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2"/>
  </p:notesMasterIdLst>
  <p:sldIdLst>
    <p:sldId id="353" r:id="rId3"/>
    <p:sldId id="299" r:id="rId4"/>
    <p:sldId id="300" r:id="rId5"/>
    <p:sldId id="302" r:id="rId6"/>
    <p:sldId id="256" r:id="rId7"/>
    <p:sldId id="264" r:id="rId8"/>
    <p:sldId id="350" r:id="rId9"/>
    <p:sldId id="265" r:id="rId10"/>
    <p:sldId id="257" r:id="rId11"/>
    <p:sldId id="303" r:id="rId12"/>
    <p:sldId id="266" r:id="rId13"/>
    <p:sldId id="358" r:id="rId14"/>
    <p:sldId id="360" r:id="rId15"/>
    <p:sldId id="361" r:id="rId16"/>
    <p:sldId id="362" r:id="rId17"/>
    <p:sldId id="391" r:id="rId18"/>
    <p:sldId id="369" r:id="rId19"/>
    <p:sldId id="370" r:id="rId20"/>
    <p:sldId id="371" r:id="rId21"/>
    <p:sldId id="372" r:id="rId22"/>
    <p:sldId id="373" r:id="rId23"/>
    <p:sldId id="374" r:id="rId24"/>
    <p:sldId id="375" r:id="rId25"/>
    <p:sldId id="376" r:id="rId26"/>
    <p:sldId id="377" r:id="rId27"/>
    <p:sldId id="378" r:id="rId28"/>
    <p:sldId id="379" r:id="rId29"/>
    <p:sldId id="380" r:id="rId30"/>
    <p:sldId id="381" r:id="rId31"/>
    <p:sldId id="382" r:id="rId32"/>
    <p:sldId id="383" r:id="rId33"/>
    <p:sldId id="384" r:id="rId34"/>
    <p:sldId id="385" r:id="rId35"/>
    <p:sldId id="386" r:id="rId36"/>
    <p:sldId id="387" r:id="rId37"/>
    <p:sldId id="388" r:id="rId38"/>
    <p:sldId id="389" r:id="rId39"/>
    <p:sldId id="390" r:id="rId40"/>
    <p:sldId id="267" r:id="rId41"/>
    <p:sldId id="269" r:id="rId42"/>
    <p:sldId id="271" r:id="rId43"/>
    <p:sldId id="304" r:id="rId44"/>
    <p:sldId id="305" r:id="rId45"/>
    <p:sldId id="351" r:id="rId46"/>
    <p:sldId id="331" r:id="rId47"/>
    <p:sldId id="259" r:id="rId48"/>
    <p:sldId id="260" r:id="rId49"/>
    <p:sldId id="352" r:id="rId50"/>
    <p:sldId id="307" r:id="rId51"/>
    <p:sldId id="263" r:id="rId53"/>
    <p:sldId id="258" r:id="rId54"/>
    <p:sldId id="333" r:id="rId55"/>
    <p:sldId id="272" r:id="rId56"/>
    <p:sldId id="348" r:id="rId57"/>
    <p:sldId id="349" r:id="rId58"/>
    <p:sldId id="274" r:id="rId59"/>
    <p:sldId id="355" r:id="rId60"/>
    <p:sldId id="356" r:id="rId61"/>
    <p:sldId id="357" r:id="rId62"/>
    <p:sldId id="334" r:id="rId63"/>
    <p:sldId id="335" r:id="rId64"/>
    <p:sldId id="336" r:id="rId65"/>
    <p:sldId id="337" r:id="rId66"/>
    <p:sldId id="341" r:id="rId67"/>
    <p:sldId id="342" r:id="rId68"/>
    <p:sldId id="339" r:id="rId69"/>
    <p:sldId id="340" r:id="rId70"/>
    <p:sldId id="261" r:id="rId71"/>
    <p:sldId id="343" r:id="rId72"/>
    <p:sldId id="344" r:id="rId73"/>
    <p:sldId id="345" r:id="rId74"/>
    <p:sldId id="346" r:id="rId75"/>
    <p:sldId id="347" r:id="rId76"/>
    <p:sldId id="318" r:id="rId77"/>
    <p:sldId id="309" r:id="rId78"/>
    <p:sldId id="310" r:id="rId79"/>
    <p:sldId id="311" r:id="rId80"/>
    <p:sldId id="312" r:id="rId81"/>
    <p:sldId id="392" r:id="rId82"/>
    <p:sldId id="393" r:id="rId83"/>
    <p:sldId id="313" r:id="rId84"/>
    <p:sldId id="314" r:id="rId85"/>
    <p:sldId id="315" r:id="rId86"/>
    <p:sldId id="325" r:id="rId87"/>
    <p:sldId id="326" r:id="rId88"/>
    <p:sldId id="327" r:id="rId89"/>
    <p:sldId id="328" r:id="rId90"/>
    <p:sldId id="329" r:id="rId91"/>
    <p:sldId id="330" r:id="rId92"/>
    <p:sldId id="290" r:id="rId93"/>
    <p:sldId id="292" r:id="rId94"/>
    <p:sldId id="293" r:id="rId95"/>
    <p:sldId id="294" r:id="rId96"/>
    <p:sldId id="297" r:id="rId97"/>
    <p:sldId id="298" r:id="rId98"/>
    <p:sldId id="279" r:id="rId99"/>
    <p:sldId id="281" r:id="rId100"/>
    <p:sldId id="354" r:id="rId10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9" Type="http://schemas.openxmlformats.org/officeDocument/2006/relationships/slide" Target="slides/slide96.xml"/><Relationship Id="rId98" Type="http://schemas.openxmlformats.org/officeDocument/2006/relationships/slide" Target="slides/slide95.xml"/><Relationship Id="rId97" Type="http://schemas.openxmlformats.org/officeDocument/2006/relationships/slide" Target="slides/slide94.xml"/><Relationship Id="rId96" Type="http://schemas.openxmlformats.org/officeDocument/2006/relationships/slide" Target="slides/slide93.xml"/><Relationship Id="rId95" Type="http://schemas.openxmlformats.org/officeDocument/2006/relationships/slide" Target="slides/slide92.xml"/><Relationship Id="rId94" Type="http://schemas.openxmlformats.org/officeDocument/2006/relationships/slide" Target="slides/slide91.xml"/><Relationship Id="rId93" Type="http://schemas.openxmlformats.org/officeDocument/2006/relationships/slide" Target="slides/slide90.xml"/><Relationship Id="rId92" Type="http://schemas.openxmlformats.org/officeDocument/2006/relationships/slide" Target="slides/slide89.xml"/><Relationship Id="rId91" Type="http://schemas.openxmlformats.org/officeDocument/2006/relationships/slide" Target="slides/slide88.xml"/><Relationship Id="rId90" Type="http://schemas.openxmlformats.org/officeDocument/2006/relationships/slide" Target="slides/slide87.xml"/><Relationship Id="rId9" Type="http://schemas.openxmlformats.org/officeDocument/2006/relationships/slide" Target="slides/slide7.xml"/><Relationship Id="rId89" Type="http://schemas.openxmlformats.org/officeDocument/2006/relationships/slide" Target="slides/slide86.xml"/><Relationship Id="rId88" Type="http://schemas.openxmlformats.org/officeDocument/2006/relationships/slide" Target="slides/slide85.xml"/><Relationship Id="rId87" Type="http://schemas.openxmlformats.org/officeDocument/2006/relationships/slide" Target="slides/slide84.xml"/><Relationship Id="rId86" Type="http://schemas.openxmlformats.org/officeDocument/2006/relationships/slide" Target="slides/slide83.xml"/><Relationship Id="rId85" Type="http://schemas.openxmlformats.org/officeDocument/2006/relationships/slide" Target="slides/slide82.xml"/><Relationship Id="rId84" Type="http://schemas.openxmlformats.org/officeDocument/2006/relationships/slide" Target="slides/slide81.xml"/><Relationship Id="rId83" Type="http://schemas.openxmlformats.org/officeDocument/2006/relationships/slide" Target="slides/slide80.xml"/><Relationship Id="rId82" Type="http://schemas.openxmlformats.org/officeDocument/2006/relationships/slide" Target="slides/slide79.xml"/><Relationship Id="rId81" Type="http://schemas.openxmlformats.org/officeDocument/2006/relationships/slide" Target="slides/slide78.xml"/><Relationship Id="rId80" Type="http://schemas.openxmlformats.org/officeDocument/2006/relationships/slide" Target="slides/slide77.xml"/><Relationship Id="rId8" Type="http://schemas.openxmlformats.org/officeDocument/2006/relationships/slide" Target="slides/slide6.xml"/><Relationship Id="rId79" Type="http://schemas.openxmlformats.org/officeDocument/2006/relationships/slide" Target="slides/slide76.xml"/><Relationship Id="rId78" Type="http://schemas.openxmlformats.org/officeDocument/2006/relationships/slide" Target="slides/slide75.xml"/><Relationship Id="rId77" Type="http://schemas.openxmlformats.org/officeDocument/2006/relationships/slide" Target="slides/slide74.xml"/><Relationship Id="rId76" Type="http://schemas.openxmlformats.org/officeDocument/2006/relationships/slide" Target="slides/slide73.xml"/><Relationship Id="rId75" Type="http://schemas.openxmlformats.org/officeDocument/2006/relationships/slide" Target="slides/slide72.xml"/><Relationship Id="rId74" Type="http://schemas.openxmlformats.org/officeDocument/2006/relationships/slide" Target="slides/slide71.xml"/><Relationship Id="rId73" Type="http://schemas.openxmlformats.org/officeDocument/2006/relationships/slide" Target="slides/slide70.xml"/><Relationship Id="rId72" Type="http://schemas.openxmlformats.org/officeDocument/2006/relationships/slide" Target="slides/slide69.xml"/><Relationship Id="rId71" Type="http://schemas.openxmlformats.org/officeDocument/2006/relationships/slide" Target="slides/slide68.xml"/><Relationship Id="rId70" Type="http://schemas.openxmlformats.org/officeDocument/2006/relationships/slide" Target="slides/slide67.xml"/><Relationship Id="rId7" Type="http://schemas.openxmlformats.org/officeDocument/2006/relationships/slide" Target="slides/slide5.xml"/><Relationship Id="rId69" Type="http://schemas.openxmlformats.org/officeDocument/2006/relationships/slide" Target="slides/slide66.xml"/><Relationship Id="rId68" Type="http://schemas.openxmlformats.org/officeDocument/2006/relationships/slide" Target="slides/slide65.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4.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notesMaster" Target="notesMasters/notesMaster1.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4" Type="http://schemas.openxmlformats.org/officeDocument/2006/relationships/tableStyles" Target="tableStyles.xml"/><Relationship Id="rId103" Type="http://schemas.openxmlformats.org/officeDocument/2006/relationships/viewProps" Target="viewProps.xml"/><Relationship Id="rId102" Type="http://schemas.openxmlformats.org/officeDocument/2006/relationships/presProps" Target="presProps.xml"/><Relationship Id="rId101" Type="http://schemas.openxmlformats.org/officeDocument/2006/relationships/slide" Target="slides/slide98.xml"/><Relationship Id="rId100" Type="http://schemas.openxmlformats.org/officeDocument/2006/relationships/slide" Target="slides/slide97.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4" Type="http://schemas.openxmlformats.org/officeDocument/2006/relationships/image" Target="../media/image11.wmf"/><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50.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51.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52.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5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6" Type="http://schemas.openxmlformats.org/officeDocument/2006/relationships/image" Target="../media/image25.wmf"/><Relationship Id="rId5" Type="http://schemas.openxmlformats.org/officeDocument/2006/relationships/image" Target="../media/image21.wmf"/><Relationship Id="rId4" Type="http://schemas.openxmlformats.org/officeDocument/2006/relationships/image" Target="../media/image24.wmf"/><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9" Type="http://schemas.openxmlformats.org/officeDocument/2006/relationships/image" Target="../media/image33.wmf"/><Relationship Id="rId8" Type="http://schemas.openxmlformats.org/officeDocument/2006/relationships/image" Target="../media/image32.wmf"/><Relationship Id="rId7" Type="http://schemas.openxmlformats.org/officeDocument/2006/relationships/image" Target="../media/image31.wmf"/><Relationship Id="rId6" Type="http://schemas.openxmlformats.org/officeDocument/2006/relationships/image" Target="../media/image30.wmf"/><Relationship Id="rId5" Type="http://schemas.openxmlformats.org/officeDocument/2006/relationships/image" Target="../media/image29.wmf"/><Relationship Id="rId4" Type="http://schemas.openxmlformats.org/officeDocument/2006/relationships/image" Target="../media/image28.wmf"/><Relationship Id="rId3" Type="http://schemas.openxmlformats.org/officeDocument/2006/relationships/image" Target="../media/image27.wmf"/><Relationship Id="rId2" Type="http://schemas.openxmlformats.org/officeDocument/2006/relationships/image" Target="../media/image26.wmf"/><Relationship Id="rId12" Type="http://schemas.openxmlformats.org/officeDocument/2006/relationships/image" Target="../media/image36.wmf"/><Relationship Id="rId11" Type="http://schemas.openxmlformats.org/officeDocument/2006/relationships/image" Target="../media/image35.wmf"/><Relationship Id="rId10" Type="http://schemas.openxmlformats.org/officeDocument/2006/relationships/image" Target="../media/image34.wmf"/><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8.vml.rels><?xml version="1.0" encoding="UTF-8" standalone="yes"?>
<Relationships xmlns="http://schemas.openxmlformats.org/package/2006/relationships"><Relationship Id="rId4" Type="http://schemas.openxmlformats.org/officeDocument/2006/relationships/image" Target="../media/image43.wmf"/><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s>
</file>

<file path=ppt/drawings/_rels/vmlDrawing9.vml.rels><?xml version="1.0" encoding="UTF-8" standalone="yes"?>
<Relationships xmlns="http://schemas.openxmlformats.org/package/2006/relationships"><Relationship Id="rId4" Type="http://schemas.openxmlformats.org/officeDocument/2006/relationships/image" Target="../media/image45.wmf"/><Relationship Id="rId3" Type="http://schemas.openxmlformats.org/officeDocument/2006/relationships/image" Target="../media/image28.wmf"/><Relationship Id="rId2" Type="http://schemas.openxmlformats.org/officeDocument/2006/relationships/image" Target="../media/image44.wmf"/><Relationship Id="rId1"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5AE42B-5718-4A75-A9DA-102ACCCF6D6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88AFA9-ED2D-4DBA-B28E-E1D36E01410D}"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9.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4.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5.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6.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7.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8.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9.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0.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1.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2.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4.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4.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1.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2.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tr-TR" altLang="en-US" smtClean="0"/>
          </a:p>
        </p:txBody>
      </p:sp>
      <p:sp>
        <p:nvSpPr>
          <p:cNvPr id="73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990A01C-B411-4A01-B7DC-7067176A4B7D}" type="slidenum">
              <a:rPr lang="en-US" altLang="en-US"/>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99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tr-TR" altLang="en-US" smtClean="0"/>
          </a:p>
        </p:txBody>
      </p:sp>
      <p:sp>
        <p:nvSpPr>
          <p:cNvPr id="993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66A7376-BCC8-4C91-9BDF-B9D3D78AB2D7}" type="slidenum">
              <a:rPr lang="en-US" altLang="en-US"/>
            </a:fld>
            <a:endParaRPr lang="en-US"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00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tr-TR" altLang="en-US" smtClean="0"/>
          </a:p>
        </p:txBody>
      </p:sp>
      <p:sp>
        <p:nvSpPr>
          <p:cNvPr id="1003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9C1DCD4-1ECD-4CC3-AC76-72683C1F24CC}" type="slidenum">
              <a:rPr lang="en-US" altLang="en-US"/>
            </a:fld>
            <a:endParaRPr lang="en-US"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01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tr-TR" altLang="en-US" smtClean="0"/>
          </a:p>
        </p:txBody>
      </p:sp>
      <p:sp>
        <p:nvSpPr>
          <p:cNvPr id="1013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A654AE1-AA3D-4573-A483-857824EFA0CC}" type="slidenum">
              <a:rPr lang="en-US" altLang="en-US"/>
            </a:fld>
            <a:endParaRPr lang="en-US"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02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tr-TR" altLang="en-US" smtClean="0"/>
          </a:p>
        </p:txBody>
      </p:sp>
      <p:sp>
        <p:nvSpPr>
          <p:cNvPr id="1024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9EBA12B-39FB-4E2E-BB2B-2CDEBCBDBB94}" type="slidenum">
              <a:rPr lang="en-US" altLang="en-US"/>
            </a:fld>
            <a:endParaRPr lang="en-US"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03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tr-TR" altLang="en-US" smtClean="0"/>
          </a:p>
        </p:txBody>
      </p:sp>
      <p:sp>
        <p:nvSpPr>
          <p:cNvPr id="1034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C4A0B35-CB83-4B9C-9AD6-C3CCF34DCD04}" type="slidenum">
              <a:rPr lang="en-US" altLang="en-US"/>
            </a:fld>
            <a:endParaRPr lang="en-US"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tr-TR" altLang="en-US" smtClean="0"/>
          </a:p>
        </p:txBody>
      </p:sp>
      <p:sp>
        <p:nvSpPr>
          <p:cNvPr id="1044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3F51F22-EF23-405B-A2D1-437B76F4BC2D}" type="slidenum">
              <a:rPr lang="en-US" altLang="en-US"/>
            </a:fld>
            <a:endParaRPr lang="en-US"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BF3F1A3E-F83B-4C93-B269-53E276CD5E11}" type="slidenum">
              <a:rPr lang="en-US" altLang="en-US"/>
            </a:fld>
            <a:endParaRPr lang="en-US" altLang="en-US" dirty="0"/>
          </a:p>
        </p:txBody>
      </p:sp>
      <p:sp>
        <p:nvSpPr>
          <p:cNvPr id="203778" name="Rectangle 2"/>
          <p:cNvSpPr>
            <a:spLocks noGrp="1" noRot="1" noChangeAspect="1" noChangeArrowheads="1" noTextEdit="1"/>
          </p:cNvSpPr>
          <p:nvPr>
            <p:ph type="sldImg"/>
          </p:nvPr>
        </p:nvSpPr>
        <p:spPr>
          <a:xfrm>
            <a:off x="381000" y="685800"/>
            <a:ext cx="6096000" cy="3429000"/>
          </a:xfrm>
        </p:spPr>
      </p:sp>
      <p:sp>
        <p:nvSpPr>
          <p:cNvPr id="203779" name="Rectangle 3"/>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CF28F11A-3751-4BD8-9D95-AA68922C1F7E}" type="slidenum">
              <a:rPr lang="en-US" altLang="en-US"/>
            </a:fld>
            <a:endParaRPr lang="en-US" altLang="en-US" dirty="0"/>
          </a:p>
        </p:txBody>
      </p:sp>
      <p:sp>
        <p:nvSpPr>
          <p:cNvPr id="264194" name="Rectangle 2"/>
          <p:cNvSpPr>
            <a:spLocks noGrp="1" noRot="1" noChangeAspect="1" noChangeArrowheads="1" noTextEdit="1"/>
          </p:cNvSpPr>
          <p:nvPr>
            <p:ph type="sldImg"/>
          </p:nvPr>
        </p:nvSpPr>
        <p:spPr/>
      </p:sp>
      <p:sp>
        <p:nvSpPr>
          <p:cNvPr id="264195" name="Rectangle 3"/>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6353A94C-DF44-469D-A8AA-62ED8AED417E}" type="slidenum">
              <a:rPr lang="en-US" altLang="en-US"/>
            </a:fld>
            <a:endParaRPr lang="en-US" altLang="en-US"/>
          </a:p>
        </p:txBody>
      </p:sp>
      <p:sp>
        <p:nvSpPr>
          <p:cNvPr id="265218" name="Rectangle 2"/>
          <p:cNvSpPr>
            <a:spLocks noGrp="1" noRot="1" noChangeAspect="1" noChangeArrowheads="1" noTextEdit="1"/>
          </p:cNvSpPr>
          <p:nvPr>
            <p:ph type="sldImg"/>
          </p:nvPr>
        </p:nvSpPr>
        <p:spPr/>
      </p:sp>
      <p:sp>
        <p:nvSpPr>
          <p:cNvPr id="2652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526F965F-FEBA-4A16-9BE8-83FDFFFF8F98}" type="slidenum">
              <a:rPr lang="en-US" altLang="en-US"/>
            </a:fld>
            <a:endParaRPr lang="en-US" altLang="en-US"/>
          </a:p>
        </p:txBody>
      </p:sp>
      <p:sp>
        <p:nvSpPr>
          <p:cNvPr id="268290" name="Rectangle 2"/>
          <p:cNvSpPr>
            <a:spLocks noGrp="1" noRot="1" noChangeAspect="1" noChangeArrowheads="1" noTextEdit="1"/>
          </p:cNvSpPr>
          <p:nvPr>
            <p:ph type="sldImg"/>
          </p:nvPr>
        </p:nvSpPr>
        <p:spPr/>
      </p:sp>
      <p:sp>
        <p:nvSpPr>
          <p:cNvPr id="2682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tr-TR" altLang="en-US"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E93EA45-93A3-44ED-A336-6564C324954A}" type="slidenum">
              <a:rPr lang="en-US" altLang="en-US"/>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D6FA91A2-8B4E-418F-856F-BB7A6D434782}" type="slidenum">
              <a:rPr lang="en-US" altLang="en-US"/>
            </a:fld>
            <a:endParaRPr lang="en-US" altLang="en-US"/>
          </a:p>
        </p:txBody>
      </p:sp>
      <p:sp>
        <p:nvSpPr>
          <p:cNvPr id="272386" name="Rectangle 2"/>
          <p:cNvSpPr>
            <a:spLocks noGrp="1" noRot="1" noChangeAspect="1" noChangeArrowheads="1" noTextEdit="1"/>
          </p:cNvSpPr>
          <p:nvPr>
            <p:ph type="sldImg"/>
          </p:nvPr>
        </p:nvSpPr>
        <p:spPr/>
      </p:sp>
      <p:sp>
        <p:nvSpPr>
          <p:cNvPr id="2723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CD4891B-C16B-40CC-B32B-81A96FD1CC56}" type="slidenum">
              <a:rPr lang="en-US" altLang="en-US"/>
            </a:fld>
            <a:endParaRPr lang="en-US" altLang="en-US"/>
          </a:p>
        </p:txBody>
      </p:sp>
      <p:sp>
        <p:nvSpPr>
          <p:cNvPr id="273410" name="Rectangle 2"/>
          <p:cNvSpPr>
            <a:spLocks noGrp="1" noRot="1" noChangeAspect="1" noChangeArrowheads="1" noTextEdit="1"/>
          </p:cNvSpPr>
          <p:nvPr>
            <p:ph type="sldImg"/>
          </p:nvPr>
        </p:nvSpPr>
        <p:spPr/>
      </p:sp>
      <p:sp>
        <p:nvSpPr>
          <p:cNvPr id="2734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tr-TR" altLang="en-US" smtClean="0"/>
          </a:p>
        </p:txBody>
      </p:sp>
      <p:sp>
        <p:nvSpPr>
          <p:cNvPr id="839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AFBB977-055A-4D66-A4BE-DCFDE797DFB0}" type="slidenum">
              <a:rPr lang="en-US" altLang="en-US"/>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tr-TR" altLang="en-US" smtClean="0"/>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2980E00-668C-47D3-B7C2-D017A88FEFCB}" type="slidenum">
              <a:rPr lang="en-US" altLang="en-US"/>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86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tr-TR" altLang="en-US" smtClean="0"/>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74DE38A-53B1-407F-BAA4-A78D49EF2D03}" type="slidenum">
              <a:rPr lang="en-US" altLang="en-US"/>
            </a:fld>
            <a:endParaRPr lang="en-US"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tr-TR" altLang="en-US" smtClean="0"/>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4748F5A-7A0D-4028-AB16-0430EDEB3D26}" type="slidenum">
              <a:rPr lang="en-US" altLang="en-US"/>
            </a:fld>
            <a:endParaRPr lang="en-US"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tr-TR" altLang="en-US" smtClean="0"/>
          </a:p>
        </p:txBody>
      </p:sp>
      <p:sp>
        <p:nvSpPr>
          <p:cNvPr id="880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7016F01-4CAB-4CAF-A7FD-9553A9606F5C}" type="slidenum">
              <a:rPr lang="en-US" altLang="en-US"/>
            </a:fld>
            <a:endParaRPr lang="en-US"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tr-TR" altLang="en-US" smtClean="0"/>
          </a:p>
        </p:txBody>
      </p:sp>
      <p:sp>
        <p:nvSpPr>
          <p:cNvPr id="890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A4AD241-A66B-440B-9DF5-A9EC385E3F5A}" type="slidenum">
              <a:rPr lang="en-US" altLang="en-US"/>
            </a:fld>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90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tr-TR" altLang="en-US" smtClean="0"/>
          </a:p>
        </p:txBody>
      </p:sp>
      <p:sp>
        <p:nvSpPr>
          <p:cNvPr id="901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5EEA399-6D89-4B06-A4DE-E92022E60C35}" type="slidenum">
              <a:rPr lang="en-US" altLang="en-US"/>
            </a:fld>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58DAA4D-73F5-435E-8859-4DBBBE530822}"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2B674-1200-41CA-BEB7-595E9E5BCA2F}"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FC8EA4DA-2529-4D4D-B634-E14CAFDDDF51}"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2B674-1200-41CA-BEB7-595E9E5BCA2F}"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CEC00EF6-FB75-4D19-A610-9058682AD00E}"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2B674-1200-41CA-BEB7-595E9E5BCA2F}"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1"/>
            <a:ext cx="5384800" cy="4530725"/>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600201"/>
            <a:ext cx="5384800" cy="4530725"/>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a:xfrm>
            <a:off x="609600" y="6248400"/>
            <a:ext cx="2844800" cy="457200"/>
          </a:xfrm>
        </p:spPr>
        <p:txBody>
          <a:bodyPr/>
          <a:lstStyle>
            <a:lvl1pPr>
              <a:defRPr/>
            </a:lvl1pPr>
          </a:lstStyle>
          <a:p>
            <a:fld id="{DABE29E5-779E-4F6A-8218-B99868CA8098}" type="datetime1">
              <a:rPr lang="en-US" altLang="en-US" smtClean="0"/>
            </a:fld>
            <a:endParaRPr lang="en-US" altLang="en-US"/>
          </a:p>
        </p:txBody>
      </p:sp>
      <p:sp>
        <p:nvSpPr>
          <p:cNvPr id="6" name="Footer Placeholder 5"/>
          <p:cNvSpPr>
            <a:spLocks noGrp="1"/>
          </p:cNvSpPr>
          <p:nvPr>
            <p:ph type="ftr" sz="quarter" idx="11"/>
          </p:nvPr>
        </p:nvSpPr>
        <p:spPr>
          <a:xfrm>
            <a:off x="4165600" y="6248400"/>
            <a:ext cx="38608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8737600" y="6248400"/>
            <a:ext cx="2844800" cy="457200"/>
          </a:xfrm>
        </p:spPr>
        <p:txBody>
          <a:bodyPr/>
          <a:lstStyle>
            <a:lvl1pPr>
              <a:defRPr/>
            </a:lvl1pPr>
          </a:lstStyle>
          <a:p>
            <a:fld id="{4ABCDF08-C8ED-47EB-B666-4CB661D20103}" type="slidenum">
              <a:rPr lang="en-US" altLang="en-US"/>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Content Placeholder 4"/>
          <p:cNvSpPr>
            <a:spLocks noGrp="1"/>
          </p:cNvSpPr>
          <p:nvPr>
            <p:ph sz="quarter" idx="3"/>
          </p:nvPr>
        </p:nvSpPr>
        <p:spPr>
          <a:xfrm>
            <a:off x="6197600" y="3938589"/>
            <a:ext cx="5384800" cy="2187575"/>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Rectangle 4"/>
          <p:cNvSpPr>
            <a:spLocks noGrp="1" noChangeArrowheads="1"/>
          </p:cNvSpPr>
          <p:nvPr>
            <p:ph type="dt" sz="half" idx="10"/>
          </p:nvPr>
        </p:nvSpPr>
        <p:spPr/>
        <p:txBody>
          <a:bodyPr/>
          <a:lstStyle>
            <a:lvl1pPr>
              <a:defRPr/>
            </a:lvl1pPr>
          </a:lstStyle>
          <a:p>
            <a:pPr>
              <a:defRPr/>
            </a:pPr>
            <a:fld id="{B4FFA5A9-D720-42E3-B693-B537E5E2F040}" type="datetime1">
              <a:rPr lang="en-US" smtClean="0"/>
            </a:fld>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p:txBody>
          <a:bodyPr/>
          <a:lstStyle>
            <a:lvl1pPr>
              <a:defRPr/>
            </a:lvl1pPr>
          </a:lstStyle>
          <a:p>
            <a:fld id="{8E2CAFAD-27E8-470C-AB36-205860B2502D}" type="slidenum">
              <a:rPr lang="en-US" altLang="en-US"/>
            </a:fld>
            <a:endParaRPr lang="en-US"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1"/>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Content Placeholder 4"/>
          <p:cNvSpPr>
            <a:spLocks noGrp="1"/>
          </p:cNvSpPr>
          <p:nvPr>
            <p:ph sz="quarter" idx="3"/>
          </p:nvPr>
        </p:nvSpPr>
        <p:spPr>
          <a:xfrm>
            <a:off x="6197600" y="3938589"/>
            <a:ext cx="5384800" cy="2187575"/>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Rectangle 4"/>
          <p:cNvSpPr>
            <a:spLocks noGrp="1" noChangeArrowheads="1"/>
          </p:cNvSpPr>
          <p:nvPr>
            <p:ph type="dt" sz="half" idx="10"/>
          </p:nvPr>
        </p:nvSpPr>
        <p:spPr/>
        <p:txBody>
          <a:bodyPr/>
          <a:lstStyle>
            <a:lvl1pPr>
              <a:defRPr/>
            </a:lvl1pPr>
          </a:lstStyle>
          <a:p>
            <a:pPr>
              <a:defRPr/>
            </a:pPr>
            <a:fld id="{F87F3E6E-4BCC-4918-B4AB-C126E26D9EF5}" type="datetime1">
              <a:rPr lang="en-US" smtClean="0"/>
            </a:fld>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p:txBody>
          <a:bodyPr/>
          <a:lstStyle>
            <a:lvl1pPr>
              <a:defRPr/>
            </a:lvl1pPr>
          </a:lstStyle>
          <a:p>
            <a:fld id="{54BAA85C-2152-4ACD-99EA-B48A6F0EC8C1}" type="slidenum">
              <a:rPr lang="en-US" altLang="en-US"/>
            </a:fld>
            <a:endParaRPr lang="en-US"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ar-JO"/>
          </a:p>
        </p:txBody>
      </p:sp>
      <p:sp>
        <p:nvSpPr>
          <p:cNvPr id="3" name="Text Placeholder 2"/>
          <p:cNvSpPr>
            <a:spLocks noGrp="1"/>
          </p:cNvSpPr>
          <p:nvPr>
            <p:ph type="body" sz="half" idx="1"/>
          </p:nvPr>
        </p:nvSpPr>
        <p:spPr>
          <a:xfrm>
            <a:off x="914400" y="1981200"/>
            <a:ext cx="5080000" cy="41148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ar-JO"/>
          </a:p>
        </p:txBody>
      </p:sp>
      <p:sp>
        <p:nvSpPr>
          <p:cNvPr id="4" name="ClipArt Placeholder 3"/>
          <p:cNvSpPr>
            <a:spLocks noGrp="1"/>
          </p:cNvSpPr>
          <p:nvPr>
            <p:ph type="clipArt" sz="half" idx="2"/>
          </p:nvPr>
        </p:nvSpPr>
        <p:spPr>
          <a:xfrm>
            <a:off x="6197600" y="1981200"/>
            <a:ext cx="5080000" cy="4114800"/>
          </a:xfrm>
        </p:spPr>
        <p:txBody>
          <a:bodyPr/>
          <a:lstStyle/>
          <a:p>
            <a:pPr lvl="0"/>
            <a:endParaRPr lang="ar-JO" noProof="0" smtClean="0"/>
          </a:p>
        </p:txBody>
      </p:sp>
      <p:sp>
        <p:nvSpPr>
          <p:cNvPr id="5" name="Date Placeholder 4"/>
          <p:cNvSpPr>
            <a:spLocks noGrp="1"/>
          </p:cNvSpPr>
          <p:nvPr>
            <p:ph type="dt" sz="half" idx="10"/>
          </p:nvPr>
        </p:nvSpPr>
        <p:spPr>
          <a:xfrm>
            <a:off x="914400" y="6248400"/>
            <a:ext cx="2540000" cy="457200"/>
          </a:xfrm>
        </p:spPr>
        <p:txBody>
          <a:bodyPr/>
          <a:lstStyle>
            <a:lvl1pPr>
              <a:defRPr/>
            </a:lvl1pPr>
          </a:lstStyle>
          <a:p>
            <a:pPr>
              <a:defRPr/>
            </a:pPr>
            <a:endParaRPr lang="en-US"/>
          </a:p>
        </p:txBody>
      </p:sp>
      <p:sp>
        <p:nvSpPr>
          <p:cNvPr id="6" name="Footer Placeholder 5"/>
          <p:cNvSpPr>
            <a:spLocks noGrp="1"/>
          </p:cNvSpPr>
          <p:nvPr>
            <p:ph type="ftr" sz="quarter" idx="11"/>
          </p:nvPr>
        </p:nvSpPr>
        <p:spPr>
          <a:xfrm>
            <a:off x="4165600" y="6248400"/>
            <a:ext cx="3860800" cy="45720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737600" y="6248400"/>
            <a:ext cx="2540000" cy="457200"/>
          </a:xfrm>
        </p:spPr>
        <p:txBody>
          <a:bodyPr/>
          <a:lstStyle>
            <a:lvl1pPr>
              <a:defRPr/>
            </a:lvl1pPr>
          </a:lstStyle>
          <a:p>
            <a:fld id="{B2D14192-9864-46CE-9590-DDDB2B299766}" type="slidenum">
              <a:rPr lang="en-US" altLang="en-US"/>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AAAD083F-40F5-4209-BCA7-5B5243F2F816}"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2B674-1200-41CA-BEB7-595E9E5BCA2F}"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endParaRPr lang="en-US" smtClean="0"/>
          </a:p>
        </p:txBody>
      </p:sp>
      <p:sp>
        <p:nvSpPr>
          <p:cNvPr id="4" name="Date Placeholder 3"/>
          <p:cNvSpPr>
            <a:spLocks noGrp="1"/>
          </p:cNvSpPr>
          <p:nvPr>
            <p:ph type="dt" sz="half" idx="10"/>
          </p:nvPr>
        </p:nvSpPr>
        <p:spPr/>
        <p:txBody>
          <a:bodyPr/>
          <a:lstStyle/>
          <a:p>
            <a:fld id="{C274CCDF-98E1-49FC-88F7-14563AC2B5C5}"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2B674-1200-41CA-BEB7-595E9E5BCA2F}"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99A2E36B-7765-45B5-806C-7B40C007F8B1}" type="datetime1">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2B674-1200-41CA-BEB7-595E9E5BCA2F}"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732EAC5F-E649-4955-88BE-D9254C7C2133}" type="datetime1">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F2B674-1200-41CA-BEB7-595E9E5BCA2F}"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B4902C8-A8DB-423A-A9AB-41992C74DEAA}" type="datetime1">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F2B674-1200-41CA-BEB7-595E9E5BCA2F}"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99F16A-E241-4054-9364-EC992D117BD4}" type="datetime1">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F2B674-1200-41CA-BEB7-595E9E5BCA2F}"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endParaRPr lang="en-US" smtClean="0"/>
          </a:p>
        </p:txBody>
      </p:sp>
      <p:sp>
        <p:nvSpPr>
          <p:cNvPr id="5" name="Date Placeholder 4"/>
          <p:cNvSpPr>
            <a:spLocks noGrp="1"/>
          </p:cNvSpPr>
          <p:nvPr>
            <p:ph type="dt" sz="half" idx="10"/>
          </p:nvPr>
        </p:nvSpPr>
        <p:spPr/>
        <p:txBody>
          <a:bodyPr/>
          <a:lstStyle/>
          <a:p>
            <a:fld id="{3DB6947C-F7C2-4475-B0E9-533180EFDE37}" type="datetime1">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2B674-1200-41CA-BEB7-595E9E5BCA2F}"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endParaRPr lang="en-US" smtClean="0"/>
          </a:p>
        </p:txBody>
      </p:sp>
      <p:sp>
        <p:nvSpPr>
          <p:cNvPr id="5" name="Date Placeholder 4"/>
          <p:cNvSpPr>
            <a:spLocks noGrp="1"/>
          </p:cNvSpPr>
          <p:nvPr>
            <p:ph type="dt" sz="half" idx="10"/>
          </p:nvPr>
        </p:nvSpPr>
        <p:spPr/>
        <p:txBody>
          <a:bodyPr/>
          <a:lstStyle/>
          <a:p>
            <a:fld id="{2C27B3C4-75C3-48CF-9BDE-DBC52F7EF06C}" type="datetime1">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2B674-1200-41CA-BEB7-595E9E5BCA2F}"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DC5FCE-7C02-43F2-AF3F-6E6CEDAC7BD2}" type="datetime1">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F2B674-1200-41CA-BEB7-595E9E5BCA2F}"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hemeOverride" Target="../theme/themeOverride1.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hemeOverride" Target="../theme/themeOverride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hemeOverride" Target="../theme/themeOverride3.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hemeOverride" Target="../theme/themeOverride4.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wmf"/></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5.png"/></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6.png"/></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image" Target="../media/image11.wmf"/><Relationship Id="rId7" Type="http://schemas.openxmlformats.org/officeDocument/2006/relationships/oleObject" Target="../embeddings/oleObject4.bin"/><Relationship Id="rId6" Type="http://schemas.openxmlformats.org/officeDocument/2006/relationships/image" Target="../media/image10.wmf"/><Relationship Id="rId5" Type="http://schemas.openxmlformats.org/officeDocument/2006/relationships/oleObject" Target="../embeddings/oleObject3.bin"/><Relationship Id="rId4" Type="http://schemas.openxmlformats.org/officeDocument/2006/relationships/image" Target="../media/image9.wmf"/><Relationship Id="rId3" Type="http://schemas.openxmlformats.org/officeDocument/2006/relationships/oleObject" Target="../embeddings/oleObject2.bin"/><Relationship Id="rId2" Type="http://schemas.openxmlformats.org/officeDocument/2006/relationships/image" Target="../media/image8.wmf"/><Relationship Id="rId10" Type="http://schemas.openxmlformats.org/officeDocument/2006/relationships/vmlDrawing" Target="../drawings/vmlDrawing1.vml"/><Relationship Id="rId1" Type="http://schemas.openxmlformats.org/officeDocument/2006/relationships/oleObject" Target="../embeddings/oleObject1.bin"/></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9" Type="http://schemas.openxmlformats.org/officeDocument/2006/relationships/oleObject" Target="../embeddings/oleObject10.bin"/><Relationship Id="rId8" Type="http://schemas.openxmlformats.org/officeDocument/2006/relationships/oleObject" Target="../embeddings/oleObject9.bin"/><Relationship Id="rId7" Type="http://schemas.openxmlformats.org/officeDocument/2006/relationships/oleObject" Target="../embeddings/oleObject8.bin"/><Relationship Id="rId6" Type="http://schemas.openxmlformats.org/officeDocument/2006/relationships/image" Target="../media/image14.wmf"/><Relationship Id="rId5" Type="http://schemas.openxmlformats.org/officeDocument/2006/relationships/oleObject" Target="../embeddings/oleObject7.bin"/><Relationship Id="rId4" Type="http://schemas.openxmlformats.org/officeDocument/2006/relationships/image" Target="../media/image13.wmf"/><Relationship Id="rId3" Type="http://schemas.openxmlformats.org/officeDocument/2006/relationships/oleObject" Target="../embeddings/oleObject6.bin"/><Relationship Id="rId2" Type="http://schemas.openxmlformats.org/officeDocument/2006/relationships/image" Target="../media/image12.wmf"/><Relationship Id="rId11" Type="http://schemas.openxmlformats.org/officeDocument/2006/relationships/vmlDrawing" Target="../drawings/vmlDrawing2.vml"/><Relationship Id="rId10" Type="http://schemas.openxmlformats.org/officeDocument/2006/relationships/slideLayout" Target="../slideLayouts/slideLayout2.xml"/><Relationship Id="rId1" Type="http://schemas.openxmlformats.org/officeDocument/2006/relationships/oleObject" Target="../embeddings/oleObject5.bin"/></Relationships>
</file>

<file path=ppt/slides/_rels/slide74.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vmlDrawing" Target="../drawings/vmlDrawing3.vml"/><Relationship Id="rId3" Type="http://schemas.openxmlformats.org/officeDocument/2006/relationships/slideLayout" Target="../slideLayouts/slideLayout6.xml"/><Relationship Id="rId2" Type="http://schemas.openxmlformats.org/officeDocument/2006/relationships/image" Target="../media/image15.wmf"/><Relationship Id="rId1" Type="http://schemas.openxmlformats.org/officeDocument/2006/relationships/oleObject" Target="../embeddings/oleObject11.bin"/></Relationships>
</file>

<file path=ppt/slides/_rels/slide75.xml.rels><?xml version="1.0" encoding="UTF-8" standalone="yes"?>
<Relationships xmlns="http://schemas.openxmlformats.org/package/2006/relationships"><Relationship Id="rId9" Type="http://schemas.openxmlformats.org/officeDocument/2006/relationships/oleObject" Target="../embeddings/oleObject16.bin"/><Relationship Id="rId8" Type="http://schemas.openxmlformats.org/officeDocument/2006/relationships/image" Target="../media/image19.wmf"/><Relationship Id="rId7" Type="http://schemas.openxmlformats.org/officeDocument/2006/relationships/oleObject" Target="../embeddings/oleObject15.bin"/><Relationship Id="rId6" Type="http://schemas.openxmlformats.org/officeDocument/2006/relationships/image" Target="../media/image18.wmf"/><Relationship Id="rId5" Type="http://schemas.openxmlformats.org/officeDocument/2006/relationships/oleObject" Target="../embeddings/oleObject14.bin"/><Relationship Id="rId4" Type="http://schemas.openxmlformats.org/officeDocument/2006/relationships/image" Target="../media/image17.wmf"/><Relationship Id="rId3" Type="http://schemas.openxmlformats.org/officeDocument/2006/relationships/oleObject" Target="../embeddings/oleObject13.bin"/><Relationship Id="rId2" Type="http://schemas.openxmlformats.org/officeDocument/2006/relationships/image" Target="../media/image16.wmf"/><Relationship Id="rId15" Type="http://schemas.openxmlformats.org/officeDocument/2006/relationships/notesSlide" Target="../notesSlides/notesSlide3.xml"/><Relationship Id="rId14" Type="http://schemas.openxmlformats.org/officeDocument/2006/relationships/vmlDrawing" Target="../drawings/vmlDrawing4.vml"/><Relationship Id="rId13" Type="http://schemas.openxmlformats.org/officeDocument/2006/relationships/slideLayout" Target="../slideLayouts/slideLayout6.xml"/><Relationship Id="rId12" Type="http://schemas.openxmlformats.org/officeDocument/2006/relationships/image" Target="../media/image21.wmf"/><Relationship Id="rId11" Type="http://schemas.openxmlformats.org/officeDocument/2006/relationships/oleObject" Target="../embeddings/oleObject17.bin"/><Relationship Id="rId10" Type="http://schemas.openxmlformats.org/officeDocument/2006/relationships/image" Target="../media/image20.wmf"/><Relationship Id="rId1" Type="http://schemas.openxmlformats.org/officeDocument/2006/relationships/oleObject" Target="../embeddings/oleObject12.bin"/></Relationships>
</file>

<file path=ppt/slides/_rels/slide76.xml.rels><?xml version="1.0" encoding="UTF-8" standalone="yes"?>
<Relationships xmlns="http://schemas.openxmlformats.org/package/2006/relationships"><Relationship Id="rId9" Type="http://schemas.openxmlformats.org/officeDocument/2006/relationships/oleObject" Target="../embeddings/oleObject22.bin"/><Relationship Id="rId8" Type="http://schemas.openxmlformats.org/officeDocument/2006/relationships/image" Target="../media/image24.wmf"/><Relationship Id="rId7" Type="http://schemas.openxmlformats.org/officeDocument/2006/relationships/oleObject" Target="../embeddings/oleObject21.bin"/><Relationship Id="rId6" Type="http://schemas.openxmlformats.org/officeDocument/2006/relationships/image" Target="../media/image23.wmf"/><Relationship Id="rId5" Type="http://schemas.openxmlformats.org/officeDocument/2006/relationships/oleObject" Target="../embeddings/oleObject20.bin"/><Relationship Id="rId4" Type="http://schemas.openxmlformats.org/officeDocument/2006/relationships/image" Target="../media/image22.wmf"/><Relationship Id="rId3" Type="http://schemas.openxmlformats.org/officeDocument/2006/relationships/oleObject" Target="../embeddings/oleObject19.bin"/><Relationship Id="rId2" Type="http://schemas.openxmlformats.org/officeDocument/2006/relationships/image" Target="../media/image16.wmf"/><Relationship Id="rId15" Type="http://schemas.openxmlformats.org/officeDocument/2006/relationships/notesSlide" Target="../notesSlides/notesSlide4.xml"/><Relationship Id="rId14" Type="http://schemas.openxmlformats.org/officeDocument/2006/relationships/vmlDrawing" Target="../drawings/vmlDrawing5.vml"/><Relationship Id="rId13" Type="http://schemas.openxmlformats.org/officeDocument/2006/relationships/slideLayout" Target="../slideLayouts/slideLayout6.xml"/><Relationship Id="rId12" Type="http://schemas.openxmlformats.org/officeDocument/2006/relationships/image" Target="../media/image25.wmf"/><Relationship Id="rId11" Type="http://schemas.openxmlformats.org/officeDocument/2006/relationships/oleObject" Target="../embeddings/oleObject23.bin"/><Relationship Id="rId10" Type="http://schemas.openxmlformats.org/officeDocument/2006/relationships/image" Target="../media/image21.wmf"/><Relationship Id="rId1" Type="http://schemas.openxmlformats.org/officeDocument/2006/relationships/oleObject" Target="../embeddings/oleObject18.bin"/></Relationships>
</file>

<file path=ppt/slides/_rels/slide77.xml.rels><?xml version="1.0" encoding="UTF-8" standalone="yes"?>
<Relationships xmlns="http://schemas.openxmlformats.org/package/2006/relationships"><Relationship Id="rId9" Type="http://schemas.openxmlformats.org/officeDocument/2006/relationships/oleObject" Target="../embeddings/oleObject28.bin"/><Relationship Id="rId8" Type="http://schemas.openxmlformats.org/officeDocument/2006/relationships/image" Target="../media/image28.wmf"/><Relationship Id="rId7" Type="http://schemas.openxmlformats.org/officeDocument/2006/relationships/oleObject" Target="../embeddings/oleObject27.bin"/><Relationship Id="rId6" Type="http://schemas.openxmlformats.org/officeDocument/2006/relationships/image" Target="../media/image27.wmf"/><Relationship Id="rId5" Type="http://schemas.openxmlformats.org/officeDocument/2006/relationships/oleObject" Target="../embeddings/oleObject26.bin"/><Relationship Id="rId4" Type="http://schemas.openxmlformats.org/officeDocument/2006/relationships/image" Target="../media/image26.wmf"/><Relationship Id="rId3" Type="http://schemas.openxmlformats.org/officeDocument/2006/relationships/oleObject" Target="../embeddings/oleObject25.bin"/><Relationship Id="rId27" Type="http://schemas.openxmlformats.org/officeDocument/2006/relationships/notesSlide" Target="../notesSlides/notesSlide5.xml"/><Relationship Id="rId26" Type="http://schemas.openxmlformats.org/officeDocument/2006/relationships/vmlDrawing" Target="../drawings/vmlDrawing6.vml"/><Relationship Id="rId25" Type="http://schemas.openxmlformats.org/officeDocument/2006/relationships/slideLayout" Target="../slideLayouts/slideLayout2.xml"/><Relationship Id="rId24" Type="http://schemas.openxmlformats.org/officeDocument/2006/relationships/image" Target="../media/image36.wmf"/><Relationship Id="rId23" Type="http://schemas.openxmlformats.org/officeDocument/2006/relationships/oleObject" Target="../embeddings/oleObject35.bin"/><Relationship Id="rId22" Type="http://schemas.openxmlformats.org/officeDocument/2006/relationships/image" Target="../media/image35.wmf"/><Relationship Id="rId21" Type="http://schemas.openxmlformats.org/officeDocument/2006/relationships/oleObject" Target="../embeddings/oleObject34.bin"/><Relationship Id="rId20" Type="http://schemas.openxmlformats.org/officeDocument/2006/relationships/image" Target="../media/image34.wmf"/><Relationship Id="rId2" Type="http://schemas.openxmlformats.org/officeDocument/2006/relationships/image" Target="../media/image16.wmf"/><Relationship Id="rId19" Type="http://schemas.openxmlformats.org/officeDocument/2006/relationships/oleObject" Target="../embeddings/oleObject33.bin"/><Relationship Id="rId18" Type="http://schemas.openxmlformats.org/officeDocument/2006/relationships/image" Target="../media/image33.wmf"/><Relationship Id="rId17" Type="http://schemas.openxmlformats.org/officeDocument/2006/relationships/oleObject" Target="../embeddings/oleObject32.bin"/><Relationship Id="rId16" Type="http://schemas.openxmlformats.org/officeDocument/2006/relationships/image" Target="../media/image32.wmf"/><Relationship Id="rId15" Type="http://schemas.openxmlformats.org/officeDocument/2006/relationships/oleObject" Target="../embeddings/oleObject31.bin"/><Relationship Id="rId14" Type="http://schemas.openxmlformats.org/officeDocument/2006/relationships/image" Target="../media/image31.wmf"/><Relationship Id="rId13" Type="http://schemas.openxmlformats.org/officeDocument/2006/relationships/oleObject" Target="../embeddings/oleObject30.bin"/><Relationship Id="rId12" Type="http://schemas.openxmlformats.org/officeDocument/2006/relationships/image" Target="../media/image30.wmf"/><Relationship Id="rId11" Type="http://schemas.openxmlformats.org/officeDocument/2006/relationships/oleObject" Target="../embeddings/oleObject29.bin"/><Relationship Id="rId10" Type="http://schemas.openxmlformats.org/officeDocument/2006/relationships/image" Target="../media/image29.wmf"/><Relationship Id="rId1" Type="http://schemas.openxmlformats.org/officeDocument/2006/relationships/oleObject" Target="../embeddings/oleObject24.bin"/></Relationships>
</file>

<file path=ppt/slides/_rels/slide78.xml.rels><?xml version="1.0" encoding="UTF-8" standalone="yes"?>
<Relationships xmlns="http://schemas.openxmlformats.org/package/2006/relationships"><Relationship Id="rId6" Type="http://schemas.openxmlformats.org/officeDocument/2006/relationships/notesSlide" Target="../notesSlides/notesSlide6.xml"/><Relationship Id="rId5" Type="http://schemas.openxmlformats.org/officeDocument/2006/relationships/vmlDrawing" Target="../drawings/vmlDrawing7.vml"/><Relationship Id="rId4" Type="http://schemas.openxmlformats.org/officeDocument/2006/relationships/slideLayout" Target="../slideLayouts/slideLayout6.xml"/><Relationship Id="rId3" Type="http://schemas.openxmlformats.org/officeDocument/2006/relationships/image" Target="../media/image38.wmf"/><Relationship Id="rId2" Type="http://schemas.openxmlformats.org/officeDocument/2006/relationships/oleObject" Target="../embeddings/oleObject36.bin"/><Relationship Id="rId1" Type="http://schemas.openxmlformats.org/officeDocument/2006/relationships/image" Target="../media/image37.png"/></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8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39.png"/></Relationships>
</file>

<file path=ppt/slides/_rels/slide81.xml.rels><?xml version="1.0" encoding="UTF-8" standalone="yes"?>
<Relationships xmlns="http://schemas.openxmlformats.org/package/2006/relationships"><Relationship Id="rId9" Type="http://schemas.openxmlformats.org/officeDocument/2006/relationships/slideLayout" Target="../slideLayouts/slideLayout13.xml"/><Relationship Id="rId8" Type="http://schemas.openxmlformats.org/officeDocument/2006/relationships/image" Target="../media/image43.wmf"/><Relationship Id="rId7" Type="http://schemas.openxmlformats.org/officeDocument/2006/relationships/oleObject" Target="../embeddings/oleObject40.bin"/><Relationship Id="rId6" Type="http://schemas.openxmlformats.org/officeDocument/2006/relationships/image" Target="../media/image42.wmf"/><Relationship Id="rId5" Type="http://schemas.openxmlformats.org/officeDocument/2006/relationships/oleObject" Target="../embeddings/oleObject39.bin"/><Relationship Id="rId4" Type="http://schemas.openxmlformats.org/officeDocument/2006/relationships/image" Target="../media/image41.wmf"/><Relationship Id="rId3" Type="http://schemas.openxmlformats.org/officeDocument/2006/relationships/oleObject" Target="../embeddings/oleObject38.bin"/><Relationship Id="rId2" Type="http://schemas.openxmlformats.org/officeDocument/2006/relationships/image" Target="../media/image40.wmf"/><Relationship Id="rId11" Type="http://schemas.openxmlformats.org/officeDocument/2006/relationships/notesSlide" Target="../notesSlides/notesSlide7.xml"/><Relationship Id="rId10" Type="http://schemas.openxmlformats.org/officeDocument/2006/relationships/vmlDrawing" Target="../drawings/vmlDrawing8.vml"/><Relationship Id="rId1" Type="http://schemas.openxmlformats.org/officeDocument/2006/relationships/oleObject" Target="../embeddings/oleObject37.bin"/></Relationships>
</file>

<file path=ppt/slides/_rels/slide82.xml.rels><?xml version="1.0" encoding="UTF-8" standalone="yes"?>
<Relationships xmlns="http://schemas.openxmlformats.org/package/2006/relationships"><Relationship Id="rId9" Type="http://schemas.openxmlformats.org/officeDocument/2006/relationships/slideLayout" Target="../slideLayouts/slideLayout6.xml"/><Relationship Id="rId8" Type="http://schemas.openxmlformats.org/officeDocument/2006/relationships/image" Target="../media/image45.wmf"/><Relationship Id="rId7" Type="http://schemas.openxmlformats.org/officeDocument/2006/relationships/oleObject" Target="../embeddings/oleObject44.bin"/><Relationship Id="rId6" Type="http://schemas.openxmlformats.org/officeDocument/2006/relationships/image" Target="../media/image28.wmf"/><Relationship Id="rId5" Type="http://schemas.openxmlformats.org/officeDocument/2006/relationships/oleObject" Target="../embeddings/oleObject43.bin"/><Relationship Id="rId4" Type="http://schemas.openxmlformats.org/officeDocument/2006/relationships/image" Target="../media/image44.wmf"/><Relationship Id="rId3" Type="http://schemas.openxmlformats.org/officeDocument/2006/relationships/oleObject" Target="../embeddings/oleObject42.bin"/><Relationship Id="rId2" Type="http://schemas.openxmlformats.org/officeDocument/2006/relationships/image" Target="../media/image16.wmf"/><Relationship Id="rId11" Type="http://schemas.openxmlformats.org/officeDocument/2006/relationships/notesSlide" Target="../notesSlides/notesSlide8.xml"/><Relationship Id="rId10" Type="http://schemas.openxmlformats.org/officeDocument/2006/relationships/vmlDrawing" Target="../drawings/vmlDrawing9.vml"/><Relationship Id="rId1" Type="http://schemas.openxmlformats.org/officeDocument/2006/relationships/oleObject" Target="../embeddings/oleObject41.bin"/></Relationships>
</file>

<file path=ppt/slides/_rels/slide83.xml.rels><?xml version="1.0" encoding="UTF-8" standalone="yes"?>
<Relationships xmlns="http://schemas.openxmlformats.org/package/2006/relationships"><Relationship Id="rId9" Type="http://schemas.openxmlformats.org/officeDocument/2006/relationships/notesSlide" Target="../notesSlides/notesSlide9.xml"/><Relationship Id="rId8" Type="http://schemas.openxmlformats.org/officeDocument/2006/relationships/vmlDrawing" Target="../drawings/vmlDrawing10.vml"/><Relationship Id="rId7" Type="http://schemas.openxmlformats.org/officeDocument/2006/relationships/slideLayout" Target="../slideLayouts/slideLayout14.xml"/><Relationship Id="rId6" Type="http://schemas.openxmlformats.org/officeDocument/2006/relationships/image" Target="../media/image48.wmf"/><Relationship Id="rId5" Type="http://schemas.openxmlformats.org/officeDocument/2006/relationships/oleObject" Target="../embeddings/oleObject47.bin"/><Relationship Id="rId4" Type="http://schemas.openxmlformats.org/officeDocument/2006/relationships/image" Target="../media/image47.wmf"/><Relationship Id="rId3" Type="http://schemas.openxmlformats.org/officeDocument/2006/relationships/oleObject" Target="../embeddings/oleObject46.bin"/><Relationship Id="rId2" Type="http://schemas.openxmlformats.org/officeDocument/2006/relationships/image" Target="../media/image46.wmf"/><Relationship Id="rId1" Type="http://schemas.openxmlformats.org/officeDocument/2006/relationships/oleObject" Target="../embeddings/oleObject45.bin"/></Relationships>
</file>

<file path=ppt/slides/_rels/slide84.xml.rels><?xml version="1.0" encoding="UTF-8" standalone="yes"?>
<Relationships xmlns="http://schemas.openxmlformats.org/package/2006/relationships"><Relationship Id="rId5" Type="http://schemas.openxmlformats.org/officeDocument/2006/relationships/notesSlide" Target="../notesSlides/notesSlide10.xml"/><Relationship Id="rId4" Type="http://schemas.openxmlformats.org/officeDocument/2006/relationships/vmlDrawing" Target="../drawings/vmlDrawing11.vml"/><Relationship Id="rId3" Type="http://schemas.openxmlformats.org/officeDocument/2006/relationships/slideLayout" Target="../slideLayouts/slideLayout13.xml"/><Relationship Id="rId2" Type="http://schemas.openxmlformats.org/officeDocument/2006/relationships/image" Target="../media/image49.wmf"/><Relationship Id="rId1" Type="http://schemas.openxmlformats.org/officeDocument/2006/relationships/oleObject" Target="../embeddings/oleObject48.bin"/></Relationships>
</file>

<file path=ppt/slides/_rels/slide85.xml.rels><?xml version="1.0" encoding="UTF-8" standalone="yes"?>
<Relationships xmlns="http://schemas.openxmlformats.org/package/2006/relationships"><Relationship Id="rId5" Type="http://schemas.openxmlformats.org/officeDocument/2006/relationships/notesSlide" Target="../notesSlides/notesSlide11.xml"/><Relationship Id="rId4" Type="http://schemas.openxmlformats.org/officeDocument/2006/relationships/vmlDrawing" Target="../drawings/vmlDrawing12.vml"/><Relationship Id="rId3" Type="http://schemas.openxmlformats.org/officeDocument/2006/relationships/slideLayout" Target="../slideLayouts/slideLayout2.xml"/><Relationship Id="rId2" Type="http://schemas.openxmlformats.org/officeDocument/2006/relationships/image" Target="../media/image50.wmf"/><Relationship Id="rId1" Type="http://schemas.openxmlformats.org/officeDocument/2006/relationships/oleObject" Target="../embeddings/oleObject49.bin"/></Relationships>
</file>

<file path=ppt/slides/_rels/slide86.xml.rels><?xml version="1.0" encoding="UTF-8" standalone="yes"?>
<Relationships xmlns="http://schemas.openxmlformats.org/package/2006/relationships"><Relationship Id="rId5" Type="http://schemas.openxmlformats.org/officeDocument/2006/relationships/notesSlide" Target="../notesSlides/notesSlide12.xml"/><Relationship Id="rId4" Type="http://schemas.openxmlformats.org/officeDocument/2006/relationships/vmlDrawing" Target="../drawings/vmlDrawing13.vml"/><Relationship Id="rId3" Type="http://schemas.openxmlformats.org/officeDocument/2006/relationships/slideLayout" Target="../slideLayouts/slideLayout2.xml"/><Relationship Id="rId2" Type="http://schemas.openxmlformats.org/officeDocument/2006/relationships/image" Target="../media/image51.wmf"/><Relationship Id="rId1" Type="http://schemas.openxmlformats.org/officeDocument/2006/relationships/oleObject" Target="../embeddings/oleObject50.bin"/></Relationships>
</file>

<file path=ppt/slides/_rels/slide87.xml.rels><?xml version="1.0" encoding="UTF-8" standalone="yes"?>
<Relationships xmlns="http://schemas.openxmlformats.org/package/2006/relationships"><Relationship Id="rId5" Type="http://schemas.openxmlformats.org/officeDocument/2006/relationships/notesSlide" Target="../notesSlides/notesSlide13.xml"/><Relationship Id="rId4" Type="http://schemas.openxmlformats.org/officeDocument/2006/relationships/vmlDrawing" Target="../drawings/vmlDrawing14.vml"/><Relationship Id="rId3" Type="http://schemas.openxmlformats.org/officeDocument/2006/relationships/slideLayout" Target="../slideLayouts/slideLayout2.xml"/><Relationship Id="rId2" Type="http://schemas.openxmlformats.org/officeDocument/2006/relationships/image" Target="../media/image52.wmf"/><Relationship Id="rId1" Type="http://schemas.openxmlformats.org/officeDocument/2006/relationships/oleObject" Target="../embeddings/oleObject51.bin"/></Relationships>
</file>

<file path=ppt/slides/_rels/slide88.xml.rels><?xml version="1.0" encoding="UTF-8" standalone="yes"?>
<Relationships xmlns="http://schemas.openxmlformats.org/package/2006/relationships"><Relationship Id="rId5" Type="http://schemas.openxmlformats.org/officeDocument/2006/relationships/notesSlide" Target="../notesSlides/notesSlide14.xml"/><Relationship Id="rId4" Type="http://schemas.openxmlformats.org/officeDocument/2006/relationships/vmlDrawing" Target="../drawings/vmlDrawing15.vml"/><Relationship Id="rId3" Type="http://schemas.openxmlformats.org/officeDocument/2006/relationships/slideLayout" Target="../slideLayouts/slideLayout2.xml"/><Relationship Id="rId2" Type="http://schemas.openxmlformats.org/officeDocument/2006/relationships/image" Target="../media/image53.wmf"/><Relationship Id="rId1" Type="http://schemas.openxmlformats.org/officeDocument/2006/relationships/oleObject" Target="../embeddings/oleObject52.bin"/></Relationships>
</file>

<file path=ppt/slides/_rels/slide89.xml.rels><?xml version="1.0" encoding="UTF-8" standalone="yes"?>
<Relationships xmlns="http://schemas.openxmlformats.org/package/2006/relationships"><Relationship Id="rId9" Type="http://schemas.openxmlformats.org/officeDocument/2006/relationships/notesSlide" Target="../notesSlides/notesSlide15.xml"/><Relationship Id="rId8" Type="http://schemas.openxmlformats.org/officeDocument/2006/relationships/vmlDrawing" Target="../drawings/vmlDrawing16.vml"/><Relationship Id="rId7" Type="http://schemas.openxmlformats.org/officeDocument/2006/relationships/slideLayout" Target="../slideLayouts/slideLayout2.xml"/><Relationship Id="rId6" Type="http://schemas.openxmlformats.org/officeDocument/2006/relationships/image" Target="../media/image56.wmf"/><Relationship Id="rId5" Type="http://schemas.openxmlformats.org/officeDocument/2006/relationships/oleObject" Target="../embeddings/oleObject55.bin"/><Relationship Id="rId4" Type="http://schemas.openxmlformats.org/officeDocument/2006/relationships/image" Target="../media/image55.wmf"/><Relationship Id="rId3" Type="http://schemas.openxmlformats.org/officeDocument/2006/relationships/oleObject" Target="../embeddings/oleObject54.bin"/><Relationship Id="rId2" Type="http://schemas.openxmlformats.org/officeDocument/2006/relationships/image" Target="../media/image54.wmf"/><Relationship Id="rId1" Type="http://schemas.openxmlformats.org/officeDocument/2006/relationships/oleObject" Target="../embeddings/oleObject53.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2.xml"/><Relationship Id="rId1" Type="http://schemas.openxmlformats.org/officeDocument/2006/relationships/image" Target="../media/image57.png"/></Relationships>
</file>

<file path=ppt/slides/_rels/slide95.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2.xml"/><Relationship Id="rId1" Type="http://schemas.openxmlformats.org/officeDocument/2006/relationships/image" Target="../media/image58.png"/></Relationships>
</file>

<file path=ppt/slides/_rels/slide9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9.png"/></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78591" y="3043451"/>
            <a:ext cx="9144000" cy="807705"/>
          </a:xfrm>
        </p:spPr>
        <p:txBody>
          <a:bodyPr>
            <a:normAutofit/>
          </a:bodyPr>
          <a:lstStyle/>
          <a:p>
            <a:r>
              <a:rPr lang="en-US" sz="3200" dirty="0" err="1" smtClean="0">
                <a:latin typeface="Arial" panose="020B0604020202020204" pitchFamily="34" charset="0"/>
                <a:cs typeface="Arial" panose="020B0604020202020204" pitchFamily="34" charset="0"/>
              </a:rPr>
              <a:t>Adama</a:t>
            </a:r>
            <a:r>
              <a:rPr lang="en-US" sz="3200" dirty="0" smtClean="0">
                <a:latin typeface="Arial" panose="020B0604020202020204" pitchFamily="34" charset="0"/>
                <a:cs typeface="Arial" panose="020B0604020202020204" pitchFamily="34" charset="0"/>
              </a:rPr>
              <a:t> Science and Technology University</a:t>
            </a:r>
            <a:endParaRPr lang="en-US" sz="32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578591" y="3943232"/>
            <a:ext cx="9144000" cy="1655762"/>
          </a:xfrm>
        </p:spPr>
        <p:txBody>
          <a:bodyPr/>
          <a:lstStyle/>
          <a:p>
            <a:r>
              <a:rPr lang="en-US" sz="3200" dirty="0" smtClean="0"/>
              <a:t>Data structures and Algorithm </a:t>
            </a:r>
            <a:endParaRPr lang="en-US" sz="3200" dirty="0" smtClean="0"/>
          </a:p>
          <a:p>
            <a:r>
              <a:rPr lang="en-US" b="1" i="1" dirty="0" smtClean="0"/>
              <a:t>(</a:t>
            </a:r>
            <a:r>
              <a:rPr lang="en-US" b="1" i="1" dirty="0" smtClean="0"/>
              <a:t>week </a:t>
            </a:r>
            <a:r>
              <a:rPr lang="en-US" b="1" i="1" dirty="0" smtClean="0"/>
              <a:t>1-2)</a:t>
            </a:r>
            <a:endParaRPr lang="en-US" b="1" i="1" dirty="0"/>
          </a:p>
        </p:txBody>
      </p:sp>
      <p:pic>
        <p:nvPicPr>
          <p:cNvPr id="4" name="Picture 3"/>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5228230" y="1198729"/>
            <a:ext cx="1844722" cy="184472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Rectangle 3"/>
          <p:cNvSpPr txBox="1">
            <a:spLocks noChangeArrowheads="1"/>
          </p:cNvSpPr>
          <p:nvPr/>
        </p:nvSpPr>
        <p:spPr>
          <a:xfrm>
            <a:off x="692330" y="489857"/>
            <a:ext cx="10985863" cy="564968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70000"/>
              </a:lnSpc>
              <a:buNone/>
            </a:pPr>
            <a:r>
              <a:rPr lang="en-US" altLang="en-US" dirty="0">
                <a:latin typeface="Arial" panose="020B0604020202020204" pitchFamily="34" charset="0"/>
                <a:cs typeface="Arial" panose="020B0604020202020204" pitchFamily="34" charset="0"/>
              </a:rPr>
              <a:t>An algorithm is “a finite set of precise instructions for performing </a:t>
            </a:r>
            <a:r>
              <a:rPr lang="en-US" altLang="en-US" dirty="0" smtClean="0">
                <a:latin typeface="Arial" panose="020B0604020202020204" pitchFamily="34" charset="0"/>
                <a:cs typeface="Arial" panose="020B0604020202020204" pitchFamily="34" charset="0"/>
              </a:rPr>
              <a:t>a computation </a:t>
            </a:r>
            <a:r>
              <a:rPr lang="en-US" altLang="en-US" dirty="0">
                <a:latin typeface="Arial" panose="020B0604020202020204" pitchFamily="34" charset="0"/>
                <a:cs typeface="Arial" panose="020B0604020202020204" pitchFamily="34" charset="0"/>
              </a:rPr>
              <a:t>or for solving a problem”</a:t>
            </a:r>
            <a:endParaRPr lang="en-US" altLang="en-US" dirty="0">
              <a:latin typeface="Arial" panose="020B0604020202020204" pitchFamily="34" charset="0"/>
              <a:cs typeface="Arial" panose="020B0604020202020204" pitchFamily="34" charset="0"/>
            </a:endParaRPr>
          </a:p>
          <a:p>
            <a:pPr lvl="1">
              <a:lnSpc>
                <a:spcPct val="170000"/>
              </a:lnSpc>
            </a:pPr>
            <a:r>
              <a:rPr lang="en-US" altLang="en-US" dirty="0">
                <a:latin typeface="Arial" panose="020B0604020202020204" pitchFamily="34" charset="0"/>
                <a:cs typeface="Arial" panose="020B0604020202020204" pitchFamily="34" charset="0"/>
              </a:rPr>
              <a:t>A program is one type of algorithm</a:t>
            </a:r>
            <a:endParaRPr lang="en-US" altLang="en-US" dirty="0">
              <a:latin typeface="Arial" panose="020B0604020202020204" pitchFamily="34" charset="0"/>
              <a:cs typeface="Arial" panose="020B0604020202020204" pitchFamily="34" charset="0"/>
            </a:endParaRPr>
          </a:p>
          <a:p>
            <a:pPr lvl="2">
              <a:lnSpc>
                <a:spcPct val="170000"/>
              </a:lnSpc>
            </a:pPr>
            <a:r>
              <a:rPr lang="en-US" altLang="en-US" dirty="0">
                <a:latin typeface="Arial" panose="020B0604020202020204" pitchFamily="34" charset="0"/>
                <a:cs typeface="Arial" panose="020B0604020202020204" pitchFamily="34" charset="0"/>
              </a:rPr>
              <a:t>All programs are algorithms</a:t>
            </a:r>
            <a:endParaRPr lang="en-US" altLang="en-US" dirty="0">
              <a:latin typeface="Arial" panose="020B0604020202020204" pitchFamily="34" charset="0"/>
              <a:cs typeface="Arial" panose="020B0604020202020204" pitchFamily="34" charset="0"/>
            </a:endParaRPr>
          </a:p>
          <a:p>
            <a:pPr lvl="2">
              <a:lnSpc>
                <a:spcPct val="170000"/>
              </a:lnSpc>
            </a:pPr>
            <a:r>
              <a:rPr lang="en-US" altLang="en-US" dirty="0">
                <a:latin typeface="Arial" panose="020B0604020202020204" pitchFamily="34" charset="0"/>
                <a:cs typeface="Arial" panose="020B0604020202020204" pitchFamily="34" charset="0"/>
              </a:rPr>
              <a:t>Not all algorithms are programs!</a:t>
            </a:r>
            <a:endParaRPr lang="en-US" altLang="en-US" dirty="0">
              <a:latin typeface="Arial" panose="020B0604020202020204" pitchFamily="34" charset="0"/>
              <a:cs typeface="Arial" panose="020B0604020202020204" pitchFamily="34" charset="0"/>
            </a:endParaRPr>
          </a:p>
          <a:p>
            <a:pPr lvl="1">
              <a:lnSpc>
                <a:spcPct val="170000"/>
              </a:lnSpc>
            </a:pPr>
            <a:r>
              <a:rPr lang="en-US" altLang="en-US" dirty="0">
                <a:latin typeface="Arial" panose="020B0604020202020204" pitchFamily="34" charset="0"/>
                <a:cs typeface="Arial" panose="020B0604020202020204" pitchFamily="34" charset="0"/>
              </a:rPr>
              <a:t>Directions to somebody’s house is an algorithm</a:t>
            </a:r>
            <a:endParaRPr lang="en-US" altLang="en-US" dirty="0">
              <a:latin typeface="Arial" panose="020B0604020202020204" pitchFamily="34" charset="0"/>
              <a:cs typeface="Arial" panose="020B0604020202020204" pitchFamily="34" charset="0"/>
            </a:endParaRPr>
          </a:p>
          <a:p>
            <a:pPr lvl="1">
              <a:lnSpc>
                <a:spcPct val="170000"/>
              </a:lnSpc>
            </a:pPr>
            <a:r>
              <a:rPr lang="en-US" altLang="en-US" dirty="0">
                <a:latin typeface="Arial" panose="020B0604020202020204" pitchFamily="34" charset="0"/>
                <a:cs typeface="Arial" panose="020B0604020202020204" pitchFamily="34" charset="0"/>
              </a:rPr>
              <a:t>A recipe for </a:t>
            </a:r>
            <a:r>
              <a:rPr lang="en-US" altLang="en-US" dirty="0" err="1" smtClean="0">
                <a:latin typeface="Arial" panose="020B0604020202020204" pitchFamily="34" charset="0"/>
                <a:cs typeface="Arial" panose="020B0604020202020204" pitchFamily="34" charset="0"/>
              </a:rPr>
              <a:t>coonoing</a:t>
            </a:r>
            <a:r>
              <a:rPr lang="en-US" altLang="en-US" dirty="0" smtClean="0">
                <a:latin typeface="Arial" panose="020B0604020202020204" pitchFamily="34" charset="0"/>
                <a:cs typeface="Arial" panose="020B0604020202020204" pitchFamily="34" charset="0"/>
              </a:rPr>
              <a:t> </a:t>
            </a:r>
            <a:r>
              <a:rPr lang="en-US" altLang="en-US" dirty="0">
                <a:latin typeface="Arial" panose="020B0604020202020204" pitchFamily="34" charset="0"/>
                <a:cs typeface="Arial" panose="020B0604020202020204" pitchFamily="34" charset="0"/>
              </a:rPr>
              <a:t>a </a:t>
            </a:r>
            <a:r>
              <a:rPr lang="en-US" altLang="en-US" dirty="0" smtClean="0">
                <a:latin typeface="Arial" panose="020B0604020202020204" pitchFamily="34" charset="0"/>
                <a:cs typeface="Arial" panose="020B0604020202020204" pitchFamily="34" charset="0"/>
              </a:rPr>
              <a:t>canoe </a:t>
            </a:r>
            <a:r>
              <a:rPr lang="en-US" altLang="en-US" dirty="0">
                <a:latin typeface="Arial" panose="020B0604020202020204" pitchFamily="34" charset="0"/>
                <a:cs typeface="Arial" panose="020B0604020202020204" pitchFamily="34" charset="0"/>
              </a:rPr>
              <a:t>is an algorithm</a:t>
            </a:r>
            <a:endParaRPr lang="en-US" altLang="en-US" dirty="0">
              <a:latin typeface="Arial" panose="020B0604020202020204" pitchFamily="34" charset="0"/>
              <a:cs typeface="Arial" panose="020B0604020202020204" pitchFamily="34" charset="0"/>
            </a:endParaRPr>
          </a:p>
          <a:p>
            <a:pPr lvl="1">
              <a:lnSpc>
                <a:spcPct val="170000"/>
              </a:lnSpc>
            </a:pPr>
            <a:r>
              <a:rPr lang="en-US" altLang="en-US" dirty="0">
                <a:latin typeface="Arial" panose="020B0604020202020204" pitchFamily="34" charset="0"/>
                <a:cs typeface="Arial" panose="020B0604020202020204" pitchFamily="34" charset="0"/>
              </a:rPr>
              <a:t>The steps to compute the cosine of 90° is an </a:t>
            </a:r>
            <a:r>
              <a:rPr lang="en-US" altLang="en-US" dirty="0" smtClean="0">
                <a:latin typeface="Arial" panose="020B0604020202020204" pitchFamily="34" charset="0"/>
                <a:cs typeface="Arial" panose="020B0604020202020204" pitchFamily="34" charset="0"/>
              </a:rPr>
              <a:t>algorithm</a:t>
            </a:r>
            <a:endParaRPr lang="en-US" altLang="en-US" dirty="0" smtClean="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TextBox 3"/>
          <p:cNvSpPr txBox="1"/>
          <p:nvPr/>
        </p:nvSpPr>
        <p:spPr>
          <a:xfrm>
            <a:off x="757645" y="496389"/>
            <a:ext cx="4724370" cy="646331"/>
          </a:xfrm>
          <a:prstGeom prst="rect">
            <a:avLst/>
          </a:prstGeom>
          <a:noFill/>
        </p:spPr>
        <p:txBody>
          <a:bodyPr wrap="none" rtlCol="0">
            <a:spAutoFit/>
          </a:bodyPr>
          <a:lstStyle/>
          <a:p>
            <a:r>
              <a:rPr lang="en-US" sz="3600" dirty="0">
                <a:latin typeface="Arial" panose="020B0604020202020204" pitchFamily="34" charset="0"/>
                <a:cs typeface="Arial" panose="020B0604020202020204" pitchFamily="34" charset="0"/>
              </a:rPr>
              <a:t>Expressing algorithms</a:t>
            </a:r>
            <a:endParaRPr lang="en-US" sz="3600" dirty="0">
              <a:latin typeface="Arial" panose="020B0604020202020204" pitchFamily="34" charset="0"/>
              <a:cs typeface="Arial" panose="020B0604020202020204" pitchFamily="34" charset="0"/>
            </a:endParaRPr>
          </a:p>
        </p:txBody>
      </p:sp>
      <p:sp>
        <p:nvSpPr>
          <p:cNvPr id="2" name="Rectangle 1"/>
          <p:cNvSpPr/>
          <p:nvPr/>
        </p:nvSpPr>
        <p:spPr>
          <a:xfrm>
            <a:off x="966651" y="1779687"/>
            <a:ext cx="10515601" cy="3416320"/>
          </a:xfrm>
          <a:prstGeom prst="rect">
            <a:avLst/>
          </a:prstGeom>
        </p:spPr>
        <p:txBody>
          <a:bodyPr wrap="square">
            <a:spAutoFit/>
          </a:bodyPr>
          <a:lstStyle/>
          <a:p>
            <a:pPr marL="457200" indent="-457200" algn="just">
              <a:lnSpc>
                <a:spcPct val="150000"/>
              </a:lnSpc>
              <a:buFont typeface="+mj-lt"/>
              <a:buAutoNum type="arabicPeriod"/>
            </a:pPr>
            <a:r>
              <a:rPr lang="en-US" sz="2400" b="1" i="1" dirty="0" smtClean="0">
                <a:latin typeface="Arial" panose="020B0604020202020204" pitchFamily="34" charset="0"/>
                <a:cs typeface="Arial" panose="020B0604020202020204" pitchFamily="34" charset="0"/>
              </a:rPr>
              <a:t>natural </a:t>
            </a:r>
            <a:r>
              <a:rPr lang="en-US" sz="2400" b="1" i="1" dirty="0">
                <a:latin typeface="Arial" panose="020B0604020202020204" pitchFamily="34" charset="0"/>
                <a:cs typeface="Arial" panose="020B0604020202020204" pitchFamily="34" charset="0"/>
              </a:rPr>
              <a:t>language: </a:t>
            </a:r>
            <a:r>
              <a:rPr lang="en-US" sz="2400" dirty="0">
                <a:latin typeface="Arial" panose="020B0604020202020204" pitchFamily="34" charset="0"/>
                <a:cs typeface="Arial" panose="020B0604020202020204" pitchFamily="34" charset="0"/>
              </a:rPr>
              <a:t>usually verbose and </a:t>
            </a:r>
            <a:r>
              <a:rPr lang="en-US" sz="2400" dirty="0" smtClean="0">
                <a:latin typeface="Arial" panose="020B0604020202020204" pitchFamily="34" charset="0"/>
                <a:cs typeface="Arial" panose="020B0604020202020204" pitchFamily="34" charset="0"/>
              </a:rPr>
              <a:t>ambiguous.</a:t>
            </a:r>
            <a:endParaRPr lang="en-US" sz="2400" dirty="0" smtClean="0">
              <a:latin typeface="Arial" panose="020B0604020202020204" pitchFamily="34" charset="0"/>
              <a:cs typeface="Arial" panose="020B0604020202020204" pitchFamily="34" charset="0"/>
            </a:endParaRPr>
          </a:p>
          <a:p>
            <a:pPr marL="457200" indent="-457200" algn="just">
              <a:lnSpc>
                <a:spcPct val="150000"/>
              </a:lnSpc>
              <a:buFont typeface="+mj-lt"/>
              <a:buAutoNum type="arabicPeriod"/>
            </a:pPr>
            <a:r>
              <a:rPr lang="en-US" sz="2400" b="1" i="1" dirty="0" smtClean="0">
                <a:latin typeface="Arial" panose="020B0604020202020204" pitchFamily="34" charset="0"/>
                <a:cs typeface="Arial" panose="020B0604020202020204" pitchFamily="34" charset="0"/>
              </a:rPr>
              <a:t>flow </a:t>
            </a:r>
            <a:r>
              <a:rPr lang="en-US" sz="2400" b="1" i="1" dirty="0">
                <a:latin typeface="Arial" panose="020B0604020202020204" pitchFamily="34" charset="0"/>
                <a:cs typeface="Arial" panose="020B0604020202020204" pitchFamily="34" charset="0"/>
              </a:rPr>
              <a:t>charts: </a:t>
            </a:r>
            <a:r>
              <a:rPr lang="en-US" sz="2400" dirty="0" smtClean="0">
                <a:latin typeface="Arial" panose="020B0604020202020204" pitchFamily="34" charset="0"/>
                <a:cs typeface="Arial" panose="020B0604020202020204" pitchFamily="34" charset="0"/>
              </a:rPr>
              <a:t>using diagrams.</a:t>
            </a:r>
            <a:endParaRPr lang="en-US" sz="2400" dirty="0" smtClean="0">
              <a:latin typeface="Arial" panose="020B0604020202020204" pitchFamily="34" charset="0"/>
              <a:cs typeface="Arial" panose="020B0604020202020204" pitchFamily="34" charset="0"/>
            </a:endParaRPr>
          </a:p>
          <a:p>
            <a:pPr marL="457200" indent="-457200" algn="just">
              <a:lnSpc>
                <a:spcPct val="150000"/>
              </a:lnSpc>
              <a:buFont typeface="+mj-lt"/>
              <a:buAutoNum type="arabicPeriod"/>
            </a:pPr>
            <a:r>
              <a:rPr lang="en-US" sz="2400" b="1" i="1" dirty="0" smtClean="0">
                <a:latin typeface="Arial" panose="020B0604020202020204" pitchFamily="34" charset="0"/>
                <a:cs typeface="Arial" panose="020B0604020202020204" pitchFamily="34" charset="0"/>
              </a:rPr>
              <a:t>pseudo-code: </a:t>
            </a:r>
            <a:r>
              <a:rPr lang="en-US" altLang="en-US" sz="2400" dirty="0" smtClean="0"/>
              <a:t>Informal </a:t>
            </a:r>
            <a:r>
              <a:rPr lang="en-US" altLang="en-US" sz="2400" dirty="0"/>
              <a:t>language used to present </a:t>
            </a:r>
            <a:r>
              <a:rPr lang="en-US" altLang="en-US" sz="2400" dirty="0" smtClean="0"/>
              <a:t>algorithms.</a:t>
            </a:r>
            <a:r>
              <a:rPr lang="en-US" sz="2400" dirty="0" smtClean="0">
                <a:latin typeface="Arial" panose="020B0604020202020204" pitchFamily="34" charset="0"/>
                <a:cs typeface="Arial" panose="020B0604020202020204" pitchFamily="34" charset="0"/>
              </a:rPr>
              <a:t> no particular </a:t>
            </a:r>
            <a:r>
              <a:rPr lang="en-US" sz="2400" dirty="0">
                <a:latin typeface="Arial" panose="020B0604020202020204" pitchFamily="34" charset="0"/>
                <a:cs typeface="Arial" panose="020B0604020202020204" pitchFamily="34" charset="0"/>
              </a:rPr>
              <a:t>agreement on </a:t>
            </a:r>
            <a:r>
              <a:rPr lang="en-US" sz="2400" dirty="0" smtClean="0">
                <a:latin typeface="Arial" panose="020B0604020202020204" pitchFamily="34" charset="0"/>
                <a:cs typeface="Arial" panose="020B0604020202020204" pitchFamily="34" charset="0"/>
              </a:rPr>
              <a:t>syntax.</a:t>
            </a:r>
            <a:endParaRPr lang="en-US" sz="2400" dirty="0" smtClean="0">
              <a:latin typeface="Arial" panose="020B0604020202020204" pitchFamily="34" charset="0"/>
              <a:cs typeface="Arial" panose="020B0604020202020204" pitchFamily="34" charset="0"/>
            </a:endParaRPr>
          </a:p>
          <a:p>
            <a:pPr marL="457200" indent="-457200" algn="just">
              <a:lnSpc>
                <a:spcPct val="150000"/>
              </a:lnSpc>
              <a:buFont typeface="+mj-lt"/>
              <a:buAutoNum type="arabicPeriod"/>
            </a:pPr>
            <a:r>
              <a:rPr lang="en-US" sz="2400" b="1" i="1" dirty="0" smtClean="0">
                <a:latin typeface="Arial" panose="020B0604020202020204" pitchFamily="34" charset="0"/>
                <a:cs typeface="Arial" panose="020B0604020202020204" pitchFamily="34" charset="0"/>
              </a:rPr>
              <a:t>programming </a:t>
            </a:r>
            <a:r>
              <a:rPr lang="en-US" sz="2400" b="1" i="1" dirty="0">
                <a:latin typeface="Arial" panose="020B0604020202020204" pitchFamily="34" charset="0"/>
                <a:cs typeface="Arial" panose="020B0604020202020204" pitchFamily="34" charset="0"/>
              </a:rPr>
              <a:t>language: </a:t>
            </a:r>
            <a:r>
              <a:rPr lang="en-US" sz="2400" dirty="0">
                <a:latin typeface="Arial" panose="020B0604020202020204" pitchFamily="34" charset="0"/>
                <a:cs typeface="Arial" panose="020B0604020202020204" pitchFamily="34" charset="0"/>
              </a:rPr>
              <a:t>tend to require expressing low-level details that are </a:t>
            </a:r>
            <a:r>
              <a:rPr lang="en-US" sz="2400" dirty="0" smtClean="0">
                <a:latin typeface="Arial" panose="020B0604020202020204" pitchFamily="34" charset="0"/>
                <a:cs typeface="Arial" panose="020B0604020202020204" pitchFamily="34" charset="0"/>
              </a:rPr>
              <a:t>not necessary </a:t>
            </a:r>
            <a:r>
              <a:rPr lang="en-US" sz="2400" dirty="0">
                <a:latin typeface="Arial" panose="020B0604020202020204" pitchFamily="34" charset="0"/>
                <a:cs typeface="Arial" panose="020B0604020202020204" pitchFamily="34" charset="0"/>
              </a:rPr>
              <a:t>for a high-level </a:t>
            </a:r>
            <a:r>
              <a:rPr lang="en-US" sz="2400" dirty="0" smtClean="0">
                <a:latin typeface="Arial" panose="020B0604020202020204" pitchFamily="34" charset="0"/>
                <a:cs typeface="Arial" panose="020B0604020202020204" pitchFamily="34" charset="0"/>
              </a:rPr>
              <a:t>understanding. </a:t>
            </a:r>
            <a:endParaRPr lang="en-US" sz="2400" dirty="0">
              <a:latin typeface="Arial" panose="020B0604020202020204" pitchFamily="34" charset="0"/>
              <a:cs typeface="Arial" panose="020B0604020202020204" pitchFamily="34" charset="0"/>
            </a:endParaRPr>
          </a:p>
        </p:txBody>
      </p:sp>
      <p:sp>
        <p:nvSpPr>
          <p:cNvPr id="3" name="Rectangle 2"/>
          <p:cNvSpPr/>
          <p:nvPr/>
        </p:nvSpPr>
        <p:spPr>
          <a:xfrm>
            <a:off x="1878857" y="1142720"/>
            <a:ext cx="9289885" cy="461665"/>
          </a:xfrm>
          <a:prstGeom prst="rect">
            <a:avLst/>
          </a:prstGeom>
        </p:spPr>
        <p:txBody>
          <a:bodyPr wrap="square">
            <a:spAutoFit/>
          </a:bodyPr>
          <a:lstStyle/>
          <a:p>
            <a:r>
              <a:rPr lang="en-US" sz="2400" dirty="0">
                <a:latin typeface="Arial" panose="020B0604020202020204" pitchFamily="34" charset="0"/>
                <a:cs typeface="Arial" panose="020B0604020202020204" pitchFamily="34" charset="0"/>
              </a:rPr>
              <a:t>An algorithm may be expressed in a number of ways, including</a:t>
            </a:r>
            <a:r>
              <a:rPr lang="en-US" sz="2400" dirty="0" smtClean="0">
                <a:latin typeface="Arial" panose="020B0604020202020204" pitchFamily="34" charset="0"/>
                <a:cs typeface="Arial" panose="020B0604020202020204" pitchFamily="34" charset="0"/>
              </a:rPr>
              <a:t>:</a:t>
            </a:r>
            <a:endParaRPr lang="en-US" sz="2400" dirty="0"/>
          </a:p>
        </p:txBody>
      </p:sp>
      <p:sp>
        <p:nvSpPr>
          <p:cNvPr id="5" name="Footer Placeholder 4"/>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828800" y="228600"/>
            <a:ext cx="5859436" cy="1143000"/>
          </a:xfrm>
          <a:noFill/>
        </p:spPr>
        <p:txBody>
          <a:bodyPr/>
          <a:lstStyle/>
          <a:p>
            <a:pPr eaLnBrk="1" hangingPunct="1"/>
            <a:r>
              <a:rPr lang="en-US" altLang="en-US" dirty="0">
                <a:latin typeface="Arial" panose="020B0604020202020204" pitchFamily="34" charset="0"/>
                <a:cs typeface="Arial" panose="020B0604020202020204" pitchFamily="34" charset="0"/>
              </a:rPr>
              <a:t>What is a Flowchart?</a:t>
            </a:r>
            <a:endParaRPr lang="en-US" altLang="en-US" dirty="0">
              <a:latin typeface="Arial" panose="020B0604020202020204" pitchFamily="34" charset="0"/>
              <a:cs typeface="Arial" panose="020B0604020202020204" pitchFamily="34" charset="0"/>
            </a:endParaRPr>
          </a:p>
        </p:txBody>
      </p:sp>
      <p:sp>
        <p:nvSpPr>
          <p:cNvPr id="14339" name="Rectangle 3"/>
          <p:cNvSpPr>
            <a:spLocks noGrp="1" noChangeArrowheads="1"/>
          </p:cNvSpPr>
          <p:nvPr>
            <p:ph type="body" sz="half" idx="1"/>
          </p:nvPr>
        </p:nvSpPr>
        <p:spPr>
          <a:xfrm>
            <a:off x="914400" y="1981200"/>
            <a:ext cx="7040880" cy="4114800"/>
          </a:xfrm>
        </p:spPr>
        <p:txBody>
          <a:bodyPr/>
          <a:lstStyle/>
          <a:p>
            <a:pPr eaLnBrk="1" hangingPunct="1"/>
            <a:r>
              <a:rPr lang="en-US" altLang="en-US" dirty="0">
                <a:latin typeface="Arial" panose="020B0604020202020204" pitchFamily="34" charset="0"/>
                <a:cs typeface="Arial" panose="020B0604020202020204" pitchFamily="34" charset="0"/>
              </a:rPr>
              <a:t>A flowchart is a diagram that </a:t>
            </a:r>
            <a:r>
              <a:rPr lang="en-US" altLang="en-US" dirty="0" smtClean="0">
                <a:latin typeface="Arial" panose="020B0604020202020204" pitchFamily="34" charset="0"/>
                <a:cs typeface="Arial" panose="020B0604020202020204" pitchFamily="34" charset="0"/>
              </a:rPr>
              <a:t>depicts </a:t>
            </a:r>
            <a:r>
              <a:rPr lang="en-US" altLang="en-US" dirty="0">
                <a:latin typeface="Arial" panose="020B0604020202020204" pitchFamily="34" charset="0"/>
                <a:cs typeface="Arial" panose="020B0604020202020204" pitchFamily="34" charset="0"/>
              </a:rPr>
              <a:t>the “flow” of a program.</a:t>
            </a:r>
            <a:endParaRPr lang="en-US" altLang="en-US" dirty="0">
              <a:latin typeface="Arial" panose="020B0604020202020204" pitchFamily="34" charset="0"/>
              <a:cs typeface="Arial" panose="020B0604020202020204" pitchFamily="34" charset="0"/>
            </a:endParaRPr>
          </a:p>
          <a:p>
            <a:pPr eaLnBrk="1" hangingPunct="1"/>
            <a:r>
              <a:rPr lang="en-US" altLang="en-US" dirty="0">
                <a:latin typeface="Arial" panose="020B0604020202020204" pitchFamily="34" charset="0"/>
                <a:cs typeface="Arial" panose="020B0604020202020204" pitchFamily="34" charset="0"/>
              </a:rPr>
              <a:t>The figure shown here is a flowchart for the pay-calculating program </a:t>
            </a:r>
            <a:r>
              <a:rPr lang="en-US" altLang="en-US" dirty="0" smtClean="0">
                <a:latin typeface="Arial" panose="020B0604020202020204" pitchFamily="34" charset="0"/>
                <a:cs typeface="Arial" panose="020B0604020202020204" pitchFamily="34" charset="0"/>
              </a:rPr>
              <a:t>.</a:t>
            </a:r>
            <a:endParaRPr lang="en-US" altLang="en-US" dirty="0">
              <a:latin typeface="Arial" panose="020B0604020202020204" pitchFamily="34" charset="0"/>
              <a:cs typeface="Arial" panose="020B0604020202020204" pitchFamily="34" charset="0"/>
            </a:endParaRPr>
          </a:p>
        </p:txBody>
      </p:sp>
      <p:grpSp>
        <p:nvGrpSpPr>
          <p:cNvPr id="14340" name="Group 41"/>
          <p:cNvGrpSpPr/>
          <p:nvPr/>
        </p:nvGrpSpPr>
        <p:grpSpPr bwMode="auto">
          <a:xfrm>
            <a:off x="8806542" y="587829"/>
            <a:ext cx="2310764" cy="5867400"/>
            <a:chOff x="3888" y="288"/>
            <a:chExt cx="912" cy="3696"/>
          </a:xfrm>
        </p:grpSpPr>
        <p:grpSp>
          <p:nvGrpSpPr>
            <p:cNvPr id="14341" name="Group 7"/>
            <p:cNvGrpSpPr/>
            <p:nvPr/>
          </p:nvGrpSpPr>
          <p:grpSpPr bwMode="auto">
            <a:xfrm>
              <a:off x="4008" y="288"/>
              <a:ext cx="672" cy="192"/>
              <a:chOff x="3552" y="1200"/>
              <a:chExt cx="672" cy="192"/>
            </a:xfrm>
          </p:grpSpPr>
          <p:sp>
            <p:nvSpPr>
              <p:cNvPr id="14368" name="AutoShape 5"/>
              <p:cNvSpPr>
                <a:spLocks noChangeArrowheads="1"/>
              </p:cNvSpPr>
              <p:nvPr/>
            </p:nvSpPr>
            <p:spPr bwMode="auto">
              <a:xfrm>
                <a:off x="3552" y="1200"/>
                <a:ext cx="672" cy="192"/>
              </a:xfrm>
              <a:prstGeom prst="flowChartTerminator">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4369" name="Text Box 6"/>
              <p:cNvSpPr txBox="1">
                <a:spLocks noChangeArrowheads="1"/>
              </p:cNvSpPr>
              <p:nvPr/>
            </p:nvSpPr>
            <p:spPr bwMode="auto">
              <a:xfrm>
                <a:off x="3648" y="1200"/>
                <a:ext cx="48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START</a:t>
                </a:r>
                <a:endParaRPr lang="en-US" altLang="en-US" sz="1200"/>
              </a:p>
            </p:txBody>
          </p:sp>
        </p:grpSp>
        <p:grpSp>
          <p:nvGrpSpPr>
            <p:cNvPr id="14342" name="Group 10"/>
            <p:cNvGrpSpPr/>
            <p:nvPr/>
          </p:nvGrpSpPr>
          <p:grpSpPr bwMode="auto">
            <a:xfrm>
              <a:off x="3888" y="596"/>
              <a:ext cx="912" cy="480"/>
              <a:chOff x="3408" y="1632"/>
              <a:chExt cx="912" cy="480"/>
            </a:xfrm>
          </p:grpSpPr>
          <p:sp>
            <p:nvSpPr>
              <p:cNvPr id="14366" name="AutoShape 8"/>
              <p:cNvSpPr>
                <a:spLocks noChangeArrowheads="1"/>
              </p:cNvSpPr>
              <p:nvPr/>
            </p:nvSpPr>
            <p:spPr bwMode="auto">
              <a:xfrm>
                <a:off x="3408" y="1632"/>
                <a:ext cx="912" cy="480"/>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4367" name="Text Box 9"/>
              <p:cNvSpPr txBox="1">
                <a:spLocks noChangeArrowheads="1"/>
              </p:cNvSpPr>
              <p:nvPr/>
            </p:nvSpPr>
            <p:spPr bwMode="auto">
              <a:xfrm>
                <a:off x="3552" y="1632"/>
                <a:ext cx="720" cy="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dirty="0"/>
                  <a:t>Display message “How many hours did you </a:t>
                </a:r>
                <a:r>
                  <a:rPr lang="en-US" altLang="en-US" sz="1100" dirty="0" err="1" smtClean="0"/>
                  <a:t>worno</a:t>
                </a:r>
                <a:r>
                  <a:rPr lang="en-US" altLang="en-US" sz="1100" dirty="0" smtClean="0"/>
                  <a:t>?”</a:t>
                </a:r>
                <a:endParaRPr lang="en-US" altLang="en-US" sz="1200" dirty="0"/>
              </a:p>
            </p:txBody>
          </p:sp>
        </p:grpSp>
        <p:grpSp>
          <p:nvGrpSpPr>
            <p:cNvPr id="14343" name="Group 14"/>
            <p:cNvGrpSpPr/>
            <p:nvPr/>
          </p:nvGrpSpPr>
          <p:grpSpPr bwMode="auto">
            <a:xfrm>
              <a:off x="3888" y="1195"/>
              <a:ext cx="912" cy="336"/>
              <a:chOff x="3456" y="2304"/>
              <a:chExt cx="912" cy="336"/>
            </a:xfrm>
          </p:grpSpPr>
          <p:sp>
            <p:nvSpPr>
              <p:cNvPr id="14364" name="AutoShape 12"/>
              <p:cNvSpPr>
                <a:spLocks noChangeArrowheads="1"/>
              </p:cNvSpPr>
              <p:nvPr/>
            </p:nvSpPr>
            <p:spPr bwMode="auto">
              <a:xfrm>
                <a:off x="3456" y="2304"/>
                <a:ext cx="912" cy="336"/>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4365" name="Text Box 13"/>
              <p:cNvSpPr txBox="1">
                <a:spLocks noChangeArrowheads="1"/>
              </p:cNvSpPr>
              <p:nvPr/>
            </p:nvSpPr>
            <p:spPr bwMode="auto">
              <a:xfrm>
                <a:off x="3552" y="2400"/>
                <a:ext cx="72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Read Hours</a:t>
                </a:r>
                <a:endParaRPr lang="en-US" altLang="en-US" sz="1200"/>
              </a:p>
            </p:txBody>
          </p:sp>
        </p:grpSp>
        <p:grpSp>
          <p:nvGrpSpPr>
            <p:cNvPr id="14344" name="Group 15"/>
            <p:cNvGrpSpPr/>
            <p:nvPr/>
          </p:nvGrpSpPr>
          <p:grpSpPr bwMode="auto">
            <a:xfrm>
              <a:off x="3888" y="1647"/>
              <a:ext cx="912" cy="480"/>
              <a:chOff x="3408" y="1632"/>
              <a:chExt cx="912" cy="480"/>
            </a:xfrm>
          </p:grpSpPr>
          <p:sp>
            <p:nvSpPr>
              <p:cNvPr id="14362" name="AutoShape 16"/>
              <p:cNvSpPr>
                <a:spLocks noChangeArrowheads="1"/>
              </p:cNvSpPr>
              <p:nvPr/>
            </p:nvSpPr>
            <p:spPr bwMode="auto">
              <a:xfrm>
                <a:off x="3408" y="1632"/>
                <a:ext cx="912" cy="480"/>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4363" name="Text Box 17"/>
              <p:cNvSpPr txBox="1">
                <a:spLocks noChangeArrowheads="1"/>
              </p:cNvSpPr>
              <p:nvPr/>
            </p:nvSpPr>
            <p:spPr bwMode="auto">
              <a:xfrm>
                <a:off x="3552" y="1632"/>
                <a:ext cx="720" cy="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Display message “How much do you get paid per hour?”</a:t>
                </a:r>
                <a:endParaRPr lang="en-US" altLang="en-US" sz="1200"/>
              </a:p>
            </p:txBody>
          </p:sp>
        </p:grpSp>
        <p:grpSp>
          <p:nvGrpSpPr>
            <p:cNvPr id="14345" name="Group 18"/>
            <p:cNvGrpSpPr/>
            <p:nvPr/>
          </p:nvGrpSpPr>
          <p:grpSpPr bwMode="auto">
            <a:xfrm>
              <a:off x="3888" y="2246"/>
              <a:ext cx="912" cy="336"/>
              <a:chOff x="3456" y="2304"/>
              <a:chExt cx="912" cy="336"/>
            </a:xfrm>
          </p:grpSpPr>
          <p:sp>
            <p:nvSpPr>
              <p:cNvPr id="14360" name="AutoShape 19"/>
              <p:cNvSpPr>
                <a:spLocks noChangeArrowheads="1"/>
              </p:cNvSpPr>
              <p:nvPr/>
            </p:nvSpPr>
            <p:spPr bwMode="auto">
              <a:xfrm>
                <a:off x="3456" y="2304"/>
                <a:ext cx="912" cy="336"/>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4361" name="Text Box 20"/>
              <p:cNvSpPr txBox="1">
                <a:spLocks noChangeArrowheads="1"/>
              </p:cNvSpPr>
              <p:nvPr/>
            </p:nvSpPr>
            <p:spPr bwMode="auto">
              <a:xfrm>
                <a:off x="3552" y="2400"/>
                <a:ext cx="72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Read Pay Rate</a:t>
                </a:r>
                <a:endParaRPr lang="en-US" altLang="en-US" sz="1200"/>
              </a:p>
            </p:txBody>
          </p:sp>
        </p:grpSp>
        <p:sp>
          <p:nvSpPr>
            <p:cNvPr id="14346" name="Text Box 21"/>
            <p:cNvSpPr txBox="1">
              <a:spLocks noChangeArrowheads="1"/>
            </p:cNvSpPr>
            <p:nvPr/>
          </p:nvSpPr>
          <p:spPr bwMode="auto">
            <a:xfrm>
              <a:off x="3984" y="2698"/>
              <a:ext cx="720" cy="407"/>
            </a:xfrm>
            <a:prstGeom prst="rec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Multiply Hours by Pay Rate. Store result in Gross Pay.</a:t>
              </a:r>
              <a:endParaRPr lang="en-US" altLang="en-US" sz="1200"/>
            </a:p>
          </p:txBody>
        </p:sp>
        <p:grpSp>
          <p:nvGrpSpPr>
            <p:cNvPr id="14347" name="Group 25"/>
            <p:cNvGrpSpPr/>
            <p:nvPr/>
          </p:nvGrpSpPr>
          <p:grpSpPr bwMode="auto">
            <a:xfrm>
              <a:off x="3888" y="3339"/>
              <a:ext cx="912" cy="336"/>
              <a:chOff x="3792" y="3360"/>
              <a:chExt cx="912" cy="336"/>
            </a:xfrm>
          </p:grpSpPr>
          <p:sp>
            <p:nvSpPr>
              <p:cNvPr id="14358" name="AutoShape 23"/>
              <p:cNvSpPr>
                <a:spLocks noChangeArrowheads="1"/>
              </p:cNvSpPr>
              <p:nvPr/>
            </p:nvSpPr>
            <p:spPr bwMode="auto">
              <a:xfrm>
                <a:off x="3792" y="3360"/>
                <a:ext cx="912" cy="336"/>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4359" name="Text Box 24"/>
              <p:cNvSpPr txBox="1">
                <a:spLocks noChangeArrowheads="1"/>
              </p:cNvSpPr>
              <p:nvPr/>
            </p:nvSpPr>
            <p:spPr bwMode="auto">
              <a:xfrm>
                <a:off x="3888" y="3408"/>
                <a:ext cx="720"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Display Gross Pay</a:t>
                </a:r>
                <a:endParaRPr lang="en-US" altLang="en-US" sz="1200"/>
              </a:p>
            </p:txBody>
          </p:sp>
        </p:grpSp>
        <p:grpSp>
          <p:nvGrpSpPr>
            <p:cNvPr id="14348" name="Group 26"/>
            <p:cNvGrpSpPr/>
            <p:nvPr/>
          </p:nvGrpSpPr>
          <p:grpSpPr bwMode="auto">
            <a:xfrm>
              <a:off x="4008" y="3792"/>
              <a:ext cx="672" cy="192"/>
              <a:chOff x="3552" y="1200"/>
              <a:chExt cx="672" cy="192"/>
            </a:xfrm>
          </p:grpSpPr>
          <p:sp>
            <p:nvSpPr>
              <p:cNvPr id="14356" name="AutoShape 27"/>
              <p:cNvSpPr>
                <a:spLocks noChangeArrowheads="1"/>
              </p:cNvSpPr>
              <p:nvPr/>
            </p:nvSpPr>
            <p:spPr bwMode="auto">
              <a:xfrm>
                <a:off x="3552" y="1200"/>
                <a:ext cx="672" cy="192"/>
              </a:xfrm>
              <a:prstGeom prst="flowChartTerminator">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4357" name="Text Box 28"/>
              <p:cNvSpPr txBox="1">
                <a:spLocks noChangeArrowheads="1"/>
              </p:cNvSpPr>
              <p:nvPr/>
            </p:nvSpPr>
            <p:spPr bwMode="auto">
              <a:xfrm>
                <a:off x="3648" y="1200"/>
                <a:ext cx="48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END</a:t>
                </a:r>
                <a:endParaRPr lang="en-US" altLang="en-US" sz="1200"/>
              </a:p>
            </p:txBody>
          </p:sp>
        </p:grpSp>
        <p:sp>
          <p:nvSpPr>
            <p:cNvPr id="14349" name="Line 33"/>
            <p:cNvSpPr>
              <a:spLocks noChangeShapeType="1"/>
            </p:cNvSpPr>
            <p:nvPr/>
          </p:nvSpPr>
          <p:spPr bwMode="auto">
            <a:xfrm>
              <a:off x="4344" y="484"/>
              <a:ext cx="0" cy="116"/>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4350" name="Line 34"/>
            <p:cNvSpPr>
              <a:spLocks noChangeShapeType="1"/>
            </p:cNvSpPr>
            <p:nvPr/>
          </p:nvSpPr>
          <p:spPr bwMode="auto">
            <a:xfrm>
              <a:off x="4344" y="1080"/>
              <a:ext cx="0" cy="116"/>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4351" name="Line 35"/>
            <p:cNvSpPr>
              <a:spLocks noChangeShapeType="1"/>
            </p:cNvSpPr>
            <p:nvPr/>
          </p:nvSpPr>
          <p:spPr bwMode="auto">
            <a:xfrm>
              <a:off x="4344" y="1536"/>
              <a:ext cx="0" cy="116"/>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4352" name="Line 36"/>
            <p:cNvSpPr>
              <a:spLocks noChangeShapeType="1"/>
            </p:cNvSpPr>
            <p:nvPr/>
          </p:nvSpPr>
          <p:spPr bwMode="auto">
            <a:xfrm>
              <a:off x="4344" y="2136"/>
              <a:ext cx="0" cy="116"/>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4353" name="Line 38"/>
            <p:cNvSpPr>
              <a:spLocks noChangeShapeType="1"/>
            </p:cNvSpPr>
            <p:nvPr/>
          </p:nvSpPr>
          <p:spPr bwMode="auto">
            <a:xfrm>
              <a:off x="4344" y="2580"/>
              <a:ext cx="0" cy="116"/>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4354" name="Line 39"/>
            <p:cNvSpPr>
              <a:spLocks noChangeShapeType="1"/>
            </p:cNvSpPr>
            <p:nvPr/>
          </p:nvSpPr>
          <p:spPr bwMode="auto">
            <a:xfrm>
              <a:off x="4344" y="3228"/>
              <a:ext cx="0" cy="116"/>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4355" name="Line 40"/>
            <p:cNvSpPr>
              <a:spLocks noChangeShapeType="1"/>
            </p:cNvSpPr>
            <p:nvPr/>
          </p:nvSpPr>
          <p:spPr bwMode="auto">
            <a:xfrm>
              <a:off x="4344" y="3684"/>
              <a:ext cx="0" cy="116"/>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862149" y="228600"/>
            <a:ext cx="6376851" cy="1143000"/>
          </a:xfrm>
          <a:noFill/>
        </p:spPr>
        <p:txBody>
          <a:bodyPr>
            <a:normAutofit fontScale="90000"/>
          </a:bodyPr>
          <a:lstStyle/>
          <a:p>
            <a:pPr algn="l" eaLnBrk="1" hangingPunct="1"/>
            <a:r>
              <a:rPr lang="en-US" altLang="en-US" smtClean="0">
                <a:latin typeface="Arial" panose="020B0604020202020204" pitchFamily="34" charset="0"/>
                <a:cs typeface="Arial" panose="020B0604020202020204" pitchFamily="34" charset="0"/>
              </a:rPr>
              <a:t>Basic Flowchart Symbols</a:t>
            </a:r>
            <a:endParaRPr lang="en-US" altLang="en-US" smtClean="0">
              <a:latin typeface="Arial" panose="020B0604020202020204" pitchFamily="34" charset="0"/>
              <a:cs typeface="Arial" panose="020B0604020202020204" pitchFamily="34" charset="0"/>
            </a:endParaRPr>
          </a:p>
        </p:txBody>
      </p:sp>
      <p:sp>
        <p:nvSpPr>
          <p:cNvPr id="16387" name="Rectangle 3"/>
          <p:cNvSpPr>
            <a:spLocks noGrp="1" noChangeArrowheads="1"/>
          </p:cNvSpPr>
          <p:nvPr>
            <p:ph type="body" sz="half" idx="1"/>
          </p:nvPr>
        </p:nvSpPr>
        <p:spPr>
          <a:xfrm>
            <a:off x="1448761" y="1917700"/>
            <a:ext cx="4685339" cy="4114800"/>
          </a:xfrm>
        </p:spPr>
        <p:txBody>
          <a:bodyPr/>
          <a:lstStyle/>
          <a:p>
            <a:pPr eaLnBrk="1" hangingPunct="1"/>
            <a:r>
              <a:rPr lang="en-US" altLang="en-US" dirty="0">
                <a:latin typeface="Arial" panose="020B0604020202020204" pitchFamily="34" charset="0"/>
                <a:cs typeface="Arial" panose="020B0604020202020204" pitchFamily="34" charset="0"/>
              </a:rPr>
              <a:t>Terminals</a:t>
            </a:r>
            <a:endParaRPr lang="en-US" altLang="en-US" dirty="0">
              <a:latin typeface="Arial" panose="020B0604020202020204" pitchFamily="34" charset="0"/>
              <a:cs typeface="Arial" panose="020B0604020202020204" pitchFamily="34" charset="0"/>
            </a:endParaRPr>
          </a:p>
          <a:p>
            <a:pPr lvl="1" eaLnBrk="1" hangingPunct="1"/>
            <a:r>
              <a:rPr lang="en-US" altLang="en-US" dirty="0">
                <a:latin typeface="Arial" panose="020B0604020202020204" pitchFamily="34" charset="0"/>
                <a:cs typeface="Arial" panose="020B0604020202020204" pitchFamily="34" charset="0"/>
              </a:rPr>
              <a:t>represented by rounded rectangles</a:t>
            </a:r>
            <a:endParaRPr lang="en-US" altLang="en-US" dirty="0">
              <a:latin typeface="Arial" panose="020B0604020202020204" pitchFamily="34" charset="0"/>
              <a:cs typeface="Arial" panose="020B0604020202020204" pitchFamily="34" charset="0"/>
            </a:endParaRPr>
          </a:p>
          <a:p>
            <a:pPr lvl="1" eaLnBrk="1" hangingPunct="1"/>
            <a:r>
              <a:rPr lang="en-US" altLang="en-US" dirty="0">
                <a:latin typeface="Arial" panose="020B0604020202020204" pitchFamily="34" charset="0"/>
                <a:cs typeface="Arial" panose="020B0604020202020204" pitchFamily="34" charset="0"/>
              </a:rPr>
              <a:t>indicate a starting or ending point</a:t>
            </a:r>
            <a:endParaRPr lang="en-US" altLang="en-US" dirty="0">
              <a:latin typeface="Arial" panose="020B0604020202020204" pitchFamily="34" charset="0"/>
              <a:cs typeface="Arial" panose="020B0604020202020204" pitchFamily="34" charset="0"/>
            </a:endParaRPr>
          </a:p>
        </p:txBody>
      </p:sp>
      <p:grpSp>
        <p:nvGrpSpPr>
          <p:cNvPr id="16388" name="Group 4"/>
          <p:cNvGrpSpPr/>
          <p:nvPr/>
        </p:nvGrpSpPr>
        <p:grpSpPr bwMode="auto">
          <a:xfrm>
            <a:off x="7696093" y="457200"/>
            <a:ext cx="1257407" cy="304800"/>
            <a:chOff x="3552" y="1200"/>
            <a:chExt cx="672" cy="192"/>
          </a:xfrm>
        </p:grpSpPr>
        <p:sp>
          <p:nvSpPr>
            <p:cNvPr id="16425" name="AutoShape 5"/>
            <p:cNvSpPr>
              <a:spLocks noChangeArrowheads="1"/>
            </p:cNvSpPr>
            <p:nvPr/>
          </p:nvSpPr>
          <p:spPr bwMode="auto">
            <a:xfrm>
              <a:off x="3552" y="1200"/>
              <a:ext cx="672" cy="192"/>
            </a:xfrm>
            <a:prstGeom prst="flowChartTerminator">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6426" name="Text Box 6"/>
            <p:cNvSpPr txBox="1">
              <a:spLocks noChangeArrowheads="1"/>
            </p:cNvSpPr>
            <p:nvPr/>
          </p:nvSpPr>
          <p:spPr bwMode="auto">
            <a:xfrm>
              <a:off x="3648" y="1200"/>
              <a:ext cx="48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START</a:t>
              </a:r>
              <a:endParaRPr lang="en-US" altLang="en-US" sz="1200"/>
            </a:p>
          </p:txBody>
        </p:sp>
      </p:grpSp>
      <p:grpSp>
        <p:nvGrpSpPr>
          <p:cNvPr id="16389" name="Group 7"/>
          <p:cNvGrpSpPr/>
          <p:nvPr/>
        </p:nvGrpSpPr>
        <p:grpSpPr bwMode="auto">
          <a:xfrm>
            <a:off x="7437519" y="946151"/>
            <a:ext cx="1706481" cy="762000"/>
            <a:chOff x="3408" y="1632"/>
            <a:chExt cx="912" cy="480"/>
          </a:xfrm>
        </p:grpSpPr>
        <p:sp>
          <p:nvSpPr>
            <p:cNvPr id="16423" name="AutoShape 8"/>
            <p:cNvSpPr>
              <a:spLocks noChangeArrowheads="1"/>
            </p:cNvSpPr>
            <p:nvPr/>
          </p:nvSpPr>
          <p:spPr bwMode="auto">
            <a:xfrm>
              <a:off x="3408" y="1632"/>
              <a:ext cx="912" cy="480"/>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6424" name="Text Box 9"/>
            <p:cNvSpPr txBox="1">
              <a:spLocks noChangeArrowheads="1"/>
            </p:cNvSpPr>
            <p:nvPr/>
          </p:nvSpPr>
          <p:spPr bwMode="auto">
            <a:xfrm>
              <a:off x="3552" y="1632"/>
              <a:ext cx="720" cy="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dirty="0"/>
                <a:t>Display message “How many hours did you </a:t>
              </a:r>
              <a:r>
                <a:rPr lang="en-US" altLang="en-US" sz="1100" dirty="0" err="1" smtClean="0"/>
                <a:t>worno</a:t>
              </a:r>
              <a:r>
                <a:rPr lang="en-US" altLang="en-US" sz="1100" dirty="0" smtClean="0"/>
                <a:t>?”</a:t>
              </a:r>
              <a:endParaRPr lang="en-US" altLang="en-US" sz="1200" dirty="0"/>
            </a:p>
          </p:txBody>
        </p:sp>
      </p:grpSp>
      <p:grpSp>
        <p:nvGrpSpPr>
          <p:cNvPr id="16390" name="Group 10"/>
          <p:cNvGrpSpPr/>
          <p:nvPr/>
        </p:nvGrpSpPr>
        <p:grpSpPr bwMode="auto">
          <a:xfrm>
            <a:off x="7437519" y="1897063"/>
            <a:ext cx="1706481" cy="533400"/>
            <a:chOff x="3456" y="2304"/>
            <a:chExt cx="912" cy="336"/>
          </a:xfrm>
        </p:grpSpPr>
        <p:sp>
          <p:nvSpPr>
            <p:cNvPr id="16421" name="AutoShape 11"/>
            <p:cNvSpPr>
              <a:spLocks noChangeArrowheads="1"/>
            </p:cNvSpPr>
            <p:nvPr/>
          </p:nvSpPr>
          <p:spPr bwMode="auto">
            <a:xfrm>
              <a:off x="3456" y="2304"/>
              <a:ext cx="912" cy="336"/>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6422" name="Text Box 12"/>
            <p:cNvSpPr txBox="1">
              <a:spLocks noChangeArrowheads="1"/>
            </p:cNvSpPr>
            <p:nvPr/>
          </p:nvSpPr>
          <p:spPr bwMode="auto">
            <a:xfrm>
              <a:off x="3552" y="2400"/>
              <a:ext cx="72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Read Hours</a:t>
              </a:r>
              <a:endParaRPr lang="en-US" altLang="en-US" sz="1200"/>
            </a:p>
          </p:txBody>
        </p:sp>
      </p:grpSp>
      <p:grpSp>
        <p:nvGrpSpPr>
          <p:cNvPr id="16391" name="Group 13"/>
          <p:cNvGrpSpPr/>
          <p:nvPr/>
        </p:nvGrpSpPr>
        <p:grpSpPr bwMode="auto">
          <a:xfrm>
            <a:off x="6996571" y="2614615"/>
            <a:ext cx="2604629" cy="730577"/>
            <a:chOff x="3408" y="1632"/>
            <a:chExt cx="912" cy="480"/>
          </a:xfrm>
        </p:grpSpPr>
        <p:sp>
          <p:nvSpPr>
            <p:cNvPr id="16419" name="AutoShape 14"/>
            <p:cNvSpPr>
              <a:spLocks noChangeArrowheads="1"/>
            </p:cNvSpPr>
            <p:nvPr/>
          </p:nvSpPr>
          <p:spPr bwMode="auto">
            <a:xfrm>
              <a:off x="3408" y="1632"/>
              <a:ext cx="912" cy="480"/>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6420" name="Text Box 15"/>
            <p:cNvSpPr txBox="1">
              <a:spLocks noChangeArrowheads="1"/>
            </p:cNvSpPr>
            <p:nvPr/>
          </p:nvSpPr>
          <p:spPr bwMode="auto">
            <a:xfrm>
              <a:off x="3552" y="1632"/>
              <a:ext cx="768" cy="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dirty="0"/>
                <a:t>Display message “How much do you get paid per hour?”</a:t>
              </a:r>
              <a:endParaRPr lang="en-US" altLang="en-US" sz="1200" dirty="0"/>
            </a:p>
          </p:txBody>
        </p:sp>
      </p:grpSp>
      <p:grpSp>
        <p:nvGrpSpPr>
          <p:cNvPr id="16392" name="Group 16"/>
          <p:cNvGrpSpPr/>
          <p:nvPr/>
        </p:nvGrpSpPr>
        <p:grpSpPr bwMode="auto">
          <a:xfrm>
            <a:off x="7437519" y="3565525"/>
            <a:ext cx="1706481" cy="533400"/>
            <a:chOff x="3456" y="2304"/>
            <a:chExt cx="912" cy="336"/>
          </a:xfrm>
        </p:grpSpPr>
        <p:sp>
          <p:nvSpPr>
            <p:cNvPr id="16417" name="AutoShape 17"/>
            <p:cNvSpPr>
              <a:spLocks noChangeArrowheads="1"/>
            </p:cNvSpPr>
            <p:nvPr/>
          </p:nvSpPr>
          <p:spPr bwMode="auto">
            <a:xfrm>
              <a:off x="3456" y="2304"/>
              <a:ext cx="912" cy="336"/>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6418" name="Text Box 18"/>
            <p:cNvSpPr txBox="1">
              <a:spLocks noChangeArrowheads="1"/>
            </p:cNvSpPr>
            <p:nvPr/>
          </p:nvSpPr>
          <p:spPr bwMode="auto">
            <a:xfrm>
              <a:off x="3552" y="2400"/>
              <a:ext cx="72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Read Pay Rate</a:t>
              </a:r>
              <a:endParaRPr lang="en-US" altLang="en-US" sz="1200"/>
            </a:p>
          </p:txBody>
        </p:sp>
      </p:grpSp>
      <p:sp>
        <p:nvSpPr>
          <p:cNvPr id="16393" name="Text Box 19"/>
          <p:cNvSpPr txBox="1">
            <a:spLocks noChangeArrowheads="1"/>
          </p:cNvSpPr>
          <p:nvPr/>
        </p:nvSpPr>
        <p:spPr bwMode="auto">
          <a:xfrm>
            <a:off x="7630763" y="4267201"/>
            <a:ext cx="1437037" cy="847725"/>
          </a:xfrm>
          <a:prstGeom prst="rec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Multiply Hours by Pay Rate. Store result in Gross Pay.</a:t>
            </a:r>
            <a:endParaRPr lang="en-US" altLang="en-US" sz="1200"/>
          </a:p>
        </p:txBody>
      </p:sp>
      <p:grpSp>
        <p:nvGrpSpPr>
          <p:cNvPr id="16394" name="Group 20"/>
          <p:cNvGrpSpPr/>
          <p:nvPr/>
        </p:nvGrpSpPr>
        <p:grpSpPr bwMode="auto">
          <a:xfrm>
            <a:off x="7437519" y="5300663"/>
            <a:ext cx="1706481" cy="533400"/>
            <a:chOff x="3792" y="3360"/>
            <a:chExt cx="912" cy="336"/>
          </a:xfrm>
        </p:grpSpPr>
        <p:sp>
          <p:nvSpPr>
            <p:cNvPr id="16415" name="AutoShape 21"/>
            <p:cNvSpPr>
              <a:spLocks noChangeArrowheads="1"/>
            </p:cNvSpPr>
            <p:nvPr/>
          </p:nvSpPr>
          <p:spPr bwMode="auto">
            <a:xfrm>
              <a:off x="3792" y="3360"/>
              <a:ext cx="912" cy="336"/>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6416" name="Text Box 22"/>
            <p:cNvSpPr txBox="1">
              <a:spLocks noChangeArrowheads="1"/>
            </p:cNvSpPr>
            <p:nvPr/>
          </p:nvSpPr>
          <p:spPr bwMode="auto">
            <a:xfrm>
              <a:off x="3888" y="3408"/>
              <a:ext cx="720"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Display Gross Pay</a:t>
              </a:r>
              <a:endParaRPr lang="en-US" altLang="en-US" sz="1200"/>
            </a:p>
          </p:txBody>
        </p:sp>
      </p:grpSp>
      <p:grpSp>
        <p:nvGrpSpPr>
          <p:cNvPr id="16395" name="Group 23"/>
          <p:cNvGrpSpPr/>
          <p:nvPr/>
        </p:nvGrpSpPr>
        <p:grpSpPr bwMode="auto">
          <a:xfrm>
            <a:off x="7696093" y="6019800"/>
            <a:ext cx="1257407" cy="304800"/>
            <a:chOff x="3552" y="1200"/>
            <a:chExt cx="672" cy="192"/>
          </a:xfrm>
        </p:grpSpPr>
        <p:sp>
          <p:nvSpPr>
            <p:cNvPr id="16413" name="AutoShape 24"/>
            <p:cNvSpPr>
              <a:spLocks noChangeArrowheads="1"/>
            </p:cNvSpPr>
            <p:nvPr/>
          </p:nvSpPr>
          <p:spPr bwMode="auto">
            <a:xfrm>
              <a:off x="3552" y="1200"/>
              <a:ext cx="672" cy="192"/>
            </a:xfrm>
            <a:prstGeom prst="flowChartTerminator">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6414" name="Text Box 25"/>
            <p:cNvSpPr txBox="1">
              <a:spLocks noChangeArrowheads="1"/>
            </p:cNvSpPr>
            <p:nvPr/>
          </p:nvSpPr>
          <p:spPr bwMode="auto">
            <a:xfrm>
              <a:off x="3648" y="1200"/>
              <a:ext cx="48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END</a:t>
              </a:r>
              <a:endParaRPr lang="en-US" altLang="en-US" sz="1200"/>
            </a:p>
          </p:txBody>
        </p:sp>
      </p:grpSp>
      <p:sp>
        <p:nvSpPr>
          <p:cNvPr id="16396" name="Line 26"/>
          <p:cNvSpPr>
            <a:spLocks noChangeShapeType="1"/>
          </p:cNvSpPr>
          <p:nvPr/>
        </p:nvSpPr>
        <p:spPr bwMode="auto">
          <a:xfrm>
            <a:off x="8420100" y="76835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6397" name="Line 27"/>
          <p:cNvSpPr>
            <a:spLocks noChangeShapeType="1"/>
          </p:cNvSpPr>
          <p:nvPr/>
        </p:nvSpPr>
        <p:spPr bwMode="auto">
          <a:xfrm>
            <a:off x="8420100" y="171450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6398" name="Line 28"/>
          <p:cNvSpPr>
            <a:spLocks noChangeShapeType="1"/>
          </p:cNvSpPr>
          <p:nvPr/>
        </p:nvSpPr>
        <p:spPr bwMode="auto">
          <a:xfrm>
            <a:off x="8420100" y="243840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6399" name="Line 29"/>
          <p:cNvSpPr>
            <a:spLocks noChangeShapeType="1"/>
          </p:cNvSpPr>
          <p:nvPr/>
        </p:nvSpPr>
        <p:spPr bwMode="auto">
          <a:xfrm>
            <a:off x="8420100" y="339090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6400" name="Line 30"/>
          <p:cNvSpPr>
            <a:spLocks noChangeShapeType="1"/>
          </p:cNvSpPr>
          <p:nvPr/>
        </p:nvSpPr>
        <p:spPr bwMode="auto">
          <a:xfrm>
            <a:off x="8420100" y="409575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6401" name="Line 31"/>
          <p:cNvSpPr>
            <a:spLocks noChangeShapeType="1"/>
          </p:cNvSpPr>
          <p:nvPr/>
        </p:nvSpPr>
        <p:spPr bwMode="auto">
          <a:xfrm>
            <a:off x="8420100" y="512445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6402" name="Line 32"/>
          <p:cNvSpPr>
            <a:spLocks noChangeShapeType="1"/>
          </p:cNvSpPr>
          <p:nvPr/>
        </p:nvSpPr>
        <p:spPr bwMode="auto">
          <a:xfrm>
            <a:off x="8420100" y="584835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6403" name="Text Box 33"/>
          <p:cNvSpPr txBox="1">
            <a:spLocks noChangeArrowheads="1"/>
          </p:cNvSpPr>
          <p:nvPr/>
        </p:nvSpPr>
        <p:spPr bwMode="auto">
          <a:xfrm>
            <a:off x="9217824" y="368300"/>
            <a:ext cx="127237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400">
                <a:solidFill>
                  <a:srgbClr val="FF0000"/>
                </a:solidFill>
              </a:rPr>
              <a:t>Terminal</a:t>
            </a:r>
            <a:endParaRPr lang="en-US" altLang="en-US" sz="1400"/>
          </a:p>
        </p:txBody>
      </p:sp>
      <p:sp>
        <p:nvSpPr>
          <p:cNvPr id="16404" name="Line 36"/>
          <p:cNvSpPr>
            <a:spLocks noChangeShapeType="1"/>
          </p:cNvSpPr>
          <p:nvPr/>
        </p:nvSpPr>
        <p:spPr bwMode="auto">
          <a:xfrm flipH="1">
            <a:off x="8922611" y="520700"/>
            <a:ext cx="538889" cy="88900"/>
          </a:xfrm>
          <a:prstGeom prst="line">
            <a:avLst/>
          </a:prstGeom>
          <a:noFill/>
          <a:ln w="9525">
            <a:solidFill>
              <a:srgbClr val="FF0000"/>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nvGrpSpPr>
          <p:cNvPr id="16405" name="Group 46"/>
          <p:cNvGrpSpPr/>
          <p:nvPr/>
        </p:nvGrpSpPr>
        <p:grpSpPr bwMode="auto">
          <a:xfrm>
            <a:off x="2283974" y="4508500"/>
            <a:ext cx="2484876" cy="660400"/>
            <a:chOff x="696" y="2840"/>
            <a:chExt cx="1328" cy="416"/>
          </a:xfrm>
        </p:grpSpPr>
        <p:sp>
          <p:nvSpPr>
            <p:cNvPr id="16411" name="AutoShape 44"/>
            <p:cNvSpPr>
              <a:spLocks noChangeArrowheads="1"/>
            </p:cNvSpPr>
            <p:nvPr/>
          </p:nvSpPr>
          <p:spPr bwMode="auto">
            <a:xfrm>
              <a:off x="696" y="2840"/>
              <a:ext cx="1328" cy="416"/>
            </a:xfrm>
            <a:prstGeom prst="flowChartTerminator">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6412" name="Text Box 45"/>
            <p:cNvSpPr txBox="1">
              <a:spLocks noChangeArrowheads="1"/>
            </p:cNvSpPr>
            <p:nvPr/>
          </p:nvSpPr>
          <p:spPr bwMode="auto">
            <a:xfrm>
              <a:off x="886" y="2888"/>
              <a:ext cx="948"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a:t>START</a:t>
              </a:r>
              <a:endParaRPr lang="en-US" altLang="en-US" sz="1200"/>
            </a:p>
          </p:txBody>
        </p:sp>
      </p:grpSp>
      <p:grpSp>
        <p:nvGrpSpPr>
          <p:cNvPr id="16406" name="Group 47"/>
          <p:cNvGrpSpPr/>
          <p:nvPr/>
        </p:nvGrpSpPr>
        <p:grpSpPr bwMode="auto">
          <a:xfrm>
            <a:off x="2283974" y="5651500"/>
            <a:ext cx="2484876" cy="660400"/>
            <a:chOff x="696" y="2840"/>
            <a:chExt cx="1328" cy="416"/>
          </a:xfrm>
        </p:grpSpPr>
        <p:sp>
          <p:nvSpPr>
            <p:cNvPr id="16409" name="AutoShape 48"/>
            <p:cNvSpPr>
              <a:spLocks noChangeArrowheads="1"/>
            </p:cNvSpPr>
            <p:nvPr/>
          </p:nvSpPr>
          <p:spPr bwMode="auto">
            <a:xfrm>
              <a:off x="696" y="2840"/>
              <a:ext cx="1328" cy="416"/>
            </a:xfrm>
            <a:prstGeom prst="flowChartTerminator">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6410" name="Text Box 49"/>
            <p:cNvSpPr txBox="1">
              <a:spLocks noChangeArrowheads="1"/>
            </p:cNvSpPr>
            <p:nvPr/>
          </p:nvSpPr>
          <p:spPr bwMode="auto">
            <a:xfrm>
              <a:off x="886" y="2888"/>
              <a:ext cx="948"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a:t>END</a:t>
              </a:r>
              <a:endParaRPr lang="en-US" altLang="en-US" sz="1200"/>
            </a:p>
          </p:txBody>
        </p:sp>
      </p:grpSp>
      <p:sp>
        <p:nvSpPr>
          <p:cNvPr id="16407" name="Text Box 50"/>
          <p:cNvSpPr txBox="1">
            <a:spLocks noChangeArrowheads="1"/>
          </p:cNvSpPr>
          <p:nvPr/>
        </p:nvSpPr>
        <p:spPr bwMode="auto">
          <a:xfrm>
            <a:off x="6004724" y="5765800"/>
            <a:ext cx="127237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400">
                <a:solidFill>
                  <a:srgbClr val="FF0000"/>
                </a:solidFill>
              </a:rPr>
              <a:t>Terminal</a:t>
            </a:r>
            <a:endParaRPr lang="en-US" altLang="en-US" sz="1400"/>
          </a:p>
        </p:txBody>
      </p:sp>
      <p:sp>
        <p:nvSpPr>
          <p:cNvPr id="16408" name="Line 51"/>
          <p:cNvSpPr>
            <a:spLocks noChangeShapeType="1"/>
          </p:cNvSpPr>
          <p:nvPr/>
        </p:nvSpPr>
        <p:spPr bwMode="auto">
          <a:xfrm>
            <a:off x="6826161" y="5905500"/>
            <a:ext cx="1047839" cy="152400"/>
          </a:xfrm>
          <a:prstGeom prst="line">
            <a:avLst/>
          </a:prstGeom>
          <a:noFill/>
          <a:ln w="9525">
            <a:solidFill>
              <a:srgbClr val="FF0000"/>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888274" y="228600"/>
            <a:ext cx="6350726" cy="1143000"/>
          </a:xfrm>
          <a:noFill/>
        </p:spPr>
        <p:txBody>
          <a:bodyPr>
            <a:normAutofit fontScale="90000"/>
          </a:bodyPr>
          <a:lstStyle/>
          <a:p>
            <a:pPr algn="l" eaLnBrk="1" hangingPunct="1"/>
            <a:r>
              <a:rPr lang="en-US" altLang="en-US" dirty="0" smtClean="0">
                <a:latin typeface="Arial" panose="020B0604020202020204" pitchFamily="34" charset="0"/>
                <a:cs typeface="Arial" panose="020B0604020202020204" pitchFamily="34" charset="0"/>
              </a:rPr>
              <a:t>Basic Flowchart Symbols</a:t>
            </a:r>
            <a:endParaRPr lang="en-US" altLang="en-US" dirty="0" smtClean="0">
              <a:latin typeface="Arial" panose="020B0604020202020204" pitchFamily="34" charset="0"/>
              <a:cs typeface="Arial" panose="020B0604020202020204" pitchFamily="34" charset="0"/>
            </a:endParaRPr>
          </a:p>
        </p:txBody>
      </p:sp>
      <p:sp>
        <p:nvSpPr>
          <p:cNvPr id="17411" name="Rectangle 3"/>
          <p:cNvSpPr>
            <a:spLocks noGrp="1" noChangeArrowheads="1"/>
          </p:cNvSpPr>
          <p:nvPr>
            <p:ph type="body" sz="half" idx="1"/>
          </p:nvPr>
        </p:nvSpPr>
        <p:spPr>
          <a:xfrm>
            <a:off x="888274" y="1917700"/>
            <a:ext cx="5436326" cy="4114800"/>
          </a:xfrm>
        </p:spPr>
        <p:txBody>
          <a:bodyPr/>
          <a:lstStyle/>
          <a:p>
            <a:pPr eaLnBrk="1" hangingPunct="1"/>
            <a:r>
              <a:rPr lang="en-US" altLang="en-US">
                <a:latin typeface="Arial" panose="020B0604020202020204" pitchFamily="34" charset="0"/>
                <a:cs typeface="Arial" panose="020B0604020202020204" pitchFamily="34" charset="0"/>
              </a:rPr>
              <a:t>Input/Output Operations</a:t>
            </a:r>
            <a:endParaRPr lang="en-US" altLang="en-US">
              <a:latin typeface="Arial" panose="020B0604020202020204" pitchFamily="34" charset="0"/>
              <a:cs typeface="Arial" panose="020B0604020202020204" pitchFamily="34" charset="0"/>
            </a:endParaRPr>
          </a:p>
          <a:p>
            <a:pPr lvl="1" eaLnBrk="1" hangingPunct="1"/>
            <a:r>
              <a:rPr lang="en-US" altLang="en-US">
                <a:latin typeface="Arial" panose="020B0604020202020204" pitchFamily="34" charset="0"/>
                <a:cs typeface="Arial" panose="020B0604020202020204" pitchFamily="34" charset="0"/>
              </a:rPr>
              <a:t>represented by parallelograms</a:t>
            </a:r>
            <a:endParaRPr lang="en-US" altLang="en-US">
              <a:latin typeface="Arial" panose="020B0604020202020204" pitchFamily="34" charset="0"/>
              <a:cs typeface="Arial" panose="020B0604020202020204" pitchFamily="34" charset="0"/>
            </a:endParaRPr>
          </a:p>
          <a:p>
            <a:pPr lvl="1" eaLnBrk="1" hangingPunct="1"/>
            <a:r>
              <a:rPr lang="en-US" altLang="en-US">
                <a:latin typeface="Arial" panose="020B0604020202020204" pitchFamily="34" charset="0"/>
                <a:cs typeface="Arial" panose="020B0604020202020204" pitchFamily="34" charset="0"/>
              </a:rPr>
              <a:t>indicate an input or output operation</a:t>
            </a:r>
            <a:endParaRPr lang="en-US" altLang="en-US">
              <a:latin typeface="Arial" panose="020B0604020202020204" pitchFamily="34" charset="0"/>
              <a:cs typeface="Arial" panose="020B0604020202020204" pitchFamily="34" charset="0"/>
            </a:endParaRPr>
          </a:p>
        </p:txBody>
      </p:sp>
      <p:grpSp>
        <p:nvGrpSpPr>
          <p:cNvPr id="17412" name="Group 4"/>
          <p:cNvGrpSpPr/>
          <p:nvPr/>
        </p:nvGrpSpPr>
        <p:grpSpPr bwMode="auto">
          <a:xfrm>
            <a:off x="7886700" y="457200"/>
            <a:ext cx="1066800" cy="304800"/>
            <a:chOff x="3552" y="1200"/>
            <a:chExt cx="672" cy="192"/>
          </a:xfrm>
        </p:grpSpPr>
        <p:sp>
          <p:nvSpPr>
            <p:cNvPr id="17451" name="AutoShape 5"/>
            <p:cNvSpPr>
              <a:spLocks noChangeArrowheads="1"/>
            </p:cNvSpPr>
            <p:nvPr/>
          </p:nvSpPr>
          <p:spPr bwMode="auto">
            <a:xfrm>
              <a:off x="3552" y="1200"/>
              <a:ext cx="672" cy="192"/>
            </a:xfrm>
            <a:prstGeom prst="flowChartTerminator">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7452" name="Text Box 6"/>
            <p:cNvSpPr txBox="1">
              <a:spLocks noChangeArrowheads="1"/>
            </p:cNvSpPr>
            <p:nvPr/>
          </p:nvSpPr>
          <p:spPr bwMode="auto">
            <a:xfrm>
              <a:off x="3648" y="1200"/>
              <a:ext cx="48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START</a:t>
              </a:r>
              <a:endParaRPr lang="en-US" altLang="en-US" sz="1200"/>
            </a:p>
          </p:txBody>
        </p:sp>
      </p:grpSp>
      <p:grpSp>
        <p:nvGrpSpPr>
          <p:cNvPr id="17413" name="Group 7"/>
          <p:cNvGrpSpPr/>
          <p:nvPr/>
        </p:nvGrpSpPr>
        <p:grpSpPr bwMode="auto">
          <a:xfrm>
            <a:off x="7696200" y="946151"/>
            <a:ext cx="1447800" cy="765175"/>
            <a:chOff x="3408" y="1632"/>
            <a:chExt cx="912" cy="482"/>
          </a:xfrm>
        </p:grpSpPr>
        <p:sp>
          <p:nvSpPr>
            <p:cNvPr id="17449" name="AutoShape 8"/>
            <p:cNvSpPr>
              <a:spLocks noChangeArrowheads="1"/>
            </p:cNvSpPr>
            <p:nvPr/>
          </p:nvSpPr>
          <p:spPr bwMode="auto">
            <a:xfrm>
              <a:off x="3408" y="1632"/>
              <a:ext cx="912" cy="480"/>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7450" name="Text Box 9"/>
            <p:cNvSpPr txBox="1">
              <a:spLocks noChangeArrowheads="1"/>
            </p:cNvSpPr>
            <p:nvPr/>
          </p:nvSpPr>
          <p:spPr bwMode="auto">
            <a:xfrm>
              <a:off x="3552" y="1632"/>
              <a:ext cx="720"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dirty="0"/>
                <a:t>Display message “How many hours did you </a:t>
              </a:r>
              <a:r>
                <a:rPr lang="en-US" altLang="en-US" sz="1100" dirty="0" err="1" smtClean="0"/>
                <a:t>worno</a:t>
              </a:r>
              <a:r>
                <a:rPr lang="en-US" altLang="en-US" sz="1100" dirty="0" smtClean="0"/>
                <a:t>?”</a:t>
              </a:r>
              <a:endParaRPr lang="en-US" altLang="en-US" sz="1200" dirty="0"/>
            </a:p>
          </p:txBody>
        </p:sp>
      </p:grpSp>
      <p:grpSp>
        <p:nvGrpSpPr>
          <p:cNvPr id="17414" name="Group 10"/>
          <p:cNvGrpSpPr/>
          <p:nvPr/>
        </p:nvGrpSpPr>
        <p:grpSpPr bwMode="auto">
          <a:xfrm>
            <a:off x="7696200" y="1897063"/>
            <a:ext cx="1447800" cy="533400"/>
            <a:chOff x="3456" y="2304"/>
            <a:chExt cx="912" cy="336"/>
          </a:xfrm>
        </p:grpSpPr>
        <p:sp>
          <p:nvSpPr>
            <p:cNvPr id="17447" name="AutoShape 11"/>
            <p:cNvSpPr>
              <a:spLocks noChangeArrowheads="1"/>
            </p:cNvSpPr>
            <p:nvPr/>
          </p:nvSpPr>
          <p:spPr bwMode="auto">
            <a:xfrm>
              <a:off x="3456" y="2304"/>
              <a:ext cx="912" cy="336"/>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7448" name="Text Box 12"/>
            <p:cNvSpPr txBox="1">
              <a:spLocks noChangeArrowheads="1"/>
            </p:cNvSpPr>
            <p:nvPr/>
          </p:nvSpPr>
          <p:spPr bwMode="auto">
            <a:xfrm>
              <a:off x="3552" y="2400"/>
              <a:ext cx="72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Read Hours</a:t>
              </a:r>
              <a:endParaRPr lang="en-US" altLang="en-US" sz="1200"/>
            </a:p>
          </p:txBody>
        </p:sp>
      </p:grpSp>
      <p:grpSp>
        <p:nvGrpSpPr>
          <p:cNvPr id="17415" name="Group 13"/>
          <p:cNvGrpSpPr/>
          <p:nvPr/>
        </p:nvGrpSpPr>
        <p:grpSpPr bwMode="auto">
          <a:xfrm>
            <a:off x="7696200" y="2614614"/>
            <a:ext cx="1600200" cy="765175"/>
            <a:chOff x="3408" y="1632"/>
            <a:chExt cx="912" cy="482"/>
          </a:xfrm>
        </p:grpSpPr>
        <p:sp>
          <p:nvSpPr>
            <p:cNvPr id="17445" name="AutoShape 14"/>
            <p:cNvSpPr>
              <a:spLocks noChangeArrowheads="1"/>
            </p:cNvSpPr>
            <p:nvPr/>
          </p:nvSpPr>
          <p:spPr bwMode="auto">
            <a:xfrm>
              <a:off x="3408" y="1632"/>
              <a:ext cx="912" cy="480"/>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7446" name="Text Box 15"/>
            <p:cNvSpPr txBox="1">
              <a:spLocks noChangeArrowheads="1"/>
            </p:cNvSpPr>
            <p:nvPr/>
          </p:nvSpPr>
          <p:spPr bwMode="auto">
            <a:xfrm>
              <a:off x="3552" y="1632"/>
              <a:ext cx="768"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Display message “How much do you get paid per hour?”</a:t>
              </a:r>
              <a:endParaRPr lang="en-US" altLang="en-US" sz="1200"/>
            </a:p>
          </p:txBody>
        </p:sp>
      </p:grpSp>
      <p:grpSp>
        <p:nvGrpSpPr>
          <p:cNvPr id="17416" name="Group 16"/>
          <p:cNvGrpSpPr/>
          <p:nvPr/>
        </p:nvGrpSpPr>
        <p:grpSpPr bwMode="auto">
          <a:xfrm>
            <a:off x="7696200" y="3565525"/>
            <a:ext cx="1447800" cy="533400"/>
            <a:chOff x="3456" y="2304"/>
            <a:chExt cx="912" cy="336"/>
          </a:xfrm>
        </p:grpSpPr>
        <p:sp>
          <p:nvSpPr>
            <p:cNvPr id="17443" name="AutoShape 17"/>
            <p:cNvSpPr>
              <a:spLocks noChangeArrowheads="1"/>
            </p:cNvSpPr>
            <p:nvPr/>
          </p:nvSpPr>
          <p:spPr bwMode="auto">
            <a:xfrm>
              <a:off x="3456" y="2304"/>
              <a:ext cx="912" cy="336"/>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7444" name="Text Box 18"/>
            <p:cNvSpPr txBox="1">
              <a:spLocks noChangeArrowheads="1"/>
            </p:cNvSpPr>
            <p:nvPr/>
          </p:nvSpPr>
          <p:spPr bwMode="auto">
            <a:xfrm>
              <a:off x="3552" y="2400"/>
              <a:ext cx="72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Read Pay Rate</a:t>
              </a:r>
              <a:endParaRPr lang="en-US" altLang="en-US" sz="1200"/>
            </a:p>
          </p:txBody>
        </p:sp>
      </p:grpSp>
      <p:sp>
        <p:nvSpPr>
          <p:cNvPr id="17417" name="Text Box 19"/>
          <p:cNvSpPr txBox="1">
            <a:spLocks noChangeArrowheads="1"/>
          </p:cNvSpPr>
          <p:nvPr/>
        </p:nvSpPr>
        <p:spPr bwMode="auto">
          <a:xfrm>
            <a:off x="7848600" y="4283075"/>
            <a:ext cx="1371600" cy="831850"/>
          </a:xfrm>
          <a:prstGeom prst="rec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Multiply Hours by Pay Rate. Store result in Gross Pay.</a:t>
            </a:r>
            <a:endParaRPr lang="en-US" altLang="en-US" sz="1200"/>
          </a:p>
        </p:txBody>
      </p:sp>
      <p:grpSp>
        <p:nvGrpSpPr>
          <p:cNvPr id="17418" name="Group 20"/>
          <p:cNvGrpSpPr/>
          <p:nvPr/>
        </p:nvGrpSpPr>
        <p:grpSpPr bwMode="auto">
          <a:xfrm>
            <a:off x="7696200" y="5300663"/>
            <a:ext cx="1447800" cy="533400"/>
            <a:chOff x="3792" y="3360"/>
            <a:chExt cx="912" cy="336"/>
          </a:xfrm>
        </p:grpSpPr>
        <p:sp>
          <p:nvSpPr>
            <p:cNvPr id="17441" name="AutoShape 21"/>
            <p:cNvSpPr>
              <a:spLocks noChangeArrowheads="1"/>
            </p:cNvSpPr>
            <p:nvPr/>
          </p:nvSpPr>
          <p:spPr bwMode="auto">
            <a:xfrm>
              <a:off x="3792" y="3360"/>
              <a:ext cx="912" cy="336"/>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7442" name="Text Box 22"/>
            <p:cNvSpPr txBox="1">
              <a:spLocks noChangeArrowheads="1"/>
            </p:cNvSpPr>
            <p:nvPr/>
          </p:nvSpPr>
          <p:spPr bwMode="auto">
            <a:xfrm>
              <a:off x="3888" y="3408"/>
              <a:ext cx="720"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Display Gross Pay</a:t>
              </a:r>
              <a:endParaRPr lang="en-US" altLang="en-US" sz="1200"/>
            </a:p>
          </p:txBody>
        </p:sp>
      </p:grpSp>
      <p:grpSp>
        <p:nvGrpSpPr>
          <p:cNvPr id="17419" name="Group 23"/>
          <p:cNvGrpSpPr/>
          <p:nvPr/>
        </p:nvGrpSpPr>
        <p:grpSpPr bwMode="auto">
          <a:xfrm>
            <a:off x="7886700" y="6019800"/>
            <a:ext cx="1066800" cy="304800"/>
            <a:chOff x="3552" y="1200"/>
            <a:chExt cx="672" cy="192"/>
          </a:xfrm>
        </p:grpSpPr>
        <p:sp>
          <p:nvSpPr>
            <p:cNvPr id="17439" name="AutoShape 24"/>
            <p:cNvSpPr>
              <a:spLocks noChangeArrowheads="1"/>
            </p:cNvSpPr>
            <p:nvPr/>
          </p:nvSpPr>
          <p:spPr bwMode="auto">
            <a:xfrm>
              <a:off x="3552" y="1200"/>
              <a:ext cx="672" cy="192"/>
            </a:xfrm>
            <a:prstGeom prst="flowChartTerminator">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7440" name="Text Box 25"/>
            <p:cNvSpPr txBox="1">
              <a:spLocks noChangeArrowheads="1"/>
            </p:cNvSpPr>
            <p:nvPr/>
          </p:nvSpPr>
          <p:spPr bwMode="auto">
            <a:xfrm>
              <a:off x="3648" y="1200"/>
              <a:ext cx="48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END</a:t>
              </a:r>
              <a:endParaRPr lang="en-US" altLang="en-US" sz="1200"/>
            </a:p>
          </p:txBody>
        </p:sp>
      </p:grpSp>
      <p:sp>
        <p:nvSpPr>
          <p:cNvPr id="17420" name="Line 26"/>
          <p:cNvSpPr>
            <a:spLocks noChangeShapeType="1"/>
          </p:cNvSpPr>
          <p:nvPr/>
        </p:nvSpPr>
        <p:spPr bwMode="auto">
          <a:xfrm>
            <a:off x="8420100" y="76835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7421" name="Line 27"/>
          <p:cNvSpPr>
            <a:spLocks noChangeShapeType="1"/>
          </p:cNvSpPr>
          <p:nvPr/>
        </p:nvSpPr>
        <p:spPr bwMode="auto">
          <a:xfrm>
            <a:off x="8420100" y="171450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7422" name="Line 28"/>
          <p:cNvSpPr>
            <a:spLocks noChangeShapeType="1"/>
          </p:cNvSpPr>
          <p:nvPr/>
        </p:nvSpPr>
        <p:spPr bwMode="auto">
          <a:xfrm>
            <a:off x="8420100" y="243840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7423" name="Line 29"/>
          <p:cNvSpPr>
            <a:spLocks noChangeShapeType="1"/>
          </p:cNvSpPr>
          <p:nvPr/>
        </p:nvSpPr>
        <p:spPr bwMode="auto">
          <a:xfrm>
            <a:off x="8420100" y="339090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7424" name="Line 30"/>
          <p:cNvSpPr>
            <a:spLocks noChangeShapeType="1"/>
          </p:cNvSpPr>
          <p:nvPr/>
        </p:nvSpPr>
        <p:spPr bwMode="auto">
          <a:xfrm>
            <a:off x="8420100" y="409575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7425" name="Line 31"/>
          <p:cNvSpPr>
            <a:spLocks noChangeShapeType="1"/>
          </p:cNvSpPr>
          <p:nvPr/>
        </p:nvSpPr>
        <p:spPr bwMode="auto">
          <a:xfrm>
            <a:off x="8420100" y="512445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7426" name="Line 32"/>
          <p:cNvSpPr>
            <a:spLocks noChangeShapeType="1"/>
          </p:cNvSpPr>
          <p:nvPr/>
        </p:nvSpPr>
        <p:spPr bwMode="auto">
          <a:xfrm>
            <a:off x="8420100" y="584835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nvGrpSpPr>
          <p:cNvPr id="17427" name="Group 46"/>
          <p:cNvGrpSpPr/>
          <p:nvPr/>
        </p:nvGrpSpPr>
        <p:grpSpPr bwMode="auto">
          <a:xfrm>
            <a:off x="1765300" y="4413251"/>
            <a:ext cx="2641600" cy="1911350"/>
            <a:chOff x="736" y="2748"/>
            <a:chExt cx="1664" cy="1204"/>
          </a:xfrm>
        </p:grpSpPr>
        <p:sp>
          <p:nvSpPr>
            <p:cNvPr id="17437" name="AutoShape 44"/>
            <p:cNvSpPr>
              <a:spLocks noChangeArrowheads="1"/>
            </p:cNvSpPr>
            <p:nvPr/>
          </p:nvSpPr>
          <p:spPr bwMode="auto">
            <a:xfrm>
              <a:off x="736" y="2748"/>
              <a:ext cx="1664" cy="1038"/>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7438" name="Text Box 45"/>
            <p:cNvSpPr txBox="1">
              <a:spLocks noChangeArrowheads="1"/>
            </p:cNvSpPr>
            <p:nvPr/>
          </p:nvSpPr>
          <p:spPr bwMode="auto">
            <a:xfrm>
              <a:off x="991" y="2828"/>
              <a:ext cx="1313" cy="1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200" dirty="0"/>
                <a:t>Display message “How many hours did you </a:t>
              </a:r>
              <a:r>
                <a:rPr lang="en-US" altLang="en-US" sz="2200" dirty="0" err="1" smtClean="0"/>
                <a:t>worno</a:t>
              </a:r>
              <a:r>
                <a:rPr lang="en-US" altLang="en-US" sz="2200" dirty="0" smtClean="0"/>
                <a:t>?”</a:t>
              </a:r>
              <a:endParaRPr lang="en-US" altLang="en-US" sz="1200" dirty="0"/>
            </a:p>
          </p:txBody>
        </p:sp>
      </p:grpSp>
      <p:grpSp>
        <p:nvGrpSpPr>
          <p:cNvPr id="17428" name="Group 51"/>
          <p:cNvGrpSpPr/>
          <p:nvPr/>
        </p:nvGrpSpPr>
        <p:grpSpPr bwMode="auto">
          <a:xfrm>
            <a:off x="4152900" y="4375151"/>
            <a:ext cx="2641600" cy="1647825"/>
            <a:chOff x="1656" y="2756"/>
            <a:chExt cx="1664" cy="1038"/>
          </a:xfrm>
        </p:grpSpPr>
        <p:sp>
          <p:nvSpPr>
            <p:cNvPr id="17435" name="AutoShape 48"/>
            <p:cNvSpPr>
              <a:spLocks noChangeArrowheads="1"/>
            </p:cNvSpPr>
            <p:nvPr/>
          </p:nvSpPr>
          <p:spPr bwMode="auto">
            <a:xfrm>
              <a:off x="1656" y="2756"/>
              <a:ext cx="1664" cy="1038"/>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7436" name="Text Box 49"/>
            <p:cNvSpPr txBox="1">
              <a:spLocks noChangeArrowheads="1"/>
            </p:cNvSpPr>
            <p:nvPr/>
          </p:nvSpPr>
          <p:spPr bwMode="auto">
            <a:xfrm>
              <a:off x="1847" y="3164"/>
              <a:ext cx="1313"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200"/>
                <a:t>Read Hours</a:t>
              </a:r>
              <a:endParaRPr lang="en-US" altLang="en-US" sz="1200"/>
            </a:p>
          </p:txBody>
        </p:sp>
      </p:grpSp>
      <p:sp>
        <p:nvSpPr>
          <p:cNvPr id="17429" name="Text Box 52"/>
          <p:cNvSpPr txBox="1">
            <a:spLocks noChangeArrowheads="1"/>
          </p:cNvSpPr>
          <p:nvPr/>
        </p:nvSpPr>
        <p:spPr bwMode="auto">
          <a:xfrm>
            <a:off x="9296400" y="2806700"/>
            <a:ext cx="11811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400">
                <a:solidFill>
                  <a:srgbClr val="FF0000"/>
                </a:solidFill>
              </a:rPr>
              <a:t>Input/Output Operation</a:t>
            </a:r>
            <a:endParaRPr lang="en-US" altLang="en-US" sz="1400"/>
          </a:p>
        </p:txBody>
      </p:sp>
      <p:sp>
        <p:nvSpPr>
          <p:cNvPr id="17430" name="Line 53"/>
          <p:cNvSpPr>
            <a:spLocks noChangeShapeType="1"/>
          </p:cNvSpPr>
          <p:nvPr/>
        </p:nvSpPr>
        <p:spPr bwMode="auto">
          <a:xfrm flipH="1" flipV="1">
            <a:off x="9029700" y="1447800"/>
            <a:ext cx="800100" cy="1384300"/>
          </a:xfrm>
          <a:prstGeom prst="line">
            <a:avLst/>
          </a:prstGeom>
          <a:noFill/>
          <a:ln w="9525">
            <a:solidFill>
              <a:srgbClr val="FF0000"/>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7431" name="Line 54"/>
          <p:cNvSpPr>
            <a:spLocks noChangeShapeType="1"/>
          </p:cNvSpPr>
          <p:nvPr/>
        </p:nvSpPr>
        <p:spPr bwMode="auto">
          <a:xfrm flipH="1" flipV="1">
            <a:off x="9093200" y="2298700"/>
            <a:ext cx="736600" cy="546100"/>
          </a:xfrm>
          <a:prstGeom prst="line">
            <a:avLst/>
          </a:prstGeom>
          <a:noFill/>
          <a:ln w="9525">
            <a:solidFill>
              <a:srgbClr val="FF0000"/>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7432" name="Line 55"/>
          <p:cNvSpPr>
            <a:spLocks noChangeShapeType="1"/>
          </p:cNvSpPr>
          <p:nvPr/>
        </p:nvSpPr>
        <p:spPr bwMode="auto">
          <a:xfrm flipH="1">
            <a:off x="9067800" y="3009900"/>
            <a:ext cx="241300" cy="12700"/>
          </a:xfrm>
          <a:prstGeom prst="line">
            <a:avLst/>
          </a:prstGeom>
          <a:noFill/>
          <a:ln w="9525">
            <a:solidFill>
              <a:srgbClr val="FF0000"/>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7433" name="Line 56"/>
          <p:cNvSpPr>
            <a:spLocks noChangeShapeType="1"/>
          </p:cNvSpPr>
          <p:nvPr/>
        </p:nvSpPr>
        <p:spPr bwMode="auto">
          <a:xfrm flipH="1">
            <a:off x="9156700" y="3251200"/>
            <a:ext cx="660400" cy="546100"/>
          </a:xfrm>
          <a:prstGeom prst="line">
            <a:avLst/>
          </a:prstGeom>
          <a:noFill/>
          <a:ln w="9525">
            <a:solidFill>
              <a:srgbClr val="FF0000"/>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7434" name="Line 57"/>
          <p:cNvSpPr>
            <a:spLocks noChangeShapeType="1"/>
          </p:cNvSpPr>
          <p:nvPr/>
        </p:nvSpPr>
        <p:spPr bwMode="auto">
          <a:xfrm flipH="1">
            <a:off x="9144000" y="3251200"/>
            <a:ext cx="685800" cy="1955800"/>
          </a:xfrm>
          <a:prstGeom prst="line">
            <a:avLst/>
          </a:prstGeom>
          <a:noFill/>
          <a:ln w="9525">
            <a:solidFill>
              <a:srgbClr val="FF0000"/>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875211" y="228600"/>
            <a:ext cx="6363789" cy="1143000"/>
          </a:xfrm>
          <a:noFill/>
        </p:spPr>
        <p:txBody>
          <a:bodyPr>
            <a:normAutofit fontScale="90000"/>
          </a:bodyPr>
          <a:lstStyle/>
          <a:p>
            <a:pPr algn="l" eaLnBrk="1" hangingPunct="1"/>
            <a:r>
              <a:rPr lang="en-US" altLang="en-US" dirty="0" smtClean="0">
                <a:latin typeface="Arial" panose="020B0604020202020204" pitchFamily="34" charset="0"/>
                <a:cs typeface="Arial" panose="020B0604020202020204" pitchFamily="34" charset="0"/>
              </a:rPr>
              <a:t>Basic Flowchart Symbols</a:t>
            </a:r>
            <a:endParaRPr lang="en-US" altLang="en-US" dirty="0" smtClean="0">
              <a:latin typeface="Arial" panose="020B0604020202020204" pitchFamily="34" charset="0"/>
              <a:cs typeface="Arial" panose="020B0604020202020204" pitchFamily="34" charset="0"/>
            </a:endParaRPr>
          </a:p>
        </p:txBody>
      </p:sp>
      <p:sp>
        <p:nvSpPr>
          <p:cNvPr id="18435" name="Rectangle 3"/>
          <p:cNvSpPr>
            <a:spLocks noGrp="1" noChangeArrowheads="1"/>
          </p:cNvSpPr>
          <p:nvPr>
            <p:ph type="body" sz="half" idx="1"/>
          </p:nvPr>
        </p:nvSpPr>
        <p:spPr>
          <a:xfrm>
            <a:off x="770709" y="1917700"/>
            <a:ext cx="6386076" cy="4114800"/>
          </a:xfrm>
        </p:spPr>
        <p:txBody>
          <a:bodyPr/>
          <a:lstStyle/>
          <a:p>
            <a:pPr eaLnBrk="1" hangingPunct="1"/>
            <a:r>
              <a:rPr lang="en-US" altLang="en-US" dirty="0">
                <a:latin typeface="Arial" panose="020B0604020202020204" pitchFamily="34" charset="0"/>
                <a:cs typeface="Arial" panose="020B0604020202020204" pitchFamily="34" charset="0"/>
              </a:rPr>
              <a:t>Processes</a:t>
            </a:r>
            <a:endParaRPr lang="en-US" altLang="en-US" dirty="0">
              <a:latin typeface="Arial" panose="020B0604020202020204" pitchFamily="34" charset="0"/>
              <a:cs typeface="Arial" panose="020B0604020202020204" pitchFamily="34" charset="0"/>
            </a:endParaRPr>
          </a:p>
          <a:p>
            <a:pPr lvl="1" eaLnBrk="1" hangingPunct="1"/>
            <a:r>
              <a:rPr lang="en-US" altLang="en-US" dirty="0">
                <a:latin typeface="Arial" panose="020B0604020202020204" pitchFamily="34" charset="0"/>
                <a:cs typeface="Arial" panose="020B0604020202020204" pitchFamily="34" charset="0"/>
              </a:rPr>
              <a:t>represented by rectangles</a:t>
            </a:r>
            <a:endParaRPr lang="en-US" altLang="en-US" dirty="0">
              <a:latin typeface="Arial" panose="020B0604020202020204" pitchFamily="34" charset="0"/>
              <a:cs typeface="Arial" panose="020B0604020202020204" pitchFamily="34" charset="0"/>
            </a:endParaRPr>
          </a:p>
          <a:p>
            <a:pPr lvl="1" eaLnBrk="1" hangingPunct="1"/>
            <a:r>
              <a:rPr lang="en-US" altLang="en-US" dirty="0">
                <a:latin typeface="Arial" panose="020B0604020202020204" pitchFamily="34" charset="0"/>
                <a:cs typeface="Arial" panose="020B0604020202020204" pitchFamily="34" charset="0"/>
              </a:rPr>
              <a:t>indicates a process such as a mathematical computation or variable assignment</a:t>
            </a:r>
            <a:endParaRPr lang="en-US" altLang="en-US" dirty="0">
              <a:latin typeface="Arial" panose="020B0604020202020204" pitchFamily="34" charset="0"/>
              <a:cs typeface="Arial" panose="020B0604020202020204" pitchFamily="34" charset="0"/>
            </a:endParaRPr>
          </a:p>
        </p:txBody>
      </p:sp>
      <p:grpSp>
        <p:nvGrpSpPr>
          <p:cNvPr id="18436" name="Group 4"/>
          <p:cNvGrpSpPr/>
          <p:nvPr/>
        </p:nvGrpSpPr>
        <p:grpSpPr bwMode="auto">
          <a:xfrm>
            <a:off x="7886700" y="457200"/>
            <a:ext cx="1066800" cy="304800"/>
            <a:chOff x="3552" y="1200"/>
            <a:chExt cx="672" cy="192"/>
          </a:xfrm>
        </p:grpSpPr>
        <p:sp>
          <p:nvSpPr>
            <p:cNvPr id="18466" name="AutoShape 5"/>
            <p:cNvSpPr>
              <a:spLocks noChangeArrowheads="1"/>
            </p:cNvSpPr>
            <p:nvPr/>
          </p:nvSpPr>
          <p:spPr bwMode="auto">
            <a:xfrm>
              <a:off x="3552" y="1200"/>
              <a:ext cx="672" cy="192"/>
            </a:xfrm>
            <a:prstGeom prst="flowChartTerminator">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8467" name="Text Box 6"/>
            <p:cNvSpPr txBox="1">
              <a:spLocks noChangeArrowheads="1"/>
            </p:cNvSpPr>
            <p:nvPr/>
          </p:nvSpPr>
          <p:spPr bwMode="auto">
            <a:xfrm>
              <a:off x="3648" y="1200"/>
              <a:ext cx="48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START</a:t>
              </a:r>
              <a:endParaRPr lang="en-US" altLang="en-US" sz="1200"/>
            </a:p>
          </p:txBody>
        </p:sp>
      </p:grpSp>
      <p:grpSp>
        <p:nvGrpSpPr>
          <p:cNvPr id="18437" name="Group 7"/>
          <p:cNvGrpSpPr/>
          <p:nvPr/>
        </p:nvGrpSpPr>
        <p:grpSpPr bwMode="auto">
          <a:xfrm>
            <a:off x="7696200" y="946151"/>
            <a:ext cx="1447800" cy="765175"/>
            <a:chOff x="3408" y="1632"/>
            <a:chExt cx="912" cy="482"/>
          </a:xfrm>
        </p:grpSpPr>
        <p:sp>
          <p:nvSpPr>
            <p:cNvPr id="18464" name="AutoShape 8"/>
            <p:cNvSpPr>
              <a:spLocks noChangeArrowheads="1"/>
            </p:cNvSpPr>
            <p:nvPr/>
          </p:nvSpPr>
          <p:spPr bwMode="auto">
            <a:xfrm>
              <a:off x="3408" y="1632"/>
              <a:ext cx="912" cy="480"/>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8465" name="Text Box 9"/>
            <p:cNvSpPr txBox="1">
              <a:spLocks noChangeArrowheads="1"/>
            </p:cNvSpPr>
            <p:nvPr/>
          </p:nvSpPr>
          <p:spPr bwMode="auto">
            <a:xfrm>
              <a:off x="3552" y="1632"/>
              <a:ext cx="720"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dirty="0"/>
                <a:t>Display message “How many hours did you </a:t>
              </a:r>
              <a:r>
                <a:rPr lang="en-US" altLang="en-US" sz="1100" dirty="0" err="1" smtClean="0"/>
                <a:t>worno</a:t>
              </a:r>
              <a:r>
                <a:rPr lang="en-US" altLang="en-US" sz="1100" dirty="0" smtClean="0"/>
                <a:t>?”</a:t>
              </a:r>
              <a:endParaRPr lang="en-US" altLang="en-US" sz="1200" dirty="0"/>
            </a:p>
          </p:txBody>
        </p:sp>
      </p:grpSp>
      <p:grpSp>
        <p:nvGrpSpPr>
          <p:cNvPr id="18438" name="Group 10"/>
          <p:cNvGrpSpPr/>
          <p:nvPr/>
        </p:nvGrpSpPr>
        <p:grpSpPr bwMode="auto">
          <a:xfrm>
            <a:off x="7696200" y="1897063"/>
            <a:ext cx="1447800" cy="533400"/>
            <a:chOff x="3456" y="2304"/>
            <a:chExt cx="912" cy="336"/>
          </a:xfrm>
        </p:grpSpPr>
        <p:sp>
          <p:nvSpPr>
            <p:cNvPr id="18462" name="AutoShape 11"/>
            <p:cNvSpPr>
              <a:spLocks noChangeArrowheads="1"/>
            </p:cNvSpPr>
            <p:nvPr/>
          </p:nvSpPr>
          <p:spPr bwMode="auto">
            <a:xfrm>
              <a:off x="3456" y="2304"/>
              <a:ext cx="912" cy="336"/>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8463" name="Text Box 12"/>
            <p:cNvSpPr txBox="1">
              <a:spLocks noChangeArrowheads="1"/>
            </p:cNvSpPr>
            <p:nvPr/>
          </p:nvSpPr>
          <p:spPr bwMode="auto">
            <a:xfrm>
              <a:off x="3552" y="2400"/>
              <a:ext cx="72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Read Hours</a:t>
              </a:r>
              <a:endParaRPr lang="en-US" altLang="en-US" sz="1200"/>
            </a:p>
          </p:txBody>
        </p:sp>
      </p:grpSp>
      <p:grpSp>
        <p:nvGrpSpPr>
          <p:cNvPr id="18439" name="Group 13"/>
          <p:cNvGrpSpPr/>
          <p:nvPr/>
        </p:nvGrpSpPr>
        <p:grpSpPr bwMode="auto">
          <a:xfrm>
            <a:off x="7696200" y="2614614"/>
            <a:ext cx="1600200" cy="886892"/>
            <a:chOff x="3408" y="1632"/>
            <a:chExt cx="912" cy="480"/>
          </a:xfrm>
        </p:grpSpPr>
        <p:sp>
          <p:nvSpPr>
            <p:cNvPr id="18460" name="AutoShape 14"/>
            <p:cNvSpPr>
              <a:spLocks noChangeArrowheads="1"/>
            </p:cNvSpPr>
            <p:nvPr/>
          </p:nvSpPr>
          <p:spPr bwMode="auto">
            <a:xfrm>
              <a:off x="3408" y="1632"/>
              <a:ext cx="912" cy="480"/>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8461" name="Text Box 15"/>
            <p:cNvSpPr txBox="1">
              <a:spLocks noChangeArrowheads="1"/>
            </p:cNvSpPr>
            <p:nvPr/>
          </p:nvSpPr>
          <p:spPr bwMode="auto">
            <a:xfrm>
              <a:off x="3552" y="1632"/>
              <a:ext cx="720"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Display message “How much do you get paid per hour?”</a:t>
              </a:r>
              <a:endParaRPr lang="en-US" altLang="en-US" sz="1200"/>
            </a:p>
          </p:txBody>
        </p:sp>
      </p:grpSp>
      <p:grpSp>
        <p:nvGrpSpPr>
          <p:cNvPr id="18440" name="Group 16"/>
          <p:cNvGrpSpPr/>
          <p:nvPr/>
        </p:nvGrpSpPr>
        <p:grpSpPr bwMode="auto">
          <a:xfrm>
            <a:off x="7696200" y="3565525"/>
            <a:ext cx="1447800" cy="533400"/>
            <a:chOff x="3456" y="2304"/>
            <a:chExt cx="912" cy="336"/>
          </a:xfrm>
        </p:grpSpPr>
        <p:sp>
          <p:nvSpPr>
            <p:cNvPr id="18458" name="AutoShape 17"/>
            <p:cNvSpPr>
              <a:spLocks noChangeArrowheads="1"/>
            </p:cNvSpPr>
            <p:nvPr/>
          </p:nvSpPr>
          <p:spPr bwMode="auto">
            <a:xfrm>
              <a:off x="3456" y="2304"/>
              <a:ext cx="912" cy="336"/>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8459" name="Text Box 18"/>
            <p:cNvSpPr txBox="1">
              <a:spLocks noChangeArrowheads="1"/>
            </p:cNvSpPr>
            <p:nvPr/>
          </p:nvSpPr>
          <p:spPr bwMode="auto">
            <a:xfrm>
              <a:off x="3552" y="2400"/>
              <a:ext cx="72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Read Pay Rate</a:t>
              </a:r>
              <a:endParaRPr lang="en-US" altLang="en-US" sz="1200"/>
            </a:p>
          </p:txBody>
        </p:sp>
      </p:grpSp>
      <p:sp>
        <p:nvSpPr>
          <p:cNvPr id="18441" name="Text Box 19"/>
          <p:cNvSpPr txBox="1">
            <a:spLocks noChangeArrowheads="1"/>
          </p:cNvSpPr>
          <p:nvPr/>
        </p:nvSpPr>
        <p:spPr bwMode="auto">
          <a:xfrm>
            <a:off x="7848600" y="4283075"/>
            <a:ext cx="1295400" cy="831850"/>
          </a:xfrm>
          <a:prstGeom prst="rec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Multiply Hours by Pay Rate. Store result in Gross Pay.</a:t>
            </a:r>
            <a:endParaRPr lang="en-US" altLang="en-US" sz="1200"/>
          </a:p>
        </p:txBody>
      </p:sp>
      <p:grpSp>
        <p:nvGrpSpPr>
          <p:cNvPr id="18442" name="Group 20"/>
          <p:cNvGrpSpPr/>
          <p:nvPr/>
        </p:nvGrpSpPr>
        <p:grpSpPr bwMode="auto">
          <a:xfrm>
            <a:off x="7696200" y="5300663"/>
            <a:ext cx="1447800" cy="533400"/>
            <a:chOff x="3792" y="3360"/>
            <a:chExt cx="912" cy="336"/>
          </a:xfrm>
        </p:grpSpPr>
        <p:sp>
          <p:nvSpPr>
            <p:cNvPr id="18456" name="AutoShape 21"/>
            <p:cNvSpPr>
              <a:spLocks noChangeArrowheads="1"/>
            </p:cNvSpPr>
            <p:nvPr/>
          </p:nvSpPr>
          <p:spPr bwMode="auto">
            <a:xfrm>
              <a:off x="3792" y="3360"/>
              <a:ext cx="912" cy="336"/>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8457" name="Text Box 22"/>
            <p:cNvSpPr txBox="1">
              <a:spLocks noChangeArrowheads="1"/>
            </p:cNvSpPr>
            <p:nvPr/>
          </p:nvSpPr>
          <p:spPr bwMode="auto">
            <a:xfrm>
              <a:off x="3888" y="3408"/>
              <a:ext cx="720"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Display Gross Pay</a:t>
              </a:r>
              <a:endParaRPr lang="en-US" altLang="en-US" sz="1200"/>
            </a:p>
          </p:txBody>
        </p:sp>
      </p:grpSp>
      <p:grpSp>
        <p:nvGrpSpPr>
          <p:cNvPr id="18443" name="Group 23"/>
          <p:cNvGrpSpPr/>
          <p:nvPr/>
        </p:nvGrpSpPr>
        <p:grpSpPr bwMode="auto">
          <a:xfrm>
            <a:off x="7886700" y="6019800"/>
            <a:ext cx="1066800" cy="304800"/>
            <a:chOff x="3552" y="1200"/>
            <a:chExt cx="672" cy="192"/>
          </a:xfrm>
        </p:grpSpPr>
        <p:sp>
          <p:nvSpPr>
            <p:cNvPr id="18454" name="AutoShape 24"/>
            <p:cNvSpPr>
              <a:spLocks noChangeArrowheads="1"/>
            </p:cNvSpPr>
            <p:nvPr/>
          </p:nvSpPr>
          <p:spPr bwMode="auto">
            <a:xfrm>
              <a:off x="3552" y="1200"/>
              <a:ext cx="672" cy="192"/>
            </a:xfrm>
            <a:prstGeom prst="flowChartTerminator">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8455" name="Text Box 25"/>
            <p:cNvSpPr txBox="1">
              <a:spLocks noChangeArrowheads="1"/>
            </p:cNvSpPr>
            <p:nvPr/>
          </p:nvSpPr>
          <p:spPr bwMode="auto">
            <a:xfrm>
              <a:off x="3648" y="1200"/>
              <a:ext cx="48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END</a:t>
              </a:r>
              <a:endParaRPr lang="en-US" altLang="en-US" sz="1200"/>
            </a:p>
          </p:txBody>
        </p:sp>
      </p:grpSp>
      <p:sp>
        <p:nvSpPr>
          <p:cNvPr id="18444" name="Line 26"/>
          <p:cNvSpPr>
            <a:spLocks noChangeShapeType="1"/>
          </p:cNvSpPr>
          <p:nvPr/>
        </p:nvSpPr>
        <p:spPr bwMode="auto">
          <a:xfrm>
            <a:off x="8420100" y="76835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8445" name="Line 27"/>
          <p:cNvSpPr>
            <a:spLocks noChangeShapeType="1"/>
          </p:cNvSpPr>
          <p:nvPr/>
        </p:nvSpPr>
        <p:spPr bwMode="auto">
          <a:xfrm>
            <a:off x="8420100" y="171450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8446" name="Line 28"/>
          <p:cNvSpPr>
            <a:spLocks noChangeShapeType="1"/>
          </p:cNvSpPr>
          <p:nvPr/>
        </p:nvSpPr>
        <p:spPr bwMode="auto">
          <a:xfrm>
            <a:off x="8420100" y="243840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8447" name="Line 29"/>
          <p:cNvSpPr>
            <a:spLocks noChangeShapeType="1"/>
          </p:cNvSpPr>
          <p:nvPr/>
        </p:nvSpPr>
        <p:spPr bwMode="auto">
          <a:xfrm>
            <a:off x="8420100" y="339090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8448" name="Line 30"/>
          <p:cNvSpPr>
            <a:spLocks noChangeShapeType="1"/>
          </p:cNvSpPr>
          <p:nvPr/>
        </p:nvSpPr>
        <p:spPr bwMode="auto">
          <a:xfrm>
            <a:off x="8420100" y="409575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8449" name="Line 31"/>
          <p:cNvSpPr>
            <a:spLocks noChangeShapeType="1"/>
          </p:cNvSpPr>
          <p:nvPr/>
        </p:nvSpPr>
        <p:spPr bwMode="auto">
          <a:xfrm>
            <a:off x="8420100" y="512445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8450" name="Line 32"/>
          <p:cNvSpPr>
            <a:spLocks noChangeShapeType="1"/>
          </p:cNvSpPr>
          <p:nvPr/>
        </p:nvSpPr>
        <p:spPr bwMode="auto">
          <a:xfrm>
            <a:off x="8420100" y="584835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8451" name="Text Box 43"/>
          <p:cNvSpPr txBox="1">
            <a:spLocks noChangeArrowheads="1"/>
          </p:cNvSpPr>
          <p:nvPr/>
        </p:nvSpPr>
        <p:spPr bwMode="auto">
          <a:xfrm>
            <a:off x="2946400" y="4676775"/>
            <a:ext cx="1993900" cy="1320800"/>
          </a:xfrm>
          <a:prstGeom prst="rec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Multiply Hours by Pay Rate. Store result in Gross Pay.</a:t>
            </a:r>
            <a:endParaRPr lang="en-US" altLang="en-US" sz="1200"/>
          </a:p>
        </p:txBody>
      </p:sp>
      <p:sp>
        <p:nvSpPr>
          <p:cNvPr id="18452" name="Text Box 44"/>
          <p:cNvSpPr txBox="1">
            <a:spLocks noChangeArrowheads="1"/>
          </p:cNvSpPr>
          <p:nvPr/>
        </p:nvSpPr>
        <p:spPr bwMode="auto">
          <a:xfrm>
            <a:off x="6464300" y="4546600"/>
            <a:ext cx="1079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400">
                <a:solidFill>
                  <a:srgbClr val="FF0000"/>
                </a:solidFill>
              </a:rPr>
              <a:t>Process</a:t>
            </a:r>
            <a:endParaRPr lang="en-US" altLang="en-US" sz="1400"/>
          </a:p>
        </p:txBody>
      </p:sp>
      <p:sp>
        <p:nvSpPr>
          <p:cNvPr id="18453" name="Line 45"/>
          <p:cNvSpPr>
            <a:spLocks noChangeShapeType="1"/>
          </p:cNvSpPr>
          <p:nvPr/>
        </p:nvSpPr>
        <p:spPr bwMode="auto">
          <a:xfrm flipV="1">
            <a:off x="7175500" y="4673600"/>
            <a:ext cx="596900" cy="38100"/>
          </a:xfrm>
          <a:prstGeom prst="line">
            <a:avLst/>
          </a:prstGeom>
          <a:noFill/>
          <a:ln w="9525">
            <a:solidFill>
              <a:srgbClr val="FF0000"/>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875211" y="228600"/>
            <a:ext cx="6363789" cy="1143000"/>
          </a:xfrm>
          <a:noFill/>
        </p:spPr>
        <p:txBody>
          <a:bodyPr>
            <a:normAutofit fontScale="90000"/>
          </a:bodyPr>
          <a:lstStyle/>
          <a:p>
            <a:pPr algn="l" eaLnBrk="1" hangingPunct="1"/>
            <a:r>
              <a:rPr lang="en-US" altLang="en-US" dirty="0" smtClean="0">
                <a:latin typeface="Arial" panose="020B0604020202020204" pitchFamily="34" charset="0"/>
                <a:cs typeface="Arial" panose="020B0604020202020204" pitchFamily="34" charset="0"/>
              </a:rPr>
              <a:t>Basic Flowchart Symbols</a:t>
            </a:r>
            <a:endParaRPr lang="en-US" altLang="en-US" dirty="0" smtClean="0">
              <a:latin typeface="Arial" panose="020B0604020202020204" pitchFamily="34" charset="0"/>
              <a:cs typeface="Arial" panose="020B0604020202020204" pitchFamily="34" charset="0"/>
            </a:endParaRPr>
          </a:p>
        </p:txBody>
      </p:sp>
      <p:sp>
        <p:nvSpPr>
          <p:cNvPr id="18435" name="Rectangle 3"/>
          <p:cNvSpPr>
            <a:spLocks noGrp="1" noChangeArrowheads="1"/>
          </p:cNvSpPr>
          <p:nvPr>
            <p:ph type="body" sz="half" idx="1"/>
          </p:nvPr>
        </p:nvSpPr>
        <p:spPr>
          <a:xfrm>
            <a:off x="770709" y="1917700"/>
            <a:ext cx="6386076" cy="4114800"/>
          </a:xfrm>
        </p:spPr>
        <p:txBody>
          <a:bodyPr/>
          <a:lstStyle/>
          <a:p>
            <a:r>
              <a:rPr lang="en-US" dirty="0" smtClean="0"/>
              <a:t>Decision</a:t>
            </a:r>
            <a:endParaRPr lang="en-US" altLang="en-US" dirty="0" smtClean="0">
              <a:latin typeface="Arial" panose="020B0604020202020204" pitchFamily="34" charset="0"/>
              <a:cs typeface="Arial" panose="020B0604020202020204" pitchFamily="34" charset="0"/>
            </a:endParaRPr>
          </a:p>
          <a:p>
            <a:pPr lvl="1" eaLnBrk="1" hangingPunct="1"/>
            <a:r>
              <a:rPr lang="en-US" altLang="en-US" dirty="0" smtClean="0">
                <a:latin typeface="Arial" panose="020B0604020202020204" pitchFamily="34" charset="0"/>
                <a:cs typeface="Arial" panose="020B0604020202020204" pitchFamily="34" charset="0"/>
              </a:rPr>
              <a:t>represented </a:t>
            </a:r>
            <a:r>
              <a:rPr lang="en-US" altLang="en-US" dirty="0">
                <a:latin typeface="Arial" panose="020B0604020202020204" pitchFamily="34" charset="0"/>
                <a:cs typeface="Arial" panose="020B0604020202020204" pitchFamily="34" charset="0"/>
              </a:rPr>
              <a:t>by </a:t>
            </a:r>
            <a:r>
              <a:rPr lang="en-US" altLang="en-US" dirty="0" smtClean="0">
                <a:latin typeface="Arial" panose="020B0604020202020204" pitchFamily="34" charset="0"/>
                <a:cs typeface="Arial" panose="020B0604020202020204" pitchFamily="34" charset="0"/>
              </a:rPr>
              <a:t>Diamond</a:t>
            </a:r>
            <a:endParaRPr lang="en-US" altLang="en-US" dirty="0" smtClean="0">
              <a:latin typeface="Arial" panose="020B0604020202020204" pitchFamily="34" charset="0"/>
              <a:cs typeface="Arial" panose="020B0604020202020204" pitchFamily="34" charset="0"/>
            </a:endParaRPr>
          </a:p>
          <a:p>
            <a:pPr lvl="1" eaLnBrk="1" hangingPunct="1"/>
            <a:r>
              <a:rPr lang="en-US" sz="2400" dirty="0" smtClean="0">
                <a:latin typeface="Arial" panose="020B0604020202020204" pitchFamily="34" charset="0"/>
                <a:cs typeface="Arial" panose="020B0604020202020204" pitchFamily="34" charset="0"/>
              </a:rPr>
              <a:t>A </a:t>
            </a:r>
            <a:r>
              <a:rPr lang="en-US" sz="2400" dirty="0">
                <a:latin typeface="Arial" panose="020B0604020202020204" pitchFamily="34" charset="0"/>
                <a:cs typeface="Arial" panose="020B0604020202020204" pitchFamily="34" charset="0"/>
              </a:rPr>
              <a:t>diamond indicates a decision</a:t>
            </a:r>
            <a:endParaRPr lang="en-US" sz="2400" dirty="0">
              <a:latin typeface="Arial" panose="020B0604020202020204" pitchFamily="34" charset="0"/>
              <a:cs typeface="Arial" panose="020B0604020202020204" pitchFamily="34" charset="0"/>
            </a:endParaRPr>
          </a:p>
        </p:txBody>
      </p:sp>
      <p:grpSp>
        <p:nvGrpSpPr>
          <p:cNvPr id="18436" name="Group 4"/>
          <p:cNvGrpSpPr/>
          <p:nvPr/>
        </p:nvGrpSpPr>
        <p:grpSpPr bwMode="auto">
          <a:xfrm>
            <a:off x="7886700" y="457200"/>
            <a:ext cx="1066800" cy="304800"/>
            <a:chOff x="3552" y="1200"/>
            <a:chExt cx="672" cy="192"/>
          </a:xfrm>
        </p:grpSpPr>
        <p:sp>
          <p:nvSpPr>
            <p:cNvPr id="18466" name="AutoShape 5"/>
            <p:cNvSpPr>
              <a:spLocks noChangeArrowheads="1"/>
            </p:cNvSpPr>
            <p:nvPr/>
          </p:nvSpPr>
          <p:spPr bwMode="auto">
            <a:xfrm>
              <a:off x="3552" y="1200"/>
              <a:ext cx="672" cy="192"/>
            </a:xfrm>
            <a:prstGeom prst="flowChartTerminator">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8467" name="Text Box 6"/>
            <p:cNvSpPr txBox="1">
              <a:spLocks noChangeArrowheads="1"/>
            </p:cNvSpPr>
            <p:nvPr/>
          </p:nvSpPr>
          <p:spPr bwMode="auto">
            <a:xfrm>
              <a:off x="3648" y="1200"/>
              <a:ext cx="48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START</a:t>
              </a:r>
              <a:endParaRPr lang="en-US" altLang="en-US" sz="1200"/>
            </a:p>
          </p:txBody>
        </p:sp>
      </p:grpSp>
      <p:grpSp>
        <p:nvGrpSpPr>
          <p:cNvPr id="18437" name="Group 7"/>
          <p:cNvGrpSpPr/>
          <p:nvPr/>
        </p:nvGrpSpPr>
        <p:grpSpPr bwMode="auto">
          <a:xfrm>
            <a:off x="7696200" y="946151"/>
            <a:ext cx="1447800" cy="765175"/>
            <a:chOff x="3408" y="1632"/>
            <a:chExt cx="912" cy="482"/>
          </a:xfrm>
        </p:grpSpPr>
        <p:sp>
          <p:nvSpPr>
            <p:cNvPr id="18464" name="AutoShape 8"/>
            <p:cNvSpPr>
              <a:spLocks noChangeArrowheads="1"/>
            </p:cNvSpPr>
            <p:nvPr/>
          </p:nvSpPr>
          <p:spPr bwMode="auto">
            <a:xfrm>
              <a:off x="3408" y="1632"/>
              <a:ext cx="912" cy="480"/>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8465" name="Text Box 9"/>
            <p:cNvSpPr txBox="1">
              <a:spLocks noChangeArrowheads="1"/>
            </p:cNvSpPr>
            <p:nvPr/>
          </p:nvSpPr>
          <p:spPr bwMode="auto">
            <a:xfrm>
              <a:off x="3552" y="1632"/>
              <a:ext cx="720"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dirty="0"/>
                <a:t>Display message “How many hours did you </a:t>
              </a:r>
              <a:r>
                <a:rPr lang="en-US" altLang="en-US" sz="1100" dirty="0" err="1" smtClean="0"/>
                <a:t>worno</a:t>
              </a:r>
              <a:r>
                <a:rPr lang="en-US" altLang="en-US" sz="1100" dirty="0" smtClean="0"/>
                <a:t>?”</a:t>
              </a:r>
              <a:endParaRPr lang="en-US" altLang="en-US" sz="1200" dirty="0"/>
            </a:p>
          </p:txBody>
        </p:sp>
      </p:grpSp>
      <p:grpSp>
        <p:nvGrpSpPr>
          <p:cNvPr id="18438" name="Group 10"/>
          <p:cNvGrpSpPr/>
          <p:nvPr/>
        </p:nvGrpSpPr>
        <p:grpSpPr bwMode="auto">
          <a:xfrm>
            <a:off x="7696200" y="1897063"/>
            <a:ext cx="1447800" cy="533400"/>
            <a:chOff x="3456" y="2304"/>
            <a:chExt cx="912" cy="336"/>
          </a:xfrm>
        </p:grpSpPr>
        <p:sp>
          <p:nvSpPr>
            <p:cNvPr id="18462" name="AutoShape 11"/>
            <p:cNvSpPr>
              <a:spLocks noChangeArrowheads="1"/>
            </p:cNvSpPr>
            <p:nvPr/>
          </p:nvSpPr>
          <p:spPr bwMode="auto">
            <a:xfrm>
              <a:off x="3456" y="2304"/>
              <a:ext cx="912" cy="336"/>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8463" name="Text Box 12"/>
            <p:cNvSpPr txBox="1">
              <a:spLocks noChangeArrowheads="1"/>
            </p:cNvSpPr>
            <p:nvPr/>
          </p:nvSpPr>
          <p:spPr bwMode="auto">
            <a:xfrm>
              <a:off x="3552" y="2400"/>
              <a:ext cx="72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Read Hours</a:t>
              </a:r>
              <a:endParaRPr lang="en-US" altLang="en-US" sz="1200"/>
            </a:p>
          </p:txBody>
        </p:sp>
      </p:grpSp>
      <p:grpSp>
        <p:nvGrpSpPr>
          <p:cNvPr id="18439" name="Group 13"/>
          <p:cNvGrpSpPr/>
          <p:nvPr/>
        </p:nvGrpSpPr>
        <p:grpSpPr bwMode="auto">
          <a:xfrm>
            <a:off x="7696200" y="2614614"/>
            <a:ext cx="1600200" cy="886892"/>
            <a:chOff x="3408" y="1632"/>
            <a:chExt cx="912" cy="480"/>
          </a:xfrm>
        </p:grpSpPr>
        <p:sp>
          <p:nvSpPr>
            <p:cNvPr id="18460" name="AutoShape 14"/>
            <p:cNvSpPr>
              <a:spLocks noChangeArrowheads="1"/>
            </p:cNvSpPr>
            <p:nvPr/>
          </p:nvSpPr>
          <p:spPr bwMode="auto">
            <a:xfrm>
              <a:off x="3408" y="1632"/>
              <a:ext cx="912" cy="480"/>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8461" name="Text Box 15"/>
            <p:cNvSpPr txBox="1">
              <a:spLocks noChangeArrowheads="1"/>
            </p:cNvSpPr>
            <p:nvPr/>
          </p:nvSpPr>
          <p:spPr bwMode="auto">
            <a:xfrm>
              <a:off x="3552" y="1632"/>
              <a:ext cx="720"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Display message “How much do you get paid per hour?”</a:t>
              </a:r>
              <a:endParaRPr lang="en-US" altLang="en-US" sz="1200"/>
            </a:p>
          </p:txBody>
        </p:sp>
      </p:grpSp>
      <p:grpSp>
        <p:nvGrpSpPr>
          <p:cNvPr id="18440" name="Group 16"/>
          <p:cNvGrpSpPr/>
          <p:nvPr/>
        </p:nvGrpSpPr>
        <p:grpSpPr bwMode="auto">
          <a:xfrm>
            <a:off x="7696200" y="3565525"/>
            <a:ext cx="1447800" cy="533400"/>
            <a:chOff x="3456" y="2304"/>
            <a:chExt cx="912" cy="336"/>
          </a:xfrm>
        </p:grpSpPr>
        <p:sp>
          <p:nvSpPr>
            <p:cNvPr id="18458" name="AutoShape 17"/>
            <p:cNvSpPr>
              <a:spLocks noChangeArrowheads="1"/>
            </p:cNvSpPr>
            <p:nvPr/>
          </p:nvSpPr>
          <p:spPr bwMode="auto">
            <a:xfrm>
              <a:off x="3456" y="2304"/>
              <a:ext cx="912" cy="336"/>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8459" name="Text Box 18"/>
            <p:cNvSpPr txBox="1">
              <a:spLocks noChangeArrowheads="1"/>
            </p:cNvSpPr>
            <p:nvPr/>
          </p:nvSpPr>
          <p:spPr bwMode="auto">
            <a:xfrm>
              <a:off x="3552" y="2400"/>
              <a:ext cx="72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Read Pay Rate</a:t>
              </a:r>
              <a:endParaRPr lang="en-US" altLang="en-US" sz="1200"/>
            </a:p>
          </p:txBody>
        </p:sp>
      </p:grpSp>
      <p:sp>
        <p:nvSpPr>
          <p:cNvPr id="18441" name="Text Box 19"/>
          <p:cNvSpPr txBox="1">
            <a:spLocks noChangeArrowheads="1"/>
          </p:cNvSpPr>
          <p:nvPr/>
        </p:nvSpPr>
        <p:spPr bwMode="auto">
          <a:xfrm>
            <a:off x="7848600" y="4283075"/>
            <a:ext cx="1295400" cy="831850"/>
          </a:xfrm>
          <a:prstGeom prst="rec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Multiply Hours by Pay Rate. Store result in Gross Pay.</a:t>
            </a:r>
            <a:endParaRPr lang="en-US" altLang="en-US" sz="1200"/>
          </a:p>
        </p:txBody>
      </p:sp>
      <p:grpSp>
        <p:nvGrpSpPr>
          <p:cNvPr id="18442" name="Group 20"/>
          <p:cNvGrpSpPr/>
          <p:nvPr/>
        </p:nvGrpSpPr>
        <p:grpSpPr bwMode="auto">
          <a:xfrm>
            <a:off x="7696200" y="5300663"/>
            <a:ext cx="1447800" cy="533400"/>
            <a:chOff x="3792" y="3360"/>
            <a:chExt cx="912" cy="336"/>
          </a:xfrm>
        </p:grpSpPr>
        <p:sp>
          <p:nvSpPr>
            <p:cNvPr id="18456" name="AutoShape 21"/>
            <p:cNvSpPr>
              <a:spLocks noChangeArrowheads="1"/>
            </p:cNvSpPr>
            <p:nvPr/>
          </p:nvSpPr>
          <p:spPr bwMode="auto">
            <a:xfrm>
              <a:off x="3792" y="3360"/>
              <a:ext cx="912" cy="336"/>
            </a:xfrm>
            <a:prstGeom prst="flowChartInputOutpu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8457" name="Text Box 22"/>
            <p:cNvSpPr txBox="1">
              <a:spLocks noChangeArrowheads="1"/>
            </p:cNvSpPr>
            <p:nvPr/>
          </p:nvSpPr>
          <p:spPr bwMode="auto">
            <a:xfrm>
              <a:off x="3888" y="3408"/>
              <a:ext cx="720"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100"/>
                <a:t>Display Gross Pay</a:t>
              </a:r>
              <a:endParaRPr lang="en-US" altLang="en-US" sz="1200"/>
            </a:p>
          </p:txBody>
        </p:sp>
      </p:grpSp>
      <p:grpSp>
        <p:nvGrpSpPr>
          <p:cNvPr id="18443" name="Group 23"/>
          <p:cNvGrpSpPr/>
          <p:nvPr/>
        </p:nvGrpSpPr>
        <p:grpSpPr bwMode="auto">
          <a:xfrm>
            <a:off x="7886700" y="6019800"/>
            <a:ext cx="1066800" cy="304800"/>
            <a:chOff x="3552" y="1200"/>
            <a:chExt cx="672" cy="192"/>
          </a:xfrm>
        </p:grpSpPr>
        <p:sp>
          <p:nvSpPr>
            <p:cNvPr id="18454" name="AutoShape 24"/>
            <p:cNvSpPr>
              <a:spLocks noChangeArrowheads="1"/>
            </p:cNvSpPr>
            <p:nvPr/>
          </p:nvSpPr>
          <p:spPr bwMode="auto">
            <a:xfrm>
              <a:off x="3552" y="1200"/>
              <a:ext cx="672" cy="192"/>
            </a:xfrm>
            <a:prstGeom prst="flowChartTerminator">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18455" name="Text Box 25"/>
            <p:cNvSpPr txBox="1">
              <a:spLocks noChangeArrowheads="1"/>
            </p:cNvSpPr>
            <p:nvPr/>
          </p:nvSpPr>
          <p:spPr bwMode="auto">
            <a:xfrm>
              <a:off x="3648" y="1200"/>
              <a:ext cx="48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END</a:t>
              </a:r>
              <a:endParaRPr lang="en-US" altLang="en-US" sz="1200"/>
            </a:p>
          </p:txBody>
        </p:sp>
      </p:grpSp>
      <p:sp>
        <p:nvSpPr>
          <p:cNvPr id="18444" name="Line 26"/>
          <p:cNvSpPr>
            <a:spLocks noChangeShapeType="1"/>
          </p:cNvSpPr>
          <p:nvPr/>
        </p:nvSpPr>
        <p:spPr bwMode="auto">
          <a:xfrm>
            <a:off x="8420100" y="76835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8445" name="Line 27"/>
          <p:cNvSpPr>
            <a:spLocks noChangeShapeType="1"/>
          </p:cNvSpPr>
          <p:nvPr/>
        </p:nvSpPr>
        <p:spPr bwMode="auto">
          <a:xfrm>
            <a:off x="8420100" y="171450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8446" name="Line 28"/>
          <p:cNvSpPr>
            <a:spLocks noChangeShapeType="1"/>
          </p:cNvSpPr>
          <p:nvPr/>
        </p:nvSpPr>
        <p:spPr bwMode="auto">
          <a:xfrm>
            <a:off x="8420100" y="243840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8447" name="Line 29"/>
          <p:cNvSpPr>
            <a:spLocks noChangeShapeType="1"/>
          </p:cNvSpPr>
          <p:nvPr/>
        </p:nvSpPr>
        <p:spPr bwMode="auto">
          <a:xfrm>
            <a:off x="8420100" y="339090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8448" name="Line 30"/>
          <p:cNvSpPr>
            <a:spLocks noChangeShapeType="1"/>
          </p:cNvSpPr>
          <p:nvPr/>
        </p:nvSpPr>
        <p:spPr bwMode="auto">
          <a:xfrm>
            <a:off x="8420100" y="409575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8449" name="Line 31"/>
          <p:cNvSpPr>
            <a:spLocks noChangeShapeType="1"/>
          </p:cNvSpPr>
          <p:nvPr/>
        </p:nvSpPr>
        <p:spPr bwMode="auto">
          <a:xfrm>
            <a:off x="8420100" y="512445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8450" name="Line 32"/>
          <p:cNvSpPr>
            <a:spLocks noChangeShapeType="1"/>
          </p:cNvSpPr>
          <p:nvPr/>
        </p:nvSpPr>
        <p:spPr bwMode="auto">
          <a:xfrm>
            <a:off x="8420100" y="5848350"/>
            <a:ext cx="0" cy="184150"/>
          </a:xfrm>
          <a:prstGeom prst="line">
            <a:avLst/>
          </a:prstGeom>
          <a:no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6" name="Flowchart: Decision 35"/>
          <p:cNvSpPr/>
          <p:nvPr/>
        </p:nvSpPr>
        <p:spPr>
          <a:xfrm>
            <a:off x="2399648" y="4062185"/>
            <a:ext cx="2409587" cy="1578429"/>
          </a:xfrm>
          <a:prstGeom prst="flowChartDecisi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981200" y="457200"/>
            <a:ext cx="8229600" cy="1143000"/>
          </a:xfrm>
          <a:noFill/>
        </p:spPr>
        <p:txBody>
          <a:bodyPr/>
          <a:lstStyle/>
          <a:p>
            <a:pPr eaLnBrk="1" hangingPunct="1"/>
            <a:r>
              <a:rPr lang="en-US" altLang="en-US" smtClean="0">
                <a:latin typeface="Arial" panose="020B0604020202020204" pitchFamily="34" charset="0"/>
                <a:cs typeface="Arial" panose="020B0604020202020204" pitchFamily="34" charset="0"/>
              </a:rPr>
              <a:t>Four Flowchart Structures</a:t>
            </a:r>
            <a:endParaRPr lang="en-US" altLang="en-US" smtClean="0">
              <a:latin typeface="Arial" panose="020B0604020202020204" pitchFamily="34" charset="0"/>
              <a:cs typeface="Arial" panose="020B0604020202020204" pitchFamily="34" charset="0"/>
            </a:endParaRPr>
          </a:p>
        </p:txBody>
      </p:sp>
      <p:sp>
        <p:nvSpPr>
          <p:cNvPr id="19459" name="Rectangle 3"/>
          <p:cNvSpPr>
            <a:spLocks noGrp="1" noChangeArrowheads="1"/>
          </p:cNvSpPr>
          <p:nvPr>
            <p:ph idx="1"/>
          </p:nvPr>
        </p:nvSpPr>
        <p:spPr>
          <a:noFill/>
        </p:spPr>
        <p:txBody>
          <a:bodyPr/>
          <a:lstStyle/>
          <a:p>
            <a:pPr eaLnBrk="1" hangingPunct="1"/>
            <a:r>
              <a:rPr lang="en-US" altLang="en-US" smtClean="0">
                <a:latin typeface="Arial" panose="020B0604020202020204" pitchFamily="34" charset="0"/>
                <a:cs typeface="Arial" panose="020B0604020202020204" pitchFamily="34" charset="0"/>
              </a:rPr>
              <a:t>Sequence</a:t>
            </a:r>
            <a:endParaRPr lang="en-US" altLang="en-US">
              <a:latin typeface="Arial" panose="020B0604020202020204" pitchFamily="34" charset="0"/>
              <a:cs typeface="Arial" panose="020B0604020202020204" pitchFamily="34" charset="0"/>
            </a:endParaRPr>
          </a:p>
          <a:p>
            <a:pPr eaLnBrk="1" hangingPunct="1"/>
            <a:r>
              <a:rPr lang="en-US" altLang="en-US" smtClean="0">
                <a:latin typeface="Arial" panose="020B0604020202020204" pitchFamily="34" charset="0"/>
                <a:cs typeface="Arial" panose="020B0604020202020204" pitchFamily="34" charset="0"/>
              </a:rPr>
              <a:t>Decision</a:t>
            </a:r>
            <a:endParaRPr lang="en-US" altLang="en-US">
              <a:latin typeface="Arial" panose="020B0604020202020204" pitchFamily="34" charset="0"/>
              <a:cs typeface="Arial" panose="020B0604020202020204" pitchFamily="34" charset="0"/>
            </a:endParaRPr>
          </a:p>
          <a:p>
            <a:pPr eaLnBrk="1" hangingPunct="1"/>
            <a:r>
              <a:rPr lang="en-US" altLang="en-US" smtClean="0">
                <a:latin typeface="Arial" panose="020B0604020202020204" pitchFamily="34" charset="0"/>
                <a:cs typeface="Arial" panose="020B0604020202020204" pitchFamily="34" charset="0"/>
              </a:rPr>
              <a:t>Repetition</a:t>
            </a:r>
            <a:endParaRPr lang="en-US" altLang="en-US" smtClean="0">
              <a:latin typeface="Arial" panose="020B0604020202020204" pitchFamily="34" charset="0"/>
              <a:cs typeface="Arial" panose="020B0604020202020204" pitchFamily="34" charset="0"/>
            </a:endParaRPr>
          </a:p>
          <a:p>
            <a:pPr eaLnBrk="1" hangingPunct="1"/>
            <a:r>
              <a:rPr lang="en-US" altLang="en-US" smtClean="0">
                <a:latin typeface="Arial" panose="020B0604020202020204" pitchFamily="34" charset="0"/>
                <a:cs typeface="Arial" panose="020B0604020202020204" pitchFamily="34" charset="0"/>
              </a:rPr>
              <a:t>Case</a:t>
            </a:r>
            <a:endParaRPr lang="en-US" altLang="en-US" smtClean="0">
              <a:latin typeface="Arial" panose="020B0604020202020204" pitchFamily="34" charset="0"/>
              <a:cs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p:spPr>
        <p:txBody>
          <a:bodyPr/>
          <a:lstStyle/>
          <a:p>
            <a:pPr eaLnBrk="1" hangingPunct="1"/>
            <a:r>
              <a:rPr lang="en-US" altLang="en-US" smtClean="0">
                <a:latin typeface="Arial" panose="020B0604020202020204" pitchFamily="34" charset="0"/>
                <a:cs typeface="Arial" panose="020B0604020202020204" pitchFamily="34" charset="0"/>
              </a:rPr>
              <a:t>Sequence Structure</a:t>
            </a:r>
            <a:endParaRPr lang="en-US" altLang="en-US" smtClean="0">
              <a:latin typeface="Arial" panose="020B0604020202020204" pitchFamily="34" charset="0"/>
              <a:cs typeface="Arial" panose="020B0604020202020204" pitchFamily="34" charset="0"/>
            </a:endParaRPr>
          </a:p>
        </p:txBody>
      </p:sp>
      <p:sp>
        <p:nvSpPr>
          <p:cNvPr id="20483" name="Rectangle 3"/>
          <p:cNvSpPr>
            <a:spLocks noGrp="1" noChangeArrowheads="1"/>
          </p:cNvSpPr>
          <p:nvPr>
            <p:ph idx="1"/>
          </p:nvPr>
        </p:nvSpPr>
        <p:spPr>
          <a:noFill/>
        </p:spPr>
        <p:txBody>
          <a:bodyPr/>
          <a:lstStyle/>
          <a:p>
            <a:pPr eaLnBrk="1" hangingPunct="1"/>
            <a:r>
              <a:rPr lang="en-US" altLang="en-US">
                <a:latin typeface="Arial" panose="020B0604020202020204" pitchFamily="34" charset="0"/>
                <a:cs typeface="Arial" panose="020B0604020202020204" pitchFamily="34" charset="0"/>
              </a:rPr>
              <a:t>a series of actions are performed in sequence</a:t>
            </a:r>
            <a:endParaRPr lang="en-US" altLang="en-US">
              <a:latin typeface="Arial" panose="020B0604020202020204" pitchFamily="34" charset="0"/>
              <a:cs typeface="Arial" panose="020B0604020202020204" pitchFamily="34" charset="0"/>
            </a:endParaRPr>
          </a:p>
          <a:p>
            <a:pPr eaLnBrk="1" hangingPunct="1"/>
            <a:r>
              <a:rPr lang="en-US" altLang="en-US">
                <a:latin typeface="Arial" panose="020B0604020202020204" pitchFamily="34" charset="0"/>
                <a:cs typeface="Arial" panose="020B0604020202020204" pitchFamily="34" charset="0"/>
              </a:rPr>
              <a:t>The pay-calculating example was a sequence flowchart.</a:t>
            </a:r>
            <a:endParaRPr lang="en-US" altLang="en-US">
              <a:latin typeface="Arial" panose="020B0604020202020204" pitchFamily="34" charset="0"/>
              <a:cs typeface="Arial" panose="020B0604020202020204" pitchFamily="34" charset="0"/>
            </a:endParaRPr>
          </a:p>
        </p:txBody>
      </p:sp>
      <p:grpSp>
        <p:nvGrpSpPr>
          <p:cNvPr id="20484" name="Group 17"/>
          <p:cNvGrpSpPr/>
          <p:nvPr/>
        </p:nvGrpSpPr>
        <p:grpSpPr bwMode="auto">
          <a:xfrm>
            <a:off x="5321300" y="3390900"/>
            <a:ext cx="1447800" cy="2501900"/>
            <a:chOff x="2392" y="2136"/>
            <a:chExt cx="912" cy="1576"/>
          </a:xfrm>
          <a:noFill/>
        </p:grpSpPr>
        <p:grpSp>
          <p:nvGrpSpPr>
            <p:cNvPr id="20485" name="Group 4"/>
            <p:cNvGrpSpPr/>
            <p:nvPr/>
          </p:nvGrpSpPr>
          <p:grpSpPr bwMode="auto">
            <a:xfrm>
              <a:off x="2512" y="2136"/>
              <a:ext cx="672" cy="192"/>
              <a:chOff x="3552" y="1200"/>
              <a:chExt cx="672" cy="192"/>
            </a:xfrm>
            <a:grpFill/>
          </p:grpSpPr>
          <p:sp>
            <p:nvSpPr>
              <p:cNvPr id="20496" name="AutoShape 5"/>
              <p:cNvSpPr>
                <a:spLocks noChangeArrowheads="1"/>
              </p:cNvSpPr>
              <p:nvPr/>
            </p:nvSpPr>
            <p:spPr bwMode="auto">
              <a:xfrm>
                <a:off x="3552" y="1200"/>
                <a:ext cx="672" cy="192"/>
              </a:xfrm>
              <a:prstGeom prst="flowChartTerminator">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20497" name="Text Box 6"/>
              <p:cNvSpPr txBox="1">
                <a:spLocks noChangeArrowheads="1"/>
              </p:cNvSpPr>
              <p:nvPr/>
            </p:nvSpPr>
            <p:spPr bwMode="auto">
              <a:xfrm>
                <a:off x="3648" y="1200"/>
                <a:ext cx="480" cy="173"/>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endParaRPr lang="ar-JO" altLang="en-US" sz="1200"/>
              </a:p>
            </p:txBody>
          </p:sp>
        </p:grpSp>
        <p:grpSp>
          <p:nvGrpSpPr>
            <p:cNvPr id="20486" name="Group 7"/>
            <p:cNvGrpSpPr/>
            <p:nvPr/>
          </p:nvGrpSpPr>
          <p:grpSpPr bwMode="auto">
            <a:xfrm>
              <a:off x="2392" y="2444"/>
              <a:ext cx="912" cy="480"/>
              <a:chOff x="3408" y="1632"/>
              <a:chExt cx="912" cy="480"/>
            </a:xfrm>
            <a:grpFill/>
          </p:grpSpPr>
          <p:sp>
            <p:nvSpPr>
              <p:cNvPr id="20494" name="AutoShape 8"/>
              <p:cNvSpPr>
                <a:spLocks noChangeArrowheads="1"/>
              </p:cNvSpPr>
              <p:nvPr/>
            </p:nvSpPr>
            <p:spPr bwMode="auto">
              <a:xfrm>
                <a:off x="3408" y="1632"/>
                <a:ext cx="912" cy="480"/>
              </a:xfrm>
              <a:prstGeom prst="flowChartInputOutpu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20495" name="Text Box 9"/>
              <p:cNvSpPr txBox="1">
                <a:spLocks noChangeArrowheads="1"/>
              </p:cNvSpPr>
              <p:nvPr/>
            </p:nvSpPr>
            <p:spPr bwMode="auto">
              <a:xfrm>
                <a:off x="3552" y="1632"/>
                <a:ext cx="720" cy="173"/>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endParaRPr lang="ar-JO" altLang="en-US" sz="1200"/>
              </a:p>
            </p:txBody>
          </p:sp>
        </p:grpSp>
        <p:sp>
          <p:nvSpPr>
            <p:cNvPr id="20487" name="Line 10"/>
            <p:cNvSpPr>
              <a:spLocks noChangeShapeType="1"/>
            </p:cNvSpPr>
            <p:nvPr/>
          </p:nvSpPr>
          <p:spPr bwMode="auto">
            <a:xfrm>
              <a:off x="2848" y="2332"/>
              <a:ext cx="0" cy="11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0488" name="Line 11"/>
            <p:cNvSpPr>
              <a:spLocks noChangeShapeType="1"/>
            </p:cNvSpPr>
            <p:nvPr/>
          </p:nvSpPr>
          <p:spPr bwMode="auto">
            <a:xfrm>
              <a:off x="2848" y="2928"/>
              <a:ext cx="0" cy="11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0489" name="Text Box 12"/>
            <p:cNvSpPr txBox="1">
              <a:spLocks noChangeArrowheads="1"/>
            </p:cNvSpPr>
            <p:nvPr/>
          </p:nvSpPr>
          <p:spPr bwMode="auto">
            <a:xfrm>
              <a:off x="2488" y="3050"/>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20490" name="Line 13"/>
            <p:cNvSpPr>
              <a:spLocks noChangeShapeType="1"/>
            </p:cNvSpPr>
            <p:nvPr/>
          </p:nvSpPr>
          <p:spPr bwMode="auto">
            <a:xfrm>
              <a:off x="2848" y="3404"/>
              <a:ext cx="0" cy="11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nvGrpSpPr>
            <p:cNvPr id="20491" name="Group 14"/>
            <p:cNvGrpSpPr/>
            <p:nvPr/>
          </p:nvGrpSpPr>
          <p:grpSpPr bwMode="auto">
            <a:xfrm>
              <a:off x="2512" y="3520"/>
              <a:ext cx="672" cy="192"/>
              <a:chOff x="3552" y="1200"/>
              <a:chExt cx="672" cy="192"/>
            </a:xfrm>
            <a:grpFill/>
          </p:grpSpPr>
          <p:sp>
            <p:nvSpPr>
              <p:cNvPr id="20492" name="AutoShape 15"/>
              <p:cNvSpPr>
                <a:spLocks noChangeArrowheads="1"/>
              </p:cNvSpPr>
              <p:nvPr/>
            </p:nvSpPr>
            <p:spPr bwMode="auto">
              <a:xfrm>
                <a:off x="3552" y="1200"/>
                <a:ext cx="672" cy="192"/>
              </a:xfrm>
              <a:prstGeom prst="flowChartTerminator">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20493" name="Text Box 16"/>
              <p:cNvSpPr txBox="1">
                <a:spLocks noChangeArrowheads="1"/>
              </p:cNvSpPr>
              <p:nvPr/>
            </p:nvSpPr>
            <p:spPr bwMode="auto">
              <a:xfrm>
                <a:off x="3648" y="1200"/>
                <a:ext cx="480" cy="173"/>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endParaRPr lang="ar-JO" altLang="en-US" sz="1200"/>
              </a:p>
            </p:txBody>
          </p:sp>
        </p:gr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p:spPr>
        <p:txBody>
          <a:bodyPr/>
          <a:lstStyle/>
          <a:p>
            <a:pPr eaLnBrk="1" hangingPunct="1"/>
            <a:r>
              <a:rPr lang="en-US" altLang="en-US" smtClean="0">
                <a:latin typeface="Arial" panose="020B0604020202020204" pitchFamily="34" charset="0"/>
                <a:cs typeface="Arial" panose="020B0604020202020204" pitchFamily="34" charset="0"/>
              </a:rPr>
              <a:t>Decision Structure</a:t>
            </a:r>
            <a:endParaRPr lang="en-US" altLang="en-US" smtClean="0">
              <a:latin typeface="Arial" panose="020B0604020202020204" pitchFamily="34" charset="0"/>
              <a:cs typeface="Arial" panose="020B0604020202020204" pitchFamily="34" charset="0"/>
            </a:endParaRPr>
          </a:p>
        </p:txBody>
      </p:sp>
      <p:sp>
        <p:nvSpPr>
          <p:cNvPr id="21507" name="Rectangle 3"/>
          <p:cNvSpPr>
            <a:spLocks noGrp="1" noChangeArrowheads="1"/>
          </p:cNvSpPr>
          <p:nvPr>
            <p:ph idx="1"/>
          </p:nvPr>
        </p:nvSpPr>
        <p:spPr>
          <a:noFill/>
        </p:spPr>
        <p:txBody>
          <a:bodyPr/>
          <a:lstStyle/>
          <a:p>
            <a:pPr eaLnBrk="1" hangingPunct="1"/>
            <a:r>
              <a:rPr lang="en-US" altLang="en-US" dirty="0">
                <a:latin typeface="Arial" panose="020B0604020202020204" pitchFamily="34" charset="0"/>
                <a:cs typeface="Arial" panose="020B0604020202020204" pitchFamily="34" charset="0"/>
              </a:rPr>
              <a:t>One of two possible actions is </a:t>
            </a:r>
            <a:r>
              <a:rPr lang="en-US" altLang="en-US" dirty="0" err="1" smtClean="0">
                <a:latin typeface="Arial" panose="020B0604020202020204" pitchFamily="34" charset="0"/>
                <a:cs typeface="Arial" panose="020B0604020202020204" pitchFamily="34" charset="0"/>
              </a:rPr>
              <a:t>tanoen</a:t>
            </a:r>
            <a:r>
              <a:rPr lang="en-US" altLang="en-US" dirty="0">
                <a:latin typeface="Arial" panose="020B0604020202020204" pitchFamily="34" charset="0"/>
                <a:cs typeface="Arial" panose="020B0604020202020204" pitchFamily="34" charset="0"/>
              </a:rPr>
              <a:t>, depending on a condition.</a:t>
            </a:r>
            <a:endParaRPr lang="en-US" altLang="en-US" dirty="0">
              <a:latin typeface="Arial" panose="020B0604020202020204" pitchFamily="34" charset="0"/>
              <a:cs typeface="Arial" panose="020B0604020202020204" pitchFamily="34" charset="0"/>
            </a:endParaRPr>
          </a:p>
        </p:txBody>
      </p:sp>
      <p:grpSp>
        <p:nvGrpSpPr>
          <p:cNvPr id="21508" name="Group 30"/>
          <p:cNvGrpSpPr/>
          <p:nvPr/>
        </p:nvGrpSpPr>
        <p:grpSpPr bwMode="auto">
          <a:xfrm>
            <a:off x="4279900" y="2971800"/>
            <a:ext cx="4089400" cy="2870200"/>
            <a:chOff x="1720" y="1696"/>
            <a:chExt cx="2576" cy="1808"/>
          </a:xfrm>
          <a:noFill/>
        </p:grpSpPr>
        <p:sp>
          <p:nvSpPr>
            <p:cNvPr id="21509" name="Text Box 13"/>
            <p:cNvSpPr txBox="1">
              <a:spLocks noChangeArrowheads="1"/>
            </p:cNvSpPr>
            <p:nvPr/>
          </p:nvSpPr>
          <p:spPr bwMode="auto">
            <a:xfrm>
              <a:off x="1720" y="2730"/>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21510" name="AutoShape 18"/>
            <p:cNvSpPr>
              <a:spLocks noChangeArrowheads="1"/>
            </p:cNvSpPr>
            <p:nvPr/>
          </p:nvSpPr>
          <p:spPr bwMode="auto">
            <a:xfrm>
              <a:off x="2560" y="1928"/>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21511" name="Text Box 19"/>
            <p:cNvSpPr txBox="1">
              <a:spLocks noChangeArrowheads="1"/>
            </p:cNvSpPr>
            <p:nvPr/>
          </p:nvSpPr>
          <p:spPr bwMode="auto">
            <a:xfrm>
              <a:off x="3576" y="2722"/>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21512" name="Line 20"/>
            <p:cNvSpPr>
              <a:spLocks noChangeShapeType="1"/>
            </p:cNvSpPr>
            <p:nvPr/>
          </p:nvSpPr>
          <p:spPr bwMode="auto">
            <a:xfrm flipH="1">
              <a:off x="2072" y="2288"/>
              <a:ext cx="49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1513" name="Line 21"/>
            <p:cNvSpPr>
              <a:spLocks noChangeShapeType="1"/>
            </p:cNvSpPr>
            <p:nvPr/>
          </p:nvSpPr>
          <p:spPr bwMode="auto">
            <a:xfrm>
              <a:off x="2072" y="2288"/>
              <a:ext cx="0" cy="4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nvGrpSpPr>
            <p:cNvPr id="21514" name="Group 24"/>
            <p:cNvGrpSpPr/>
            <p:nvPr/>
          </p:nvGrpSpPr>
          <p:grpSpPr bwMode="auto">
            <a:xfrm flipH="1">
              <a:off x="3440" y="2288"/>
              <a:ext cx="496" cy="432"/>
              <a:chOff x="3856" y="2184"/>
              <a:chExt cx="496" cy="432"/>
            </a:xfrm>
            <a:grpFill/>
          </p:grpSpPr>
          <p:sp>
            <p:nvSpPr>
              <p:cNvPr id="21520" name="Line 22"/>
              <p:cNvSpPr>
                <a:spLocks noChangeShapeType="1"/>
              </p:cNvSpPr>
              <p:nvPr/>
            </p:nvSpPr>
            <p:spPr bwMode="auto">
              <a:xfrm>
                <a:off x="3856" y="2184"/>
                <a:ext cx="49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1521" name="Line 23"/>
              <p:cNvSpPr>
                <a:spLocks noChangeShapeType="1"/>
              </p:cNvSpPr>
              <p:nvPr/>
            </p:nvSpPr>
            <p:spPr bwMode="auto">
              <a:xfrm flipH="1">
                <a:off x="3856" y="2184"/>
                <a:ext cx="0" cy="4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21515" name="Line 25"/>
            <p:cNvSpPr>
              <a:spLocks noChangeShapeType="1"/>
            </p:cNvSpPr>
            <p:nvPr/>
          </p:nvSpPr>
          <p:spPr bwMode="auto">
            <a:xfrm>
              <a:off x="2056" y="3080"/>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1516" name="Line 26"/>
            <p:cNvSpPr>
              <a:spLocks noChangeShapeType="1"/>
            </p:cNvSpPr>
            <p:nvPr/>
          </p:nvSpPr>
          <p:spPr bwMode="auto">
            <a:xfrm>
              <a:off x="3936" y="3080"/>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1517" name="Line 27"/>
            <p:cNvSpPr>
              <a:spLocks noChangeShapeType="1"/>
            </p:cNvSpPr>
            <p:nvPr/>
          </p:nvSpPr>
          <p:spPr bwMode="auto">
            <a:xfrm flipH="1">
              <a:off x="2056" y="3248"/>
              <a:ext cx="1880"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1518" name="Line 28"/>
            <p:cNvSpPr>
              <a:spLocks noChangeShapeType="1"/>
            </p:cNvSpPr>
            <p:nvPr/>
          </p:nvSpPr>
          <p:spPr bwMode="auto">
            <a:xfrm>
              <a:off x="3016" y="3248"/>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1519" name="Line 29"/>
            <p:cNvSpPr>
              <a:spLocks noChangeShapeType="1"/>
            </p:cNvSpPr>
            <p:nvPr/>
          </p:nvSpPr>
          <p:spPr bwMode="auto">
            <a:xfrm>
              <a:off x="3008" y="1696"/>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a:xfrm>
            <a:off x="733697" y="534272"/>
            <a:ext cx="10515600" cy="510085"/>
          </a:xfrm>
        </p:spPr>
        <p:txBody>
          <a:bodyPr>
            <a:noAutofit/>
          </a:bodyPr>
          <a:lstStyle/>
          <a:p>
            <a:r>
              <a:rPr lang="en-US" altLang="en-US" sz="3600" dirty="0">
                <a:latin typeface="Arial" panose="020B0604020202020204" pitchFamily="34" charset="0"/>
                <a:ea typeface="MS PGothic" panose="020B0600070205080204" pitchFamily="34" charset="-128"/>
                <a:cs typeface="Arial" panose="020B0604020202020204" pitchFamily="34" charset="0"/>
              </a:rPr>
              <a:t>Abstract data type (ADT)</a:t>
            </a:r>
            <a:endParaRPr lang="en-US" altLang="en-US" sz="3600" dirty="0" smtClean="0">
              <a:latin typeface="Arial" panose="020B0604020202020204" pitchFamily="34" charset="0"/>
              <a:ea typeface="MS PGothic" panose="020B0600070205080204" pitchFamily="34" charset="-128"/>
              <a:cs typeface="Arial" panose="020B0604020202020204" pitchFamily="34" charset="0"/>
            </a:endParaRPr>
          </a:p>
        </p:txBody>
      </p:sp>
      <p:sp>
        <p:nvSpPr>
          <p:cNvPr id="18437" name="Rectangle 3"/>
          <p:cNvSpPr>
            <a:spLocks noGrp="1" noChangeArrowheads="1"/>
          </p:cNvSpPr>
          <p:nvPr>
            <p:ph type="body" idx="1"/>
          </p:nvPr>
        </p:nvSpPr>
        <p:spPr>
          <a:xfrm>
            <a:off x="1073332" y="1136469"/>
            <a:ext cx="8985068" cy="4532811"/>
          </a:xfrm>
        </p:spPr>
        <p:txBody>
          <a:bodyPr>
            <a:normAutofit/>
          </a:bodyPr>
          <a:lstStyle/>
          <a:p>
            <a:pPr lvl="1">
              <a:lnSpc>
                <a:spcPct val="170000"/>
              </a:lnSpc>
            </a:pPr>
            <a:r>
              <a:rPr lang="en-US" altLang="en-US" dirty="0" smtClean="0">
                <a:latin typeface="Arial" panose="020B0604020202020204" pitchFamily="34" charset="0"/>
                <a:ea typeface="MS PGothic" panose="020B0600070205080204" pitchFamily="34" charset="-128"/>
                <a:cs typeface="Arial" panose="020B0604020202020204" pitchFamily="34" charset="0"/>
              </a:rPr>
              <a:t>An ADT is composed of</a:t>
            </a:r>
            <a:endParaRPr lang="en-US" altLang="en-US" dirty="0" smtClean="0">
              <a:latin typeface="Arial" panose="020B0604020202020204" pitchFamily="34" charset="0"/>
              <a:ea typeface="MS PGothic" panose="020B0600070205080204" pitchFamily="34" charset="-128"/>
              <a:cs typeface="Arial" panose="020B0604020202020204" pitchFamily="34" charset="0"/>
            </a:endParaRPr>
          </a:p>
          <a:p>
            <a:pPr lvl="2" eaLnBrk="1" hangingPunct="1">
              <a:lnSpc>
                <a:spcPct val="170000"/>
              </a:lnSpc>
            </a:pPr>
            <a:r>
              <a:rPr lang="en-US" altLang="en-US" dirty="0" smtClean="0">
                <a:latin typeface="Arial" panose="020B0604020202020204" pitchFamily="34" charset="0"/>
                <a:ea typeface="MS PGothic" panose="020B0600070205080204" pitchFamily="34" charset="-128"/>
                <a:cs typeface="Arial" panose="020B0604020202020204" pitchFamily="34" charset="0"/>
              </a:rPr>
              <a:t>A collection of data</a:t>
            </a:r>
            <a:endParaRPr lang="en-US" altLang="en-US" dirty="0" smtClean="0">
              <a:latin typeface="Arial" panose="020B0604020202020204" pitchFamily="34" charset="0"/>
              <a:ea typeface="MS PGothic" panose="020B0600070205080204" pitchFamily="34" charset="-128"/>
              <a:cs typeface="Arial" panose="020B0604020202020204" pitchFamily="34" charset="0"/>
            </a:endParaRPr>
          </a:p>
          <a:p>
            <a:pPr lvl="2" eaLnBrk="1" hangingPunct="1">
              <a:lnSpc>
                <a:spcPct val="170000"/>
              </a:lnSpc>
            </a:pPr>
            <a:r>
              <a:rPr lang="en-US" altLang="en-US" dirty="0" smtClean="0">
                <a:latin typeface="Arial" panose="020B0604020202020204" pitchFamily="34" charset="0"/>
                <a:ea typeface="MS PGothic" panose="020B0600070205080204" pitchFamily="34" charset="-128"/>
                <a:cs typeface="Arial" panose="020B0604020202020204" pitchFamily="34" charset="0"/>
              </a:rPr>
              <a:t>A set of operations on that data</a:t>
            </a:r>
            <a:endParaRPr lang="en-US" altLang="en-US" dirty="0" smtClean="0">
              <a:latin typeface="Arial" panose="020B0604020202020204" pitchFamily="34" charset="0"/>
              <a:ea typeface="MS PGothic" panose="020B0600070205080204" pitchFamily="34" charset="-128"/>
              <a:cs typeface="Arial" panose="020B0604020202020204" pitchFamily="34" charset="0"/>
            </a:endParaRPr>
          </a:p>
          <a:p>
            <a:pPr lvl="1" eaLnBrk="1" hangingPunct="1">
              <a:lnSpc>
                <a:spcPct val="170000"/>
              </a:lnSpc>
            </a:pPr>
            <a:r>
              <a:rPr lang="en-US" altLang="en-US" dirty="0" smtClean="0">
                <a:latin typeface="Arial" panose="020B0604020202020204" pitchFamily="34" charset="0"/>
                <a:ea typeface="MS PGothic" panose="020B0600070205080204" pitchFamily="34" charset="-128"/>
                <a:cs typeface="Arial" panose="020B0604020202020204" pitchFamily="34" charset="0"/>
              </a:rPr>
              <a:t>Specifications of an ADT indicate</a:t>
            </a:r>
            <a:endParaRPr lang="en-US" altLang="en-US" dirty="0" smtClean="0">
              <a:latin typeface="Arial" panose="020B0604020202020204" pitchFamily="34" charset="0"/>
              <a:ea typeface="MS PGothic" panose="020B0600070205080204" pitchFamily="34" charset="-128"/>
              <a:cs typeface="Arial" panose="020B0604020202020204" pitchFamily="34" charset="0"/>
            </a:endParaRPr>
          </a:p>
          <a:p>
            <a:pPr lvl="2" eaLnBrk="1" hangingPunct="1">
              <a:lnSpc>
                <a:spcPct val="170000"/>
              </a:lnSpc>
            </a:pPr>
            <a:r>
              <a:rPr lang="en-US" altLang="en-US" dirty="0" smtClean="0">
                <a:latin typeface="Arial" panose="020B0604020202020204" pitchFamily="34" charset="0"/>
                <a:ea typeface="MS PGothic" panose="020B0600070205080204" pitchFamily="34" charset="-128"/>
                <a:cs typeface="Arial" panose="020B0604020202020204" pitchFamily="34" charset="0"/>
              </a:rPr>
              <a:t>What the ADT operations do, not how to implement them</a:t>
            </a:r>
            <a:endParaRPr lang="en-US" altLang="en-US" dirty="0" smtClean="0">
              <a:latin typeface="Arial" panose="020B0604020202020204" pitchFamily="34" charset="0"/>
              <a:ea typeface="MS PGothic" panose="020B0600070205080204" pitchFamily="34" charset="-128"/>
              <a:cs typeface="Arial" panose="020B0604020202020204" pitchFamily="34" charset="0"/>
            </a:endParaRPr>
          </a:p>
          <a:p>
            <a:pPr lvl="1" eaLnBrk="1" hangingPunct="1">
              <a:lnSpc>
                <a:spcPct val="170000"/>
              </a:lnSpc>
            </a:pPr>
            <a:r>
              <a:rPr lang="en-US" altLang="en-US" dirty="0" smtClean="0">
                <a:latin typeface="Arial" panose="020B0604020202020204" pitchFamily="34" charset="0"/>
                <a:ea typeface="MS PGothic" panose="020B0600070205080204" pitchFamily="34" charset="-128"/>
                <a:cs typeface="Arial" panose="020B0604020202020204" pitchFamily="34" charset="0"/>
              </a:rPr>
              <a:t>Implementation of an ADT</a:t>
            </a:r>
            <a:endParaRPr lang="en-US" altLang="en-US" dirty="0" smtClean="0">
              <a:latin typeface="Arial" panose="020B0604020202020204" pitchFamily="34" charset="0"/>
              <a:ea typeface="MS PGothic" panose="020B0600070205080204" pitchFamily="34" charset="-128"/>
              <a:cs typeface="Arial" panose="020B0604020202020204" pitchFamily="34" charset="0"/>
            </a:endParaRPr>
          </a:p>
          <a:p>
            <a:pPr lvl="2" eaLnBrk="1" hangingPunct="1">
              <a:lnSpc>
                <a:spcPct val="170000"/>
              </a:lnSpc>
            </a:pPr>
            <a:r>
              <a:rPr lang="en-US" altLang="en-US" dirty="0" smtClean="0">
                <a:latin typeface="Arial" panose="020B0604020202020204" pitchFamily="34" charset="0"/>
                <a:ea typeface="MS PGothic" panose="020B0600070205080204" pitchFamily="34" charset="-128"/>
                <a:cs typeface="Arial" panose="020B0604020202020204" pitchFamily="34" charset="0"/>
              </a:rPr>
              <a:t>Includes choosing a particular data structure</a:t>
            </a:r>
            <a:endParaRPr lang="en-US" altLang="en-US" dirty="0" smtClean="0">
              <a:latin typeface="Arial" panose="020B0604020202020204" pitchFamily="34" charset="0"/>
              <a:ea typeface="MS PGothic" panose="020B0600070205080204" pitchFamily="34" charset="-128"/>
              <a:cs typeface="Arial" panose="020B0604020202020204" pitchFamily="34" charset="0"/>
            </a:endParaRPr>
          </a:p>
        </p:txBody>
      </p:sp>
      <p:sp>
        <p:nvSpPr>
          <p:cNvPr id="2" name="Rectangle 1"/>
          <p:cNvSpPr/>
          <p:nvPr/>
        </p:nvSpPr>
        <p:spPr>
          <a:xfrm>
            <a:off x="1310638" y="5915688"/>
            <a:ext cx="9074333" cy="369332"/>
          </a:xfrm>
          <a:prstGeom prst="rect">
            <a:avLst/>
          </a:prstGeom>
        </p:spPr>
        <p:txBody>
          <a:bodyPr wrap="square">
            <a:spAutoFit/>
          </a:bodyPr>
          <a:lstStyle/>
          <a:p>
            <a:r>
              <a:rPr lang="en-US" altLang="en-US" dirty="0">
                <a:latin typeface="Arial" panose="020B0604020202020204" pitchFamily="34" charset="0"/>
                <a:cs typeface="Arial" panose="020B0604020202020204" pitchFamily="34" charset="0"/>
              </a:rPr>
              <a:t>An ADT is a formal description, not code; independent of any programming language</a:t>
            </a:r>
            <a:endParaRPr lang="en-US" altLang="en-US"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p:spPr>
        <p:txBody>
          <a:bodyPr/>
          <a:lstStyle/>
          <a:p>
            <a:pPr eaLnBrk="1" hangingPunct="1"/>
            <a:r>
              <a:rPr lang="en-US" altLang="en-US" smtClean="0">
                <a:latin typeface="Arial" panose="020B0604020202020204" pitchFamily="34" charset="0"/>
                <a:cs typeface="Arial" panose="020B0604020202020204" pitchFamily="34" charset="0"/>
              </a:rPr>
              <a:t>Decision Structure</a:t>
            </a:r>
            <a:endParaRPr lang="en-US" altLang="en-US" smtClean="0">
              <a:latin typeface="Arial" panose="020B0604020202020204" pitchFamily="34" charset="0"/>
              <a:cs typeface="Arial" panose="020B0604020202020204" pitchFamily="34" charset="0"/>
            </a:endParaRPr>
          </a:p>
        </p:txBody>
      </p:sp>
      <p:sp>
        <p:nvSpPr>
          <p:cNvPr id="22531" name="Rectangle 3"/>
          <p:cNvSpPr>
            <a:spLocks noGrp="1" noChangeArrowheads="1"/>
          </p:cNvSpPr>
          <p:nvPr>
            <p:ph idx="1"/>
          </p:nvPr>
        </p:nvSpPr>
        <p:spPr>
          <a:noFill/>
        </p:spPr>
        <p:txBody>
          <a:bodyPr/>
          <a:lstStyle/>
          <a:p>
            <a:pPr eaLnBrk="1" hangingPunct="1"/>
            <a:r>
              <a:rPr lang="en-US" altLang="en-US" sz="2400" dirty="0" smtClean="0">
                <a:latin typeface="Arial" panose="020B0604020202020204" pitchFamily="34" charset="0"/>
                <a:cs typeface="Arial" panose="020B0604020202020204" pitchFamily="34" charset="0"/>
              </a:rPr>
              <a:t>the diamond symbol  </a:t>
            </a:r>
            <a:r>
              <a:rPr lang="en-US" altLang="en-US" sz="2400" dirty="0">
                <a:latin typeface="Arial" panose="020B0604020202020204" pitchFamily="34" charset="0"/>
                <a:cs typeface="Arial" panose="020B0604020202020204" pitchFamily="34" charset="0"/>
              </a:rPr>
              <a:t>indicates a yes/no question. If the answer to the question is yes, the flow follows one path. If the answer is no, the flow follows another path</a:t>
            </a:r>
            <a:endParaRPr lang="en-US" altLang="en-US" sz="2400" dirty="0">
              <a:latin typeface="Arial" panose="020B0604020202020204" pitchFamily="34" charset="0"/>
              <a:cs typeface="Arial" panose="020B0604020202020204" pitchFamily="34" charset="0"/>
            </a:endParaRPr>
          </a:p>
        </p:txBody>
      </p:sp>
      <p:grpSp>
        <p:nvGrpSpPr>
          <p:cNvPr id="22532" name="Group 20"/>
          <p:cNvGrpSpPr/>
          <p:nvPr/>
        </p:nvGrpSpPr>
        <p:grpSpPr bwMode="auto">
          <a:xfrm>
            <a:off x="4279900" y="3263900"/>
            <a:ext cx="4089400" cy="2870200"/>
            <a:chOff x="1736" y="2272"/>
            <a:chExt cx="2576" cy="1808"/>
          </a:xfrm>
          <a:noFill/>
        </p:grpSpPr>
        <p:grpSp>
          <p:nvGrpSpPr>
            <p:cNvPr id="22533" name="Group 4"/>
            <p:cNvGrpSpPr/>
            <p:nvPr/>
          </p:nvGrpSpPr>
          <p:grpSpPr bwMode="auto">
            <a:xfrm>
              <a:off x="1736" y="2272"/>
              <a:ext cx="2576" cy="1808"/>
              <a:chOff x="1720" y="1696"/>
              <a:chExt cx="2576" cy="1808"/>
            </a:xfrm>
            <a:grpFill/>
          </p:grpSpPr>
          <p:sp>
            <p:nvSpPr>
              <p:cNvPr id="22536" name="Text Box 5"/>
              <p:cNvSpPr txBox="1">
                <a:spLocks noChangeArrowheads="1"/>
              </p:cNvSpPr>
              <p:nvPr/>
            </p:nvSpPr>
            <p:spPr bwMode="auto">
              <a:xfrm>
                <a:off x="1720" y="2730"/>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22537" name="AutoShape 6"/>
              <p:cNvSpPr>
                <a:spLocks noChangeArrowheads="1"/>
              </p:cNvSpPr>
              <p:nvPr/>
            </p:nvSpPr>
            <p:spPr bwMode="auto">
              <a:xfrm>
                <a:off x="2560" y="1928"/>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22538" name="Text Box 7"/>
              <p:cNvSpPr txBox="1">
                <a:spLocks noChangeArrowheads="1"/>
              </p:cNvSpPr>
              <p:nvPr/>
            </p:nvSpPr>
            <p:spPr bwMode="auto">
              <a:xfrm>
                <a:off x="3576" y="2722"/>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22539" name="Line 8"/>
              <p:cNvSpPr>
                <a:spLocks noChangeShapeType="1"/>
              </p:cNvSpPr>
              <p:nvPr/>
            </p:nvSpPr>
            <p:spPr bwMode="auto">
              <a:xfrm flipH="1">
                <a:off x="2072" y="2288"/>
                <a:ext cx="49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2540" name="Line 9"/>
              <p:cNvSpPr>
                <a:spLocks noChangeShapeType="1"/>
              </p:cNvSpPr>
              <p:nvPr/>
            </p:nvSpPr>
            <p:spPr bwMode="auto">
              <a:xfrm>
                <a:off x="2072" y="2288"/>
                <a:ext cx="0" cy="4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nvGrpSpPr>
              <p:cNvPr id="22541" name="Group 10"/>
              <p:cNvGrpSpPr/>
              <p:nvPr/>
            </p:nvGrpSpPr>
            <p:grpSpPr bwMode="auto">
              <a:xfrm flipH="1">
                <a:off x="3440" y="2288"/>
                <a:ext cx="496" cy="432"/>
                <a:chOff x="3856" y="2184"/>
                <a:chExt cx="496" cy="432"/>
              </a:xfrm>
              <a:grpFill/>
            </p:grpSpPr>
            <p:sp>
              <p:nvSpPr>
                <p:cNvPr id="22547" name="Line 11"/>
                <p:cNvSpPr>
                  <a:spLocks noChangeShapeType="1"/>
                </p:cNvSpPr>
                <p:nvPr/>
              </p:nvSpPr>
              <p:spPr bwMode="auto">
                <a:xfrm>
                  <a:off x="3856" y="2184"/>
                  <a:ext cx="49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2548" name="Line 12"/>
                <p:cNvSpPr>
                  <a:spLocks noChangeShapeType="1"/>
                </p:cNvSpPr>
                <p:nvPr/>
              </p:nvSpPr>
              <p:spPr bwMode="auto">
                <a:xfrm flipH="1">
                  <a:off x="3856" y="2184"/>
                  <a:ext cx="0" cy="4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22542" name="Line 13"/>
              <p:cNvSpPr>
                <a:spLocks noChangeShapeType="1"/>
              </p:cNvSpPr>
              <p:nvPr/>
            </p:nvSpPr>
            <p:spPr bwMode="auto">
              <a:xfrm>
                <a:off x="2056" y="3080"/>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2543" name="Line 14"/>
              <p:cNvSpPr>
                <a:spLocks noChangeShapeType="1"/>
              </p:cNvSpPr>
              <p:nvPr/>
            </p:nvSpPr>
            <p:spPr bwMode="auto">
              <a:xfrm>
                <a:off x="3936" y="3080"/>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2544" name="Line 15"/>
              <p:cNvSpPr>
                <a:spLocks noChangeShapeType="1"/>
              </p:cNvSpPr>
              <p:nvPr/>
            </p:nvSpPr>
            <p:spPr bwMode="auto">
              <a:xfrm flipH="1">
                <a:off x="2056" y="3248"/>
                <a:ext cx="1880"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2545" name="Line 16"/>
              <p:cNvSpPr>
                <a:spLocks noChangeShapeType="1"/>
              </p:cNvSpPr>
              <p:nvPr/>
            </p:nvSpPr>
            <p:spPr bwMode="auto">
              <a:xfrm>
                <a:off x="3016" y="3248"/>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2546" name="Line 17"/>
              <p:cNvSpPr>
                <a:spLocks noChangeShapeType="1"/>
              </p:cNvSpPr>
              <p:nvPr/>
            </p:nvSpPr>
            <p:spPr bwMode="auto">
              <a:xfrm>
                <a:off x="3008" y="1696"/>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22534" name="Text Box 18"/>
            <p:cNvSpPr txBox="1">
              <a:spLocks noChangeArrowheads="1"/>
            </p:cNvSpPr>
            <p:nvPr/>
          </p:nvSpPr>
          <p:spPr bwMode="auto">
            <a:xfrm>
              <a:off x="3384" y="2496"/>
              <a:ext cx="48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YES</a:t>
              </a:r>
              <a:endParaRPr lang="en-US" altLang="en-US"/>
            </a:p>
          </p:txBody>
        </p:sp>
        <p:sp>
          <p:nvSpPr>
            <p:cNvPr id="22535" name="Text Box 19"/>
            <p:cNvSpPr txBox="1">
              <a:spLocks noChangeArrowheads="1"/>
            </p:cNvSpPr>
            <p:nvPr/>
          </p:nvSpPr>
          <p:spPr bwMode="auto">
            <a:xfrm>
              <a:off x="2144" y="2496"/>
              <a:ext cx="48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NO</a:t>
              </a:r>
              <a:endParaRPr lang="en-US" altLang="en-US"/>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p:spPr>
        <p:txBody>
          <a:bodyPr/>
          <a:lstStyle/>
          <a:p>
            <a:pPr eaLnBrk="1" hangingPunct="1"/>
            <a:r>
              <a:rPr lang="en-US" altLang="en-US" smtClean="0">
                <a:latin typeface="Arial" panose="020B0604020202020204" pitchFamily="34" charset="0"/>
                <a:cs typeface="Arial" panose="020B0604020202020204" pitchFamily="34" charset="0"/>
              </a:rPr>
              <a:t>Decision Structure</a:t>
            </a:r>
            <a:endParaRPr lang="en-US" altLang="en-US" smtClean="0">
              <a:latin typeface="Arial" panose="020B0604020202020204" pitchFamily="34" charset="0"/>
              <a:cs typeface="Arial" panose="020B0604020202020204" pitchFamily="34" charset="0"/>
            </a:endParaRPr>
          </a:p>
        </p:txBody>
      </p:sp>
      <p:sp>
        <p:nvSpPr>
          <p:cNvPr id="23555" name="Rectangle 3"/>
          <p:cNvSpPr>
            <a:spLocks noGrp="1" noChangeArrowheads="1"/>
          </p:cNvSpPr>
          <p:nvPr>
            <p:ph idx="1"/>
          </p:nvPr>
        </p:nvSpPr>
        <p:spPr>
          <a:xfrm>
            <a:off x="1981200" y="1646238"/>
            <a:ext cx="8229600" cy="4525962"/>
          </a:xfrm>
          <a:noFill/>
        </p:spPr>
        <p:txBody>
          <a:bodyPr/>
          <a:lstStyle/>
          <a:p>
            <a:pPr eaLnBrk="1" hangingPunct="1"/>
            <a:r>
              <a:rPr lang="en-US" altLang="en-US" sz="2400" dirty="0">
                <a:latin typeface="Arial" panose="020B0604020202020204" pitchFamily="34" charset="0"/>
                <a:cs typeface="Arial" panose="020B0604020202020204" pitchFamily="34" charset="0"/>
              </a:rPr>
              <a:t>In the flowchart segment below, the question “is x &lt; y?” is </a:t>
            </a:r>
            <a:r>
              <a:rPr lang="en-US" altLang="en-US" sz="2400" dirty="0" err="1" smtClean="0">
                <a:latin typeface="Arial" panose="020B0604020202020204" pitchFamily="34" charset="0"/>
                <a:cs typeface="Arial" panose="020B0604020202020204" pitchFamily="34" charset="0"/>
              </a:rPr>
              <a:t>asnoed</a:t>
            </a:r>
            <a:r>
              <a:rPr lang="en-US" altLang="en-US" sz="2400" dirty="0">
                <a:latin typeface="Arial" panose="020B0604020202020204" pitchFamily="34" charset="0"/>
                <a:cs typeface="Arial" panose="020B0604020202020204" pitchFamily="34" charset="0"/>
              </a:rPr>
              <a:t>. If the answer is no, then process A is performed. If the answer is yes, then process B is performed.</a:t>
            </a:r>
            <a:endParaRPr lang="en-US" altLang="en-US" sz="2400" dirty="0">
              <a:latin typeface="Arial" panose="020B0604020202020204" pitchFamily="34" charset="0"/>
              <a:cs typeface="Arial" panose="020B0604020202020204" pitchFamily="34" charset="0"/>
            </a:endParaRPr>
          </a:p>
        </p:txBody>
      </p:sp>
      <p:grpSp>
        <p:nvGrpSpPr>
          <p:cNvPr id="23556" name="Group 23"/>
          <p:cNvGrpSpPr/>
          <p:nvPr/>
        </p:nvGrpSpPr>
        <p:grpSpPr bwMode="auto">
          <a:xfrm>
            <a:off x="4292600" y="3263900"/>
            <a:ext cx="4089400" cy="2870200"/>
            <a:chOff x="1736" y="2272"/>
            <a:chExt cx="2576" cy="1808"/>
          </a:xfrm>
          <a:noFill/>
        </p:grpSpPr>
        <p:grpSp>
          <p:nvGrpSpPr>
            <p:cNvPr id="23557" name="Group 4"/>
            <p:cNvGrpSpPr/>
            <p:nvPr/>
          </p:nvGrpSpPr>
          <p:grpSpPr bwMode="auto">
            <a:xfrm>
              <a:off x="1736" y="2272"/>
              <a:ext cx="2576" cy="1808"/>
              <a:chOff x="1720" y="1696"/>
              <a:chExt cx="2576" cy="1808"/>
            </a:xfrm>
            <a:grpFill/>
          </p:grpSpPr>
          <p:sp>
            <p:nvSpPr>
              <p:cNvPr id="23563" name="Text Box 5"/>
              <p:cNvSpPr txBox="1">
                <a:spLocks noChangeArrowheads="1"/>
              </p:cNvSpPr>
              <p:nvPr/>
            </p:nvSpPr>
            <p:spPr bwMode="auto">
              <a:xfrm>
                <a:off x="1720" y="2730"/>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23564" name="AutoShape 6"/>
              <p:cNvSpPr>
                <a:spLocks noChangeArrowheads="1"/>
              </p:cNvSpPr>
              <p:nvPr/>
            </p:nvSpPr>
            <p:spPr bwMode="auto">
              <a:xfrm>
                <a:off x="2560" y="1928"/>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23565" name="Text Box 7"/>
              <p:cNvSpPr txBox="1">
                <a:spLocks noChangeArrowheads="1"/>
              </p:cNvSpPr>
              <p:nvPr/>
            </p:nvSpPr>
            <p:spPr bwMode="auto">
              <a:xfrm>
                <a:off x="3576" y="2722"/>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23566" name="Line 8"/>
              <p:cNvSpPr>
                <a:spLocks noChangeShapeType="1"/>
              </p:cNvSpPr>
              <p:nvPr/>
            </p:nvSpPr>
            <p:spPr bwMode="auto">
              <a:xfrm flipH="1">
                <a:off x="2072" y="2288"/>
                <a:ext cx="49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3567" name="Line 9"/>
              <p:cNvSpPr>
                <a:spLocks noChangeShapeType="1"/>
              </p:cNvSpPr>
              <p:nvPr/>
            </p:nvSpPr>
            <p:spPr bwMode="auto">
              <a:xfrm>
                <a:off x="2072" y="2288"/>
                <a:ext cx="0" cy="4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nvGrpSpPr>
              <p:cNvPr id="23568" name="Group 10"/>
              <p:cNvGrpSpPr/>
              <p:nvPr/>
            </p:nvGrpSpPr>
            <p:grpSpPr bwMode="auto">
              <a:xfrm flipH="1">
                <a:off x="3440" y="2288"/>
                <a:ext cx="496" cy="432"/>
                <a:chOff x="3856" y="2184"/>
                <a:chExt cx="496" cy="432"/>
              </a:xfrm>
              <a:grpFill/>
            </p:grpSpPr>
            <p:sp>
              <p:nvSpPr>
                <p:cNvPr id="23574" name="Line 11"/>
                <p:cNvSpPr>
                  <a:spLocks noChangeShapeType="1"/>
                </p:cNvSpPr>
                <p:nvPr/>
              </p:nvSpPr>
              <p:spPr bwMode="auto">
                <a:xfrm>
                  <a:off x="3856" y="2184"/>
                  <a:ext cx="49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3575" name="Line 12"/>
                <p:cNvSpPr>
                  <a:spLocks noChangeShapeType="1"/>
                </p:cNvSpPr>
                <p:nvPr/>
              </p:nvSpPr>
              <p:spPr bwMode="auto">
                <a:xfrm flipH="1">
                  <a:off x="3856" y="2184"/>
                  <a:ext cx="0" cy="4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23569" name="Line 13"/>
              <p:cNvSpPr>
                <a:spLocks noChangeShapeType="1"/>
              </p:cNvSpPr>
              <p:nvPr/>
            </p:nvSpPr>
            <p:spPr bwMode="auto">
              <a:xfrm>
                <a:off x="2056" y="3080"/>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3570" name="Line 14"/>
              <p:cNvSpPr>
                <a:spLocks noChangeShapeType="1"/>
              </p:cNvSpPr>
              <p:nvPr/>
            </p:nvSpPr>
            <p:spPr bwMode="auto">
              <a:xfrm>
                <a:off x="3936" y="3080"/>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3571" name="Line 15"/>
              <p:cNvSpPr>
                <a:spLocks noChangeShapeType="1"/>
              </p:cNvSpPr>
              <p:nvPr/>
            </p:nvSpPr>
            <p:spPr bwMode="auto">
              <a:xfrm flipH="1">
                <a:off x="2056" y="3248"/>
                <a:ext cx="1880"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3572" name="Line 16"/>
              <p:cNvSpPr>
                <a:spLocks noChangeShapeType="1"/>
              </p:cNvSpPr>
              <p:nvPr/>
            </p:nvSpPr>
            <p:spPr bwMode="auto">
              <a:xfrm>
                <a:off x="3016" y="3248"/>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3573" name="Line 17"/>
              <p:cNvSpPr>
                <a:spLocks noChangeShapeType="1"/>
              </p:cNvSpPr>
              <p:nvPr/>
            </p:nvSpPr>
            <p:spPr bwMode="auto">
              <a:xfrm>
                <a:off x="3008" y="1696"/>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23558" name="Text Box 18"/>
            <p:cNvSpPr txBox="1">
              <a:spLocks noChangeArrowheads="1"/>
            </p:cNvSpPr>
            <p:nvPr/>
          </p:nvSpPr>
          <p:spPr bwMode="auto">
            <a:xfrm>
              <a:off x="3400" y="2512"/>
              <a:ext cx="48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YES</a:t>
              </a:r>
              <a:endParaRPr lang="en-US" altLang="en-US"/>
            </a:p>
          </p:txBody>
        </p:sp>
        <p:sp>
          <p:nvSpPr>
            <p:cNvPr id="23559" name="Text Box 19"/>
            <p:cNvSpPr txBox="1">
              <a:spLocks noChangeArrowheads="1"/>
            </p:cNvSpPr>
            <p:nvPr/>
          </p:nvSpPr>
          <p:spPr bwMode="auto">
            <a:xfrm>
              <a:off x="2160" y="2512"/>
              <a:ext cx="48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NO</a:t>
              </a:r>
              <a:endParaRPr lang="en-US" altLang="en-US"/>
            </a:p>
          </p:txBody>
        </p:sp>
        <p:sp>
          <p:nvSpPr>
            <p:cNvPr id="23560" name="Text Box 20"/>
            <p:cNvSpPr txBox="1">
              <a:spLocks noChangeArrowheads="1"/>
            </p:cNvSpPr>
            <p:nvPr/>
          </p:nvSpPr>
          <p:spPr bwMode="auto">
            <a:xfrm>
              <a:off x="2728" y="2712"/>
              <a:ext cx="624" cy="252"/>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a:t>x &lt; y?</a:t>
              </a:r>
              <a:endParaRPr lang="en-US" altLang="en-US" sz="2000"/>
            </a:p>
          </p:txBody>
        </p:sp>
        <p:sp>
          <p:nvSpPr>
            <p:cNvPr id="23561" name="Text Box 21"/>
            <p:cNvSpPr txBox="1">
              <a:spLocks noChangeArrowheads="1"/>
            </p:cNvSpPr>
            <p:nvPr/>
          </p:nvSpPr>
          <p:spPr bwMode="auto">
            <a:xfrm>
              <a:off x="3608" y="3240"/>
              <a:ext cx="656" cy="407"/>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a:t>Process B</a:t>
              </a:r>
              <a:endParaRPr lang="en-US" altLang="en-US"/>
            </a:p>
          </p:txBody>
        </p:sp>
        <p:sp>
          <p:nvSpPr>
            <p:cNvPr id="23562" name="Text Box 22"/>
            <p:cNvSpPr txBox="1">
              <a:spLocks noChangeArrowheads="1"/>
            </p:cNvSpPr>
            <p:nvPr/>
          </p:nvSpPr>
          <p:spPr bwMode="auto">
            <a:xfrm>
              <a:off x="1736" y="3288"/>
              <a:ext cx="712" cy="407"/>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a:t>Process A</a:t>
              </a:r>
              <a:endParaRPr lang="en-US" altLang="en-US"/>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noFill/>
        </p:spPr>
        <p:txBody>
          <a:bodyPr/>
          <a:lstStyle/>
          <a:p>
            <a:pPr eaLnBrk="1" hangingPunct="1"/>
            <a:r>
              <a:rPr lang="en-US" altLang="en-US" smtClean="0">
                <a:latin typeface="Arial" panose="020B0604020202020204" pitchFamily="34" charset="0"/>
                <a:cs typeface="Arial" panose="020B0604020202020204" pitchFamily="34" charset="0"/>
              </a:rPr>
              <a:t>Decision Structure</a:t>
            </a:r>
            <a:endParaRPr lang="en-US" altLang="en-US" smtClean="0">
              <a:latin typeface="Arial" panose="020B0604020202020204" pitchFamily="34" charset="0"/>
              <a:cs typeface="Arial" panose="020B0604020202020204" pitchFamily="34" charset="0"/>
            </a:endParaRPr>
          </a:p>
        </p:txBody>
      </p:sp>
      <p:sp>
        <p:nvSpPr>
          <p:cNvPr id="24579" name="Rectangle 3"/>
          <p:cNvSpPr>
            <a:spLocks noGrp="1" noChangeArrowheads="1"/>
          </p:cNvSpPr>
          <p:nvPr>
            <p:ph idx="1"/>
          </p:nvPr>
        </p:nvSpPr>
        <p:spPr>
          <a:noFill/>
        </p:spPr>
        <p:txBody>
          <a:bodyPr/>
          <a:lstStyle/>
          <a:p>
            <a:pPr eaLnBrk="1" hangingPunct="1"/>
            <a:r>
              <a:rPr lang="en-US" altLang="en-US" sz="2400">
                <a:latin typeface="Arial" panose="020B0604020202020204" pitchFamily="34" charset="0"/>
                <a:cs typeface="Arial" panose="020B0604020202020204" pitchFamily="34" charset="0"/>
              </a:rPr>
              <a:t>The flowchart segment below shows how a decision structure is expressed in C++ as an if/else statement.</a:t>
            </a:r>
            <a:endParaRPr lang="en-US" altLang="en-US" sz="2400">
              <a:latin typeface="Arial" panose="020B0604020202020204" pitchFamily="34" charset="0"/>
              <a:cs typeface="Arial" panose="020B0604020202020204" pitchFamily="34" charset="0"/>
            </a:endParaRPr>
          </a:p>
        </p:txBody>
      </p:sp>
      <p:grpSp>
        <p:nvGrpSpPr>
          <p:cNvPr id="24580" name="Group 27"/>
          <p:cNvGrpSpPr/>
          <p:nvPr/>
        </p:nvGrpSpPr>
        <p:grpSpPr bwMode="auto">
          <a:xfrm>
            <a:off x="2197100" y="3632200"/>
            <a:ext cx="4127500" cy="2870200"/>
            <a:chOff x="320" y="2192"/>
            <a:chExt cx="2600" cy="1808"/>
          </a:xfrm>
          <a:noFill/>
        </p:grpSpPr>
        <p:grpSp>
          <p:nvGrpSpPr>
            <p:cNvPr id="24584" name="Group 4"/>
            <p:cNvGrpSpPr/>
            <p:nvPr/>
          </p:nvGrpSpPr>
          <p:grpSpPr bwMode="auto">
            <a:xfrm>
              <a:off x="328" y="2192"/>
              <a:ext cx="2576" cy="1808"/>
              <a:chOff x="1720" y="1696"/>
              <a:chExt cx="2576" cy="1808"/>
            </a:xfrm>
            <a:grpFill/>
          </p:grpSpPr>
          <p:sp>
            <p:nvSpPr>
              <p:cNvPr id="24591" name="Text Box 5"/>
              <p:cNvSpPr txBox="1">
                <a:spLocks noChangeArrowheads="1"/>
              </p:cNvSpPr>
              <p:nvPr/>
            </p:nvSpPr>
            <p:spPr bwMode="auto">
              <a:xfrm>
                <a:off x="1720" y="2730"/>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24592" name="AutoShape 6"/>
              <p:cNvSpPr>
                <a:spLocks noChangeArrowheads="1"/>
              </p:cNvSpPr>
              <p:nvPr/>
            </p:nvSpPr>
            <p:spPr bwMode="auto">
              <a:xfrm>
                <a:off x="2560" y="1928"/>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24593" name="Text Box 7"/>
              <p:cNvSpPr txBox="1">
                <a:spLocks noChangeArrowheads="1"/>
              </p:cNvSpPr>
              <p:nvPr/>
            </p:nvSpPr>
            <p:spPr bwMode="auto">
              <a:xfrm>
                <a:off x="3576" y="2722"/>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24594" name="Line 8"/>
              <p:cNvSpPr>
                <a:spLocks noChangeShapeType="1"/>
              </p:cNvSpPr>
              <p:nvPr/>
            </p:nvSpPr>
            <p:spPr bwMode="auto">
              <a:xfrm flipH="1">
                <a:off x="2072" y="2288"/>
                <a:ext cx="49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4595" name="Line 9"/>
              <p:cNvSpPr>
                <a:spLocks noChangeShapeType="1"/>
              </p:cNvSpPr>
              <p:nvPr/>
            </p:nvSpPr>
            <p:spPr bwMode="auto">
              <a:xfrm>
                <a:off x="2072" y="2288"/>
                <a:ext cx="0" cy="4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nvGrpSpPr>
              <p:cNvPr id="24596" name="Group 10"/>
              <p:cNvGrpSpPr/>
              <p:nvPr/>
            </p:nvGrpSpPr>
            <p:grpSpPr bwMode="auto">
              <a:xfrm flipH="1">
                <a:off x="3440" y="2288"/>
                <a:ext cx="496" cy="432"/>
                <a:chOff x="3856" y="2184"/>
                <a:chExt cx="496" cy="432"/>
              </a:xfrm>
              <a:grpFill/>
            </p:grpSpPr>
            <p:sp>
              <p:nvSpPr>
                <p:cNvPr id="24602" name="Line 11"/>
                <p:cNvSpPr>
                  <a:spLocks noChangeShapeType="1"/>
                </p:cNvSpPr>
                <p:nvPr/>
              </p:nvSpPr>
              <p:spPr bwMode="auto">
                <a:xfrm>
                  <a:off x="3856" y="2184"/>
                  <a:ext cx="49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4603" name="Line 12"/>
                <p:cNvSpPr>
                  <a:spLocks noChangeShapeType="1"/>
                </p:cNvSpPr>
                <p:nvPr/>
              </p:nvSpPr>
              <p:spPr bwMode="auto">
                <a:xfrm flipH="1">
                  <a:off x="3856" y="2184"/>
                  <a:ext cx="0" cy="4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24597" name="Line 13"/>
              <p:cNvSpPr>
                <a:spLocks noChangeShapeType="1"/>
              </p:cNvSpPr>
              <p:nvPr/>
            </p:nvSpPr>
            <p:spPr bwMode="auto">
              <a:xfrm>
                <a:off x="2056" y="3080"/>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4598" name="Line 14"/>
              <p:cNvSpPr>
                <a:spLocks noChangeShapeType="1"/>
              </p:cNvSpPr>
              <p:nvPr/>
            </p:nvSpPr>
            <p:spPr bwMode="auto">
              <a:xfrm>
                <a:off x="3936" y="3080"/>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4599" name="Line 15"/>
              <p:cNvSpPr>
                <a:spLocks noChangeShapeType="1"/>
              </p:cNvSpPr>
              <p:nvPr/>
            </p:nvSpPr>
            <p:spPr bwMode="auto">
              <a:xfrm flipH="1">
                <a:off x="2056" y="3248"/>
                <a:ext cx="1880"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4600" name="Line 16"/>
              <p:cNvSpPr>
                <a:spLocks noChangeShapeType="1"/>
              </p:cNvSpPr>
              <p:nvPr/>
            </p:nvSpPr>
            <p:spPr bwMode="auto">
              <a:xfrm>
                <a:off x="3016" y="3248"/>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4601" name="Line 17"/>
              <p:cNvSpPr>
                <a:spLocks noChangeShapeType="1"/>
              </p:cNvSpPr>
              <p:nvPr/>
            </p:nvSpPr>
            <p:spPr bwMode="auto">
              <a:xfrm>
                <a:off x="3008" y="1696"/>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24585" name="Text Box 18"/>
            <p:cNvSpPr txBox="1">
              <a:spLocks noChangeArrowheads="1"/>
            </p:cNvSpPr>
            <p:nvPr/>
          </p:nvSpPr>
          <p:spPr bwMode="auto">
            <a:xfrm>
              <a:off x="1992" y="2432"/>
              <a:ext cx="48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YES</a:t>
              </a:r>
              <a:endParaRPr lang="en-US" altLang="en-US"/>
            </a:p>
          </p:txBody>
        </p:sp>
        <p:sp>
          <p:nvSpPr>
            <p:cNvPr id="24586" name="Text Box 19"/>
            <p:cNvSpPr txBox="1">
              <a:spLocks noChangeArrowheads="1"/>
            </p:cNvSpPr>
            <p:nvPr/>
          </p:nvSpPr>
          <p:spPr bwMode="auto">
            <a:xfrm>
              <a:off x="752" y="2432"/>
              <a:ext cx="48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NO</a:t>
              </a:r>
              <a:endParaRPr lang="en-US" altLang="en-US"/>
            </a:p>
          </p:txBody>
        </p:sp>
        <p:sp>
          <p:nvSpPr>
            <p:cNvPr id="24587" name="Text Box 20"/>
            <p:cNvSpPr txBox="1">
              <a:spLocks noChangeArrowheads="1"/>
            </p:cNvSpPr>
            <p:nvPr/>
          </p:nvSpPr>
          <p:spPr bwMode="auto">
            <a:xfrm>
              <a:off x="1288" y="2640"/>
              <a:ext cx="704"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a:t>x &lt; y?</a:t>
              </a:r>
              <a:endParaRPr lang="en-US" altLang="en-US" sz="2000"/>
            </a:p>
          </p:txBody>
        </p:sp>
        <p:sp>
          <p:nvSpPr>
            <p:cNvPr id="24588" name="Text Box 21"/>
            <p:cNvSpPr txBox="1">
              <a:spLocks noChangeArrowheads="1"/>
            </p:cNvSpPr>
            <p:nvPr/>
          </p:nvSpPr>
          <p:spPr bwMode="auto">
            <a:xfrm>
              <a:off x="2200" y="3296"/>
              <a:ext cx="712" cy="192"/>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endParaRPr lang="ar-JO" altLang="en-US" sz="1400"/>
            </a:p>
          </p:txBody>
        </p:sp>
        <p:sp>
          <p:nvSpPr>
            <p:cNvPr id="24589" name="Text Box 25"/>
            <p:cNvSpPr txBox="1">
              <a:spLocks noChangeArrowheads="1"/>
            </p:cNvSpPr>
            <p:nvPr/>
          </p:nvSpPr>
          <p:spPr bwMode="auto">
            <a:xfrm>
              <a:off x="2176" y="3232"/>
              <a:ext cx="744" cy="33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400"/>
                <a:t>Calculate a as x times 2.</a:t>
              </a:r>
              <a:endParaRPr lang="en-US" altLang="en-US" sz="1400"/>
            </a:p>
          </p:txBody>
        </p:sp>
        <p:sp>
          <p:nvSpPr>
            <p:cNvPr id="24590" name="Text Box 26"/>
            <p:cNvSpPr txBox="1">
              <a:spLocks noChangeArrowheads="1"/>
            </p:cNvSpPr>
            <p:nvPr/>
          </p:nvSpPr>
          <p:spPr bwMode="auto">
            <a:xfrm>
              <a:off x="320" y="3240"/>
              <a:ext cx="736" cy="33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400"/>
                <a:t>Calculate a as x plus y.</a:t>
              </a:r>
              <a:endParaRPr lang="en-US" altLang="en-US" sz="1400"/>
            </a:p>
          </p:txBody>
        </p:sp>
      </p:grpSp>
      <p:sp>
        <p:nvSpPr>
          <p:cNvPr id="24581" name="Text Box 28"/>
          <p:cNvSpPr txBox="1">
            <a:spLocks noChangeArrowheads="1"/>
          </p:cNvSpPr>
          <p:nvPr/>
        </p:nvSpPr>
        <p:spPr bwMode="auto">
          <a:xfrm>
            <a:off x="7010400" y="4000501"/>
            <a:ext cx="2933700" cy="1604963"/>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a:t>if (x &lt; y)</a:t>
            </a:r>
            <a:endParaRPr lang="en-US" altLang="en-US"/>
          </a:p>
          <a:p>
            <a:pPr eaLnBrk="1" hangingPunct="1">
              <a:spcBef>
                <a:spcPct val="50000"/>
              </a:spcBef>
            </a:pPr>
            <a:r>
              <a:rPr lang="en-US" altLang="en-US"/>
              <a:t>	a = x * 2;</a:t>
            </a:r>
            <a:endParaRPr lang="en-US" altLang="en-US"/>
          </a:p>
          <a:p>
            <a:pPr eaLnBrk="1" hangingPunct="1">
              <a:spcBef>
                <a:spcPct val="50000"/>
              </a:spcBef>
            </a:pPr>
            <a:r>
              <a:rPr lang="en-US" altLang="en-US"/>
              <a:t>else</a:t>
            </a:r>
            <a:endParaRPr lang="en-US" altLang="en-US"/>
          </a:p>
          <a:p>
            <a:pPr eaLnBrk="1" hangingPunct="1">
              <a:spcBef>
                <a:spcPct val="50000"/>
              </a:spcBef>
            </a:pPr>
            <a:r>
              <a:rPr lang="en-US" altLang="en-US"/>
              <a:t>	a = x + y;</a:t>
            </a:r>
            <a:endParaRPr lang="en-US" altLang="en-US" sz="1400"/>
          </a:p>
        </p:txBody>
      </p:sp>
      <p:sp>
        <p:nvSpPr>
          <p:cNvPr id="24582" name="Text Box 30"/>
          <p:cNvSpPr txBox="1">
            <a:spLocks noChangeArrowheads="1"/>
          </p:cNvSpPr>
          <p:nvPr/>
        </p:nvSpPr>
        <p:spPr bwMode="auto">
          <a:xfrm>
            <a:off x="3543300" y="3149600"/>
            <a:ext cx="1587500" cy="369332"/>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i="1"/>
              <a:t>Flowchart</a:t>
            </a:r>
            <a:endParaRPr lang="en-US" altLang="en-US"/>
          </a:p>
        </p:txBody>
      </p:sp>
      <p:sp>
        <p:nvSpPr>
          <p:cNvPr id="24583" name="Text Box 31"/>
          <p:cNvSpPr txBox="1">
            <a:spLocks noChangeArrowheads="1"/>
          </p:cNvSpPr>
          <p:nvPr/>
        </p:nvSpPr>
        <p:spPr bwMode="auto">
          <a:xfrm>
            <a:off x="7150100" y="3149600"/>
            <a:ext cx="1587500" cy="369332"/>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i="1"/>
              <a:t>C++ Code</a:t>
            </a:r>
            <a:endParaRPr lang="en-US" alt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p:spPr>
        <p:txBody>
          <a:bodyPr/>
          <a:lstStyle/>
          <a:p>
            <a:pPr eaLnBrk="1" hangingPunct="1"/>
            <a:r>
              <a:rPr lang="en-US" altLang="en-US" smtClean="0">
                <a:latin typeface="Arial" panose="020B0604020202020204" pitchFamily="34" charset="0"/>
                <a:cs typeface="Arial" panose="020B0604020202020204" pitchFamily="34" charset="0"/>
              </a:rPr>
              <a:t>Decision Structure</a:t>
            </a:r>
            <a:endParaRPr lang="en-US" altLang="en-US" smtClean="0">
              <a:latin typeface="Arial" panose="020B0604020202020204" pitchFamily="34" charset="0"/>
              <a:cs typeface="Arial" panose="020B0604020202020204" pitchFamily="34" charset="0"/>
            </a:endParaRPr>
          </a:p>
        </p:txBody>
      </p:sp>
      <p:sp>
        <p:nvSpPr>
          <p:cNvPr id="25603" name="Rectangle 3"/>
          <p:cNvSpPr>
            <a:spLocks noGrp="1" noChangeArrowheads="1"/>
          </p:cNvSpPr>
          <p:nvPr>
            <p:ph idx="1"/>
          </p:nvPr>
        </p:nvSpPr>
        <p:spPr>
          <a:noFill/>
        </p:spPr>
        <p:txBody>
          <a:bodyPr/>
          <a:lstStyle/>
          <a:p>
            <a:pPr eaLnBrk="1" hangingPunct="1"/>
            <a:r>
              <a:rPr lang="en-US" altLang="en-US" sz="2400">
                <a:latin typeface="Arial" panose="020B0604020202020204" pitchFamily="34" charset="0"/>
                <a:cs typeface="Arial" panose="020B0604020202020204" pitchFamily="34" charset="0"/>
              </a:rPr>
              <a:t>The flowchart segment below shows a decision structure with only one action to perform. It is expressed as an if statement in C++ code.</a:t>
            </a:r>
            <a:endParaRPr lang="en-US" altLang="en-US" sz="2400">
              <a:latin typeface="Arial" panose="020B0604020202020204" pitchFamily="34" charset="0"/>
              <a:cs typeface="Arial" panose="020B0604020202020204" pitchFamily="34" charset="0"/>
            </a:endParaRPr>
          </a:p>
        </p:txBody>
      </p:sp>
      <p:sp>
        <p:nvSpPr>
          <p:cNvPr id="25604" name="Text Box 25"/>
          <p:cNvSpPr txBox="1">
            <a:spLocks noChangeArrowheads="1"/>
          </p:cNvSpPr>
          <p:nvPr/>
        </p:nvSpPr>
        <p:spPr bwMode="auto">
          <a:xfrm>
            <a:off x="7010400" y="4000501"/>
            <a:ext cx="2933700" cy="779463"/>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a:t>if (x &lt; y)</a:t>
            </a:r>
            <a:endParaRPr lang="en-US" altLang="en-US"/>
          </a:p>
          <a:p>
            <a:pPr eaLnBrk="1" hangingPunct="1">
              <a:spcBef>
                <a:spcPct val="50000"/>
              </a:spcBef>
            </a:pPr>
            <a:r>
              <a:rPr lang="en-US" altLang="en-US"/>
              <a:t>	a = x * 2;</a:t>
            </a:r>
            <a:endParaRPr lang="en-US" altLang="en-US"/>
          </a:p>
        </p:txBody>
      </p:sp>
      <p:sp>
        <p:nvSpPr>
          <p:cNvPr id="25605" name="Text Box 26"/>
          <p:cNvSpPr txBox="1">
            <a:spLocks noChangeArrowheads="1"/>
          </p:cNvSpPr>
          <p:nvPr/>
        </p:nvSpPr>
        <p:spPr bwMode="auto">
          <a:xfrm>
            <a:off x="3543300" y="3149600"/>
            <a:ext cx="1587500" cy="369332"/>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i="1"/>
              <a:t>Flowchart</a:t>
            </a:r>
            <a:endParaRPr lang="en-US" altLang="en-US"/>
          </a:p>
        </p:txBody>
      </p:sp>
      <p:sp>
        <p:nvSpPr>
          <p:cNvPr id="25606" name="Text Box 27"/>
          <p:cNvSpPr txBox="1">
            <a:spLocks noChangeArrowheads="1"/>
          </p:cNvSpPr>
          <p:nvPr/>
        </p:nvSpPr>
        <p:spPr bwMode="auto">
          <a:xfrm>
            <a:off x="7150100" y="3149600"/>
            <a:ext cx="1587500" cy="369332"/>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i="1"/>
              <a:t>C++ Code</a:t>
            </a:r>
            <a:endParaRPr lang="en-US" altLang="en-US"/>
          </a:p>
        </p:txBody>
      </p:sp>
      <p:grpSp>
        <p:nvGrpSpPr>
          <p:cNvPr id="25607" name="Group 29"/>
          <p:cNvGrpSpPr/>
          <p:nvPr/>
        </p:nvGrpSpPr>
        <p:grpSpPr bwMode="auto">
          <a:xfrm>
            <a:off x="2768600" y="3632200"/>
            <a:ext cx="3632200" cy="2870200"/>
            <a:chOff x="784" y="2288"/>
            <a:chExt cx="2288" cy="1808"/>
          </a:xfrm>
          <a:noFill/>
        </p:grpSpPr>
        <p:sp>
          <p:nvSpPr>
            <p:cNvPr id="25608" name="AutoShape 7"/>
            <p:cNvSpPr>
              <a:spLocks noChangeArrowheads="1"/>
            </p:cNvSpPr>
            <p:nvPr/>
          </p:nvSpPr>
          <p:spPr bwMode="auto">
            <a:xfrm>
              <a:off x="1272" y="2520"/>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25609" name="Text Box 8"/>
            <p:cNvSpPr txBox="1">
              <a:spLocks noChangeArrowheads="1"/>
            </p:cNvSpPr>
            <p:nvPr/>
          </p:nvSpPr>
          <p:spPr bwMode="auto">
            <a:xfrm>
              <a:off x="2288" y="3314"/>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25610" name="Line 9"/>
            <p:cNvSpPr>
              <a:spLocks noChangeShapeType="1"/>
            </p:cNvSpPr>
            <p:nvPr/>
          </p:nvSpPr>
          <p:spPr bwMode="auto">
            <a:xfrm flipH="1">
              <a:off x="784" y="2880"/>
              <a:ext cx="49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nvGrpSpPr>
            <p:cNvPr id="25611" name="Group 11"/>
            <p:cNvGrpSpPr/>
            <p:nvPr/>
          </p:nvGrpSpPr>
          <p:grpSpPr bwMode="auto">
            <a:xfrm flipH="1">
              <a:off x="2152" y="2880"/>
              <a:ext cx="496" cy="432"/>
              <a:chOff x="3856" y="2184"/>
              <a:chExt cx="496" cy="432"/>
            </a:xfrm>
            <a:grpFill/>
          </p:grpSpPr>
          <p:sp>
            <p:nvSpPr>
              <p:cNvPr id="25622" name="Line 12"/>
              <p:cNvSpPr>
                <a:spLocks noChangeShapeType="1"/>
              </p:cNvSpPr>
              <p:nvPr/>
            </p:nvSpPr>
            <p:spPr bwMode="auto">
              <a:xfrm>
                <a:off x="3856" y="2184"/>
                <a:ext cx="49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5623" name="Line 13"/>
              <p:cNvSpPr>
                <a:spLocks noChangeShapeType="1"/>
              </p:cNvSpPr>
              <p:nvPr/>
            </p:nvSpPr>
            <p:spPr bwMode="auto">
              <a:xfrm flipH="1">
                <a:off x="3856" y="2184"/>
                <a:ext cx="0" cy="4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25612" name="Line 15"/>
            <p:cNvSpPr>
              <a:spLocks noChangeShapeType="1"/>
            </p:cNvSpPr>
            <p:nvPr/>
          </p:nvSpPr>
          <p:spPr bwMode="auto">
            <a:xfrm>
              <a:off x="2648" y="3672"/>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5613" name="Line 16"/>
            <p:cNvSpPr>
              <a:spLocks noChangeShapeType="1"/>
            </p:cNvSpPr>
            <p:nvPr/>
          </p:nvSpPr>
          <p:spPr bwMode="auto">
            <a:xfrm flipH="1">
              <a:off x="784" y="3840"/>
              <a:ext cx="1864"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5614" name="Line 17"/>
            <p:cNvSpPr>
              <a:spLocks noChangeShapeType="1"/>
            </p:cNvSpPr>
            <p:nvPr/>
          </p:nvSpPr>
          <p:spPr bwMode="auto">
            <a:xfrm>
              <a:off x="1728" y="3840"/>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5615" name="Line 18"/>
            <p:cNvSpPr>
              <a:spLocks noChangeShapeType="1"/>
            </p:cNvSpPr>
            <p:nvPr/>
          </p:nvSpPr>
          <p:spPr bwMode="auto">
            <a:xfrm>
              <a:off x="1720" y="2288"/>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5616" name="Text Box 19"/>
            <p:cNvSpPr txBox="1">
              <a:spLocks noChangeArrowheads="1"/>
            </p:cNvSpPr>
            <p:nvPr/>
          </p:nvSpPr>
          <p:spPr bwMode="auto">
            <a:xfrm>
              <a:off x="2096" y="2528"/>
              <a:ext cx="48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YES</a:t>
              </a:r>
              <a:endParaRPr lang="en-US" altLang="en-US"/>
            </a:p>
          </p:txBody>
        </p:sp>
        <p:sp>
          <p:nvSpPr>
            <p:cNvPr id="25617" name="Text Box 20"/>
            <p:cNvSpPr txBox="1">
              <a:spLocks noChangeArrowheads="1"/>
            </p:cNvSpPr>
            <p:nvPr/>
          </p:nvSpPr>
          <p:spPr bwMode="auto">
            <a:xfrm>
              <a:off x="856" y="2528"/>
              <a:ext cx="48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NO</a:t>
              </a:r>
              <a:endParaRPr lang="en-US" altLang="en-US"/>
            </a:p>
          </p:txBody>
        </p:sp>
        <p:sp>
          <p:nvSpPr>
            <p:cNvPr id="25618" name="Text Box 21"/>
            <p:cNvSpPr txBox="1">
              <a:spLocks noChangeArrowheads="1"/>
            </p:cNvSpPr>
            <p:nvPr/>
          </p:nvSpPr>
          <p:spPr bwMode="auto">
            <a:xfrm>
              <a:off x="1440" y="2736"/>
              <a:ext cx="656"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a:t>x &lt; y?</a:t>
              </a:r>
              <a:endParaRPr lang="en-US" altLang="en-US" sz="2000"/>
            </a:p>
          </p:txBody>
        </p:sp>
        <p:sp>
          <p:nvSpPr>
            <p:cNvPr id="25619" name="Text Box 22"/>
            <p:cNvSpPr txBox="1">
              <a:spLocks noChangeArrowheads="1"/>
            </p:cNvSpPr>
            <p:nvPr/>
          </p:nvSpPr>
          <p:spPr bwMode="auto">
            <a:xfrm>
              <a:off x="2304" y="3392"/>
              <a:ext cx="712" cy="192"/>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endParaRPr lang="ar-JO" altLang="en-US" sz="1400"/>
            </a:p>
          </p:txBody>
        </p:sp>
        <p:sp>
          <p:nvSpPr>
            <p:cNvPr id="25620" name="Text Box 23"/>
            <p:cNvSpPr txBox="1">
              <a:spLocks noChangeArrowheads="1"/>
            </p:cNvSpPr>
            <p:nvPr/>
          </p:nvSpPr>
          <p:spPr bwMode="auto">
            <a:xfrm>
              <a:off x="2280" y="3328"/>
              <a:ext cx="792" cy="33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400"/>
                <a:t>Calculate a as x times 2.</a:t>
              </a:r>
              <a:endParaRPr lang="en-US" altLang="en-US" sz="1400"/>
            </a:p>
          </p:txBody>
        </p:sp>
        <p:sp>
          <p:nvSpPr>
            <p:cNvPr id="25621" name="Line 28"/>
            <p:cNvSpPr>
              <a:spLocks noChangeShapeType="1"/>
            </p:cNvSpPr>
            <p:nvPr/>
          </p:nvSpPr>
          <p:spPr bwMode="auto">
            <a:xfrm>
              <a:off x="792" y="2880"/>
              <a:ext cx="0" cy="96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p:spPr>
        <p:txBody>
          <a:bodyPr/>
          <a:lstStyle/>
          <a:p>
            <a:pPr eaLnBrk="1" hangingPunct="1"/>
            <a:r>
              <a:rPr lang="en-US" altLang="en-US" smtClean="0">
                <a:latin typeface="Arial" panose="020B0604020202020204" pitchFamily="34" charset="0"/>
                <a:cs typeface="Arial" panose="020B0604020202020204" pitchFamily="34" charset="0"/>
              </a:rPr>
              <a:t>Repetition Structure</a:t>
            </a:r>
            <a:endParaRPr lang="en-US" altLang="en-US" smtClean="0">
              <a:latin typeface="Arial" panose="020B0604020202020204" pitchFamily="34" charset="0"/>
              <a:cs typeface="Arial" panose="020B0604020202020204" pitchFamily="34" charset="0"/>
            </a:endParaRPr>
          </a:p>
        </p:txBody>
      </p:sp>
      <p:sp>
        <p:nvSpPr>
          <p:cNvPr id="26627" name="Rectangle 3"/>
          <p:cNvSpPr>
            <a:spLocks noGrp="1" noChangeArrowheads="1"/>
          </p:cNvSpPr>
          <p:nvPr>
            <p:ph idx="1"/>
          </p:nvPr>
        </p:nvSpPr>
        <p:spPr>
          <a:noFill/>
        </p:spPr>
        <p:txBody>
          <a:bodyPr/>
          <a:lstStyle/>
          <a:p>
            <a:pPr eaLnBrk="1" hangingPunct="1"/>
            <a:r>
              <a:rPr lang="en-US" altLang="en-US" sz="2400" dirty="0">
                <a:latin typeface="Arial" panose="020B0604020202020204" pitchFamily="34" charset="0"/>
                <a:cs typeface="Arial" panose="020B0604020202020204" pitchFamily="34" charset="0"/>
              </a:rPr>
              <a:t>A repetition structure represents part of the program that repeats. This type of structure is commonly </a:t>
            </a:r>
            <a:r>
              <a:rPr lang="en-US" altLang="en-US" sz="2400" dirty="0" err="1" smtClean="0">
                <a:latin typeface="Arial" panose="020B0604020202020204" pitchFamily="34" charset="0"/>
                <a:cs typeface="Arial" panose="020B0604020202020204" pitchFamily="34" charset="0"/>
              </a:rPr>
              <a:t>nonown</a:t>
            </a:r>
            <a:r>
              <a:rPr lang="en-US" altLang="en-US" sz="2400" dirty="0" smtClean="0">
                <a:latin typeface="Arial" panose="020B0604020202020204" pitchFamily="34" charset="0"/>
                <a:cs typeface="Arial" panose="020B0604020202020204" pitchFamily="34" charset="0"/>
              </a:rPr>
              <a:t> </a:t>
            </a:r>
            <a:r>
              <a:rPr lang="en-US" altLang="en-US" sz="2400" dirty="0">
                <a:latin typeface="Arial" panose="020B0604020202020204" pitchFamily="34" charset="0"/>
                <a:cs typeface="Arial" panose="020B0604020202020204" pitchFamily="34" charset="0"/>
              </a:rPr>
              <a:t>as a loop.</a:t>
            </a:r>
            <a:endParaRPr lang="en-US" altLang="en-US" sz="2400" dirty="0">
              <a:latin typeface="Arial" panose="020B0604020202020204" pitchFamily="34" charset="0"/>
              <a:cs typeface="Arial" panose="020B0604020202020204" pitchFamily="34" charset="0"/>
            </a:endParaRPr>
          </a:p>
        </p:txBody>
      </p:sp>
      <p:grpSp>
        <p:nvGrpSpPr>
          <p:cNvPr id="26628" name="Group 26"/>
          <p:cNvGrpSpPr/>
          <p:nvPr/>
        </p:nvGrpSpPr>
        <p:grpSpPr bwMode="auto">
          <a:xfrm>
            <a:off x="4940300" y="3505200"/>
            <a:ext cx="3302000" cy="1892300"/>
            <a:chOff x="2152" y="2208"/>
            <a:chExt cx="2080" cy="1192"/>
          </a:xfrm>
          <a:noFill/>
        </p:grpSpPr>
        <p:sp>
          <p:nvSpPr>
            <p:cNvPr id="26629" name="AutoShape 7"/>
            <p:cNvSpPr>
              <a:spLocks noChangeArrowheads="1"/>
            </p:cNvSpPr>
            <p:nvPr/>
          </p:nvSpPr>
          <p:spPr bwMode="auto">
            <a:xfrm>
              <a:off x="2152" y="2440"/>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26630" name="Text Box 8"/>
            <p:cNvSpPr txBox="1">
              <a:spLocks noChangeArrowheads="1"/>
            </p:cNvSpPr>
            <p:nvPr/>
          </p:nvSpPr>
          <p:spPr bwMode="auto">
            <a:xfrm>
              <a:off x="3376" y="2658"/>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26631" name="Line 10"/>
            <p:cNvSpPr>
              <a:spLocks noChangeShapeType="1"/>
            </p:cNvSpPr>
            <p:nvPr/>
          </p:nvSpPr>
          <p:spPr bwMode="auto">
            <a:xfrm>
              <a:off x="2592" y="3168"/>
              <a:ext cx="0" cy="2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6632" name="Line 12"/>
            <p:cNvSpPr>
              <a:spLocks noChangeShapeType="1"/>
            </p:cNvSpPr>
            <p:nvPr/>
          </p:nvSpPr>
          <p:spPr bwMode="auto">
            <a:xfrm flipH="1">
              <a:off x="3032" y="2800"/>
              <a:ext cx="336" cy="0"/>
            </a:xfrm>
            <a:prstGeom prst="line">
              <a:avLst/>
            </a:prstGeom>
            <a:grpFill/>
            <a:ln w="9525">
              <a:solidFill>
                <a:schemeClr val="tx1"/>
              </a:solidFill>
              <a:round/>
              <a:head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6633" name="Line 18"/>
            <p:cNvSpPr>
              <a:spLocks noChangeShapeType="1"/>
            </p:cNvSpPr>
            <p:nvPr/>
          </p:nvSpPr>
          <p:spPr bwMode="auto">
            <a:xfrm>
              <a:off x="2600" y="2208"/>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6634" name="Line 22"/>
            <p:cNvSpPr>
              <a:spLocks noChangeShapeType="1"/>
            </p:cNvSpPr>
            <p:nvPr/>
          </p:nvSpPr>
          <p:spPr bwMode="auto">
            <a:xfrm>
              <a:off x="4096" y="2816"/>
              <a:ext cx="128"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6635" name="Line 23"/>
            <p:cNvSpPr>
              <a:spLocks noChangeShapeType="1"/>
            </p:cNvSpPr>
            <p:nvPr/>
          </p:nvSpPr>
          <p:spPr bwMode="auto">
            <a:xfrm flipV="1">
              <a:off x="4232" y="2288"/>
              <a:ext cx="0" cy="52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6636" name="Line 24"/>
            <p:cNvSpPr>
              <a:spLocks noChangeShapeType="1"/>
            </p:cNvSpPr>
            <p:nvPr/>
          </p:nvSpPr>
          <p:spPr bwMode="auto">
            <a:xfrm flipH="1">
              <a:off x="2624" y="2288"/>
              <a:ext cx="1608" cy="0"/>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p:spPr>
        <p:txBody>
          <a:bodyPr/>
          <a:lstStyle/>
          <a:p>
            <a:pPr eaLnBrk="1" hangingPunct="1"/>
            <a:r>
              <a:rPr lang="en-US" altLang="en-US" smtClean="0">
                <a:latin typeface="Arial" panose="020B0604020202020204" pitchFamily="34" charset="0"/>
                <a:cs typeface="Arial" panose="020B0604020202020204" pitchFamily="34" charset="0"/>
              </a:rPr>
              <a:t>Repetition Structure</a:t>
            </a:r>
            <a:endParaRPr lang="en-US" altLang="en-US" smtClean="0">
              <a:latin typeface="Arial" panose="020B0604020202020204" pitchFamily="34" charset="0"/>
              <a:cs typeface="Arial" panose="020B0604020202020204" pitchFamily="34" charset="0"/>
            </a:endParaRPr>
          </a:p>
        </p:txBody>
      </p:sp>
      <p:sp>
        <p:nvSpPr>
          <p:cNvPr id="27651" name="Rectangle 3"/>
          <p:cNvSpPr>
            <a:spLocks noGrp="1" noChangeArrowheads="1"/>
          </p:cNvSpPr>
          <p:nvPr>
            <p:ph idx="1"/>
          </p:nvPr>
        </p:nvSpPr>
        <p:spPr>
          <a:noFill/>
        </p:spPr>
        <p:txBody>
          <a:bodyPr/>
          <a:lstStyle/>
          <a:p>
            <a:pPr eaLnBrk="1" hangingPunct="1"/>
            <a:r>
              <a:rPr lang="en-US" altLang="en-US" sz="2400" dirty="0">
                <a:latin typeface="Arial" panose="020B0604020202020204" pitchFamily="34" charset="0"/>
                <a:cs typeface="Arial" panose="020B0604020202020204" pitchFamily="34" charset="0"/>
              </a:rPr>
              <a:t>Notice the use of the diamond symbol. A loop tests a condition, and if the condition exists, it performs an action. Then it tests the condition again. If the condition still exists, the action is repeated. This continues until the condition no longer exists.</a:t>
            </a:r>
            <a:endParaRPr lang="en-US" altLang="en-US" sz="2400" dirty="0">
              <a:latin typeface="Arial" panose="020B0604020202020204" pitchFamily="34" charset="0"/>
              <a:cs typeface="Arial" panose="020B0604020202020204" pitchFamily="34" charset="0"/>
            </a:endParaRPr>
          </a:p>
        </p:txBody>
      </p:sp>
      <p:grpSp>
        <p:nvGrpSpPr>
          <p:cNvPr id="27652" name="Group 4"/>
          <p:cNvGrpSpPr/>
          <p:nvPr/>
        </p:nvGrpSpPr>
        <p:grpSpPr bwMode="auto">
          <a:xfrm>
            <a:off x="4953000" y="4178300"/>
            <a:ext cx="3302000" cy="1892300"/>
            <a:chOff x="2152" y="2208"/>
            <a:chExt cx="2080" cy="1192"/>
          </a:xfrm>
          <a:noFill/>
        </p:grpSpPr>
        <p:sp>
          <p:nvSpPr>
            <p:cNvPr id="27653" name="AutoShape 5"/>
            <p:cNvSpPr>
              <a:spLocks noChangeArrowheads="1"/>
            </p:cNvSpPr>
            <p:nvPr/>
          </p:nvSpPr>
          <p:spPr bwMode="auto">
            <a:xfrm>
              <a:off x="2152" y="2440"/>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27654" name="Text Box 6"/>
            <p:cNvSpPr txBox="1">
              <a:spLocks noChangeArrowheads="1"/>
            </p:cNvSpPr>
            <p:nvPr/>
          </p:nvSpPr>
          <p:spPr bwMode="auto">
            <a:xfrm>
              <a:off x="3376" y="2658"/>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27655" name="Line 7"/>
            <p:cNvSpPr>
              <a:spLocks noChangeShapeType="1"/>
            </p:cNvSpPr>
            <p:nvPr/>
          </p:nvSpPr>
          <p:spPr bwMode="auto">
            <a:xfrm>
              <a:off x="2592" y="3168"/>
              <a:ext cx="0" cy="2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7656" name="Line 8"/>
            <p:cNvSpPr>
              <a:spLocks noChangeShapeType="1"/>
            </p:cNvSpPr>
            <p:nvPr/>
          </p:nvSpPr>
          <p:spPr bwMode="auto">
            <a:xfrm flipH="1">
              <a:off x="3032" y="2800"/>
              <a:ext cx="336" cy="0"/>
            </a:xfrm>
            <a:prstGeom prst="line">
              <a:avLst/>
            </a:prstGeom>
            <a:grpFill/>
            <a:ln w="9525">
              <a:solidFill>
                <a:schemeClr val="tx1"/>
              </a:solidFill>
              <a:round/>
              <a:head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7657" name="Line 9"/>
            <p:cNvSpPr>
              <a:spLocks noChangeShapeType="1"/>
            </p:cNvSpPr>
            <p:nvPr/>
          </p:nvSpPr>
          <p:spPr bwMode="auto">
            <a:xfrm>
              <a:off x="2600" y="2208"/>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7658" name="Line 10"/>
            <p:cNvSpPr>
              <a:spLocks noChangeShapeType="1"/>
            </p:cNvSpPr>
            <p:nvPr/>
          </p:nvSpPr>
          <p:spPr bwMode="auto">
            <a:xfrm>
              <a:off x="4096" y="2816"/>
              <a:ext cx="128"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7659" name="Line 11"/>
            <p:cNvSpPr>
              <a:spLocks noChangeShapeType="1"/>
            </p:cNvSpPr>
            <p:nvPr/>
          </p:nvSpPr>
          <p:spPr bwMode="auto">
            <a:xfrm flipV="1">
              <a:off x="4232" y="2288"/>
              <a:ext cx="0" cy="52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7660" name="Line 12"/>
            <p:cNvSpPr>
              <a:spLocks noChangeShapeType="1"/>
            </p:cNvSpPr>
            <p:nvPr/>
          </p:nvSpPr>
          <p:spPr bwMode="auto">
            <a:xfrm flipH="1">
              <a:off x="2624" y="2288"/>
              <a:ext cx="1608" cy="0"/>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p:spPr>
        <p:txBody>
          <a:bodyPr/>
          <a:lstStyle/>
          <a:p>
            <a:pPr eaLnBrk="1" hangingPunct="1"/>
            <a:r>
              <a:rPr lang="en-US" altLang="en-US" smtClean="0">
                <a:latin typeface="Arial" panose="020B0604020202020204" pitchFamily="34" charset="0"/>
                <a:cs typeface="Arial" panose="020B0604020202020204" pitchFamily="34" charset="0"/>
              </a:rPr>
              <a:t>Repetition Structure</a:t>
            </a:r>
            <a:endParaRPr lang="en-US" altLang="en-US" smtClean="0">
              <a:latin typeface="Arial" panose="020B0604020202020204" pitchFamily="34" charset="0"/>
              <a:cs typeface="Arial" panose="020B0604020202020204" pitchFamily="34" charset="0"/>
            </a:endParaRPr>
          </a:p>
        </p:txBody>
      </p:sp>
      <p:sp>
        <p:nvSpPr>
          <p:cNvPr id="28675" name="Rectangle 3"/>
          <p:cNvSpPr>
            <a:spLocks noGrp="1" noChangeArrowheads="1"/>
          </p:cNvSpPr>
          <p:nvPr>
            <p:ph idx="1"/>
          </p:nvPr>
        </p:nvSpPr>
        <p:spPr>
          <a:xfrm>
            <a:off x="1981200" y="1798638"/>
            <a:ext cx="8229600" cy="4525962"/>
          </a:xfrm>
          <a:noFill/>
        </p:spPr>
        <p:txBody>
          <a:bodyPr/>
          <a:lstStyle/>
          <a:p>
            <a:pPr eaLnBrk="1" hangingPunct="1"/>
            <a:r>
              <a:rPr lang="en-US" altLang="en-US" sz="2400" dirty="0">
                <a:latin typeface="Arial" panose="020B0604020202020204" pitchFamily="34" charset="0"/>
                <a:cs typeface="Arial" panose="020B0604020202020204" pitchFamily="34" charset="0"/>
              </a:rPr>
              <a:t>In the flowchart segment, the question “is x &lt; y?” is </a:t>
            </a:r>
            <a:r>
              <a:rPr lang="en-US" altLang="en-US" sz="2400" dirty="0" err="1" smtClean="0">
                <a:latin typeface="Arial" panose="020B0604020202020204" pitchFamily="34" charset="0"/>
                <a:cs typeface="Arial" panose="020B0604020202020204" pitchFamily="34" charset="0"/>
              </a:rPr>
              <a:t>asnoed</a:t>
            </a:r>
            <a:r>
              <a:rPr lang="en-US" altLang="en-US" sz="2400" dirty="0">
                <a:latin typeface="Arial" panose="020B0604020202020204" pitchFamily="34" charset="0"/>
                <a:cs typeface="Arial" panose="020B0604020202020204" pitchFamily="34" charset="0"/>
              </a:rPr>
              <a:t>. If the answer is yes, then Process A is performed. The question “is x &lt; y?” is </a:t>
            </a:r>
            <a:r>
              <a:rPr lang="en-US" altLang="en-US" sz="2400" dirty="0" err="1" smtClean="0">
                <a:latin typeface="Arial" panose="020B0604020202020204" pitchFamily="34" charset="0"/>
                <a:cs typeface="Arial" panose="020B0604020202020204" pitchFamily="34" charset="0"/>
              </a:rPr>
              <a:t>asnoed</a:t>
            </a:r>
            <a:r>
              <a:rPr lang="en-US" altLang="en-US" sz="2400" dirty="0" smtClean="0">
                <a:latin typeface="Arial" panose="020B0604020202020204" pitchFamily="34" charset="0"/>
                <a:cs typeface="Arial" panose="020B0604020202020204" pitchFamily="34" charset="0"/>
              </a:rPr>
              <a:t> </a:t>
            </a:r>
            <a:r>
              <a:rPr lang="en-US" altLang="en-US" sz="2400" dirty="0">
                <a:latin typeface="Arial" panose="020B0604020202020204" pitchFamily="34" charset="0"/>
                <a:cs typeface="Arial" panose="020B0604020202020204" pitchFamily="34" charset="0"/>
              </a:rPr>
              <a:t>again. Process A is repeated as long as x is less than y. When x is no longer less than y, the repetition stops and the structure is exited.</a:t>
            </a:r>
            <a:endParaRPr lang="en-US" altLang="en-US" sz="2400" dirty="0">
              <a:latin typeface="Arial" panose="020B0604020202020204" pitchFamily="34" charset="0"/>
              <a:cs typeface="Arial" panose="020B0604020202020204" pitchFamily="34" charset="0"/>
            </a:endParaRPr>
          </a:p>
        </p:txBody>
      </p:sp>
      <p:grpSp>
        <p:nvGrpSpPr>
          <p:cNvPr id="28676" name="Group 17"/>
          <p:cNvGrpSpPr/>
          <p:nvPr/>
        </p:nvGrpSpPr>
        <p:grpSpPr bwMode="auto">
          <a:xfrm>
            <a:off x="4953000" y="4178300"/>
            <a:ext cx="3302000" cy="1892300"/>
            <a:chOff x="2160" y="2632"/>
            <a:chExt cx="2080" cy="1192"/>
          </a:xfrm>
          <a:noFill/>
        </p:grpSpPr>
        <p:grpSp>
          <p:nvGrpSpPr>
            <p:cNvPr id="28677" name="Group 15"/>
            <p:cNvGrpSpPr/>
            <p:nvPr/>
          </p:nvGrpSpPr>
          <p:grpSpPr bwMode="auto">
            <a:xfrm>
              <a:off x="2160" y="2632"/>
              <a:ext cx="2080" cy="1192"/>
              <a:chOff x="2160" y="2632"/>
              <a:chExt cx="2080" cy="1192"/>
            </a:xfrm>
            <a:grpFill/>
          </p:grpSpPr>
          <p:grpSp>
            <p:nvGrpSpPr>
              <p:cNvPr id="28679" name="Group 4"/>
              <p:cNvGrpSpPr/>
              <p:nvPr/>
            </p:nvGrpSpPr>
            <p:grpSpPr bwMode="auto">
              <a:xfrm>
                <a:off x="2160" y="2632"/>
                <a:ext cx="2080" cy="1192"/>
                <a:chOff x="2152" y="2208"/>
                <a:chExt cx="2080" cy="1192"/>
              </a:xfrm>
              <a:grpFill/>
            </p:grpSpPr>
            <p:sp>
              <p:nvSpPr>
                <p:cNvPr id="28682" name="AutoShape 5"/>
                <p:cNvSpPr>
                  <a:spLocks noChangeArrowheads="1"/>
                </p:cNvSpPr>
                <p:nvPr/>
              </p:nvSpPr>
              <p:spPr bwMode="auto">
                <a:xfrm>
                  <a:off x="2152" y="2440"/>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28683" name="Text Box 6"/>
                <p:cNvSpPr txBox="1">
                  <a:spLocks noChangeArrowheads="1"/>
                </p:cNvSpPr>
                <p:nvPr/>
              </p:nvSpPr>
              <p:spPr bwMode="auto">
                <a:xfrm>
                  <a:off x="3376" y="2658"/>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28684" name="Line 7"/>
                <p:cNvSpPr>
                  <a:spLocks noChangeShapeType="1"/>
                </p:cNvSpPr>
                <p:nvPr/>
              </p:nvSpPr>
              <p:spPr bwMode="auto">
                <a:xfrm>
                  <a:off x="2592" y="3168"/>
                  <a:ext cx="0" cy="2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8685" name="Line 8"/>
                <p:cNvSpPr>
                  <a:spLocks noChangeShapeType="1"/>
                </p:cNvSpPr>
                <p:nvPr/>
              </p:nvSpPr>
              <p:spPr bwMode="auto">
                <a:xfrm flipH="1">
                  <a:off x="3032" y="2800"/>
                  <a:ext cx="336" cy="0"/>
                </a:xfrm>
                <a:prstGeom prst="line">
                  <a:avLst/>
                </a:prstGeom>
                <a:grpFill/>
                <a:ln w="9525">
                  <a:solidFill>
                    <a:schemeClr val="tx1"/>
                  </a:solidFill>
                  <a:round/>
                  <a:head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8686" name="Line 9"/>
                <p:cNvSpPr>
                  <a:spLocks noChangeShapeType="1"/>
                </p:cNvSpPr>
                <p:nvPr/>
              </p:nvSpPr>
              <p:spPr bwMode="auto">
                <a:xfrm>
                  <a:off x="2600" y="2208"/>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8687" name="Line 10"/>
                <p:cNvSpPr>
                  <a:spLocks noChangeShapeType="1"/>
                </p:cNvSpPr>
                <p:nvPr/>
              </p:nvSpPr>
              <p:spPr bwMode="auto">
                <a:xfrm>
                  <a:off x="4096" y="2816"/>
                  <a:ext cx="128"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8688" name="Line 11"/>
                <p:cNvSpPr>
                  <a:spLocks noChangeShapeType="1"/>
                </p:cNvSpPr>
                <p:nvPr/>
              </p:nvSpPr>
              <p:spPr bwMode="auto">
                <a:xfrm flipV="1">
                  <a:off x="4232" y="2288"/>
                  <a:ext cx="0" cy="52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8689" name="Line 12"/>
                <p:cNvSpPr>
                  <a:spLocks noChangeShapeType="1"/>
                </p:cNvSpPr>
                <p:nvPr/>
              </p:nvSpPr>
              <p:spPr bwMode="auto">
                <a:xfrm flipH="1">
                  <a:off x="2624" y="2288"/>
                  <a:ext cx="1608" cy="0"/>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28680" name="Text Box 13"/>
              <p:cNvSpPr txBox="1">
                <a:spLocks noChangeArrowheads="1"/>
              </p:cNvSpPr>
              <p:nvPr/>
            </p:nvSpPr>
            <p:spPr bwMode="auto">
              <a:xfrm>
                <a:off x="2320" y="3112"/>
                <a:ext cx="6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x &lt; y?</a:t>
                </a:r>
                <a:endParaRPr lang="en-US" altLang="en-US" sz="2000"/>
              </a:p>
            </p:txBody>
          </p:sp>
          <p:sp>
            <p:nvSpPr>
              <p:cNvPr id="28681" name="Text Box 14"/>
              <p:cNvSpPr txBox="1">
                <a:spLocks noChangeArrowheads="1"/>
              </p:cNvSpPr>
              <p:nvPr/>
            </p:nvSpPr>
            <p:spPr bwMode="auto">
              <a:xfrm>
                <a:off x="3360" y="3120"/>
                <a:ext cx="872" cy="252"/>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Process A</a:t>
                </a:r>
                <a:endParaRPr lang="en-US" altLang="en-US" sz="2000"/>
              </a:p>
            </p:txBody>
          </p:sp>
        </p:grpSp>
        <p:sp>
          <p:nvSpPr>
            <p:cNvPr id="28678" name="Text Box 16"/>
            <p:cNvSpPr txBox="1">
              <a:spLocks noChangeArrowheads="1"/>
            </p:cNvSpPr>
            <p:nvPr/>
          </p:nvSpPr>
          <p:spPr bwMode="auto">
            <a:xfrm>
              <a:off x="2904" y="2944"/>
              <a:ext cx="488"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YES</a:t>
              </a:r>
              <a:endParaRPr lang="en-US" altLang="en-US"/>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noFill/>
        </p:spPr>
        <p:txBody>
          <a:bodyPr/>
          <a:lstStyle/>
          <a:p>
            <a:pPr eaLnBrk="1" hangingPunct="1"/>
            <a:r>
              <a:rPr lang="en-US" altLang="en-US" smtClean="0">
                <a:latin typeface="Arial" panose="020B0604020202020204" pitchFamily="34" charset="0"/>
                <a:cs typeface="Arial" panose="020B0604020202020204" pitchFamily="34" charset="0"/>
              </a:rPr>
              <a:t>Repetition Structure</a:t>
            </a:r>
            <a:endParaRPr lang="en-US" altLang="en-US" smtClean="0">
              <a:latin typeface="Arial" panose="020B0604020202020204" pitchFamily="34" charset="0"/>
              <a:cs typeface="Arial" panose="020B0604020202020204" pitchFamily="34" charset="0"/>
            </a:endParaRPr>
          </a:p>
        </p:txBody>
      </p:sp>
      <p:sp>
        <p:nvSpPr>
          <p:cNvPr id="29699" name="Rectangle 3"/>
          <p:cNvSpPr>
            <a:spLocks noGrp="1" noChangeArrowheads="1"/>
          </p:cNvSpPr>
          <p:nvPr>
            <p:ph idx="1"/>
          </p:nvPr>
        </p:nvSpPr>
        <p:spPr>
          <a:xfrm>
            <a:off x="1981200" y="1646238"/>
            <a:ext cx="8229600" cy="4525962"/>
          </a:xfrm>
          <a:noFill/>
        </p:spPr>
        <p:txBody>
          <a:bodyPr/>
          <a:lstStyle/>
          <a:p>
            <a:pPr eaLnBrk="1" hangingPunct="1"/>
            <a:r>
              <a:rPr lang="en-US" altLang="en-US" sz="2400">
                <a:latin typeface="Arial" panose="020B0604020202020204" pitchFamily="34" charset="0"/>
                <a:cs typeface="Arial" panose="020B0604020202020204" pitchFamily="34" charset="0"/>
              </a:rPr>
              <a:t>The flowchart segment below shows a repetition structure expressed in C++ as a while loop.</a:t>
            </a:r>
            <a:endParaRPr lang="en-US" altLang="en-US" sz="2400">
              <a:latin typeface="Arial" panose="020B0604020202020204" pitchFamily="34" charset="0"/>
              <a:cs typeface="Arial" panose="020B0604020202020204" pitchFamily="34" charset="0"/>
            </a:endParaRPr>
          </a:p>
        </p:txBody>
      </p:sp>
      <p:sp>
        <p:nvSpPr>
          <p:cNvPr id="29700" name="Text Box 25"/>
          <p:cNvSpPr txBox="1">
            <a:spLocks noChangeArrowheads="1"/>
          </p:cNvSpPr>
          <p:nvPr/>
        </p:nvSpPr>
        <p:spPr bwMode="auto">
          <a:xfrm>
            <a:off x="7010400" y="4000501"/>
            <a:ext cx="2933700" cy="779463"/>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a:t>while (x &lt; y)</a:t>
            </a:r>
            <a:endParaRPr lang="en-US" altLang="en-US"/>
          </a:p>
          <a:p>
            <a:pPr eaLnBrk="1" hangingPunct="1">
              <a:spcBef>
                <a:spcPct val="50000"/>
              </a:spcBef>
            </a:pPr>
            <a:r>
              <a:rPr lang="en-US" altLang="en-US"/>
              <a:t>	x++;</a:t>
            </a:r>
            <a:endParaRPr lang="en-US" altLang="en-US" sz="1400"/>
          </a:p>
        </p:txBody>
      </p:sp>
      <p:sp>
        <p:nvSpPr>
          <p:cNvPr id="29701" name="Text Box 26"/>
          <p:cNvSpPr txBox="1">
            <a:spLocks noChangeArrowheads="1"/>
          </p:cNvSpPr>
          <p:nvPr/>
        </p:nvSpPr>
        <p:spPr bwMode="auto">
          <a:xfrm>
            <a:off x="3543300" y="3149600"/>
            <a:ext cx="1587500" cy="369332"/>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i="1"/>
              <a:t>Flowchart</a:t>
            </a:r>
            <a:endParaRPr lang="en-US" altLang="en-US"/>
          </a:p>
        </p:txBody>
      </p:sp>
      <p:sp>
        <p:nvSpPr>
          <p:cNvPr id="29702" name="Text Box 27"/>
          <p:cNvSpPr txBox="1">
            <a:spLocks noChangeArrowheads="1"/>
          </p:cNvSpPr>
          <p:nvPr/>
        </p:nvSpPr>
        <p:spPr bwMode="auto">
          <a:xfrm>
            <a:off x="7150100" y="3149600"/>
            <a:ext cx="1587500" cy="369332"/>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i="1"/>
              <a:t>C++ Code</a:t>
            </a:r>
            <a:endParaRPr lang="en-US" altLang="en-US"/>
          </a:p>
        </p:txBody>
      </p:sp>
      <p:grpSp>
        <p:nvGrpSpPr>
          <p:cNvPr id="29703" name="Group 41"/>
          <p:cNvGrpSpPr/>
          <p:nvPr/>
        </p:nvGrpSpPr>
        <p:grpSpPr bwMode="auto">
          <a:xfrm>
            <a:off x="2451100" y="3975100"/>
            <a:ext cx="3302000" cy="1892300"/>
            <a:chOff x="584" y="2504"/>
            <a:chExt cx="2080" cy="1192"/>
          </a:xfrm>
          <a:noFill/>
        </p:grpSpPr>
        <p:grpSp>
          <p:nvGrpSpPr>
            <p:cNvPr id="29704" name="Group 28"/>
            <p:cNvGrpSpPr/>
            <p:nvPr/>
          </p:nvGrpSpPr>
          <p:grpSpPr bwMode="auto">
            <a:xfrm>
              <a:off x="584" y="2504"/>
              <a:ext cx="2080" cy="1192"/>
              <a:chOff x="2160" y="2632"/>
              <a:chExt cx="2080" cy="1192"/>
            </a:xfrm>
            <a:grpFill/>
          </p:grpSpPr>
          <p:grpSp>
            <p:nvGrpSpPr>
              <p:cNvPr id="29706" name="Group 29"/>
              <p:cNvGrpSpPr/>
              <p:nvPr/>
            </p:nvGrpSpPr>
            <p:grpSpPr bwMode="auto">
              <a:xfrm>
                <a:off x="2160" y="2632"/>
                <a:ext cx="2080" cy="1192"/>
                <a:chOff x="2152" y="2208"/>
                <a:chExt cx="2080" cy="1192"/>
              </a:xfrm>
              <a:grpFill/>
            </p:grpSpPr>
            <p:sp>
              <p:nvSpPr>
                <p:cNvPr id="29709" name="AutoShape 30"/>
                <p:cNvSpPr>
                  <a:spLocks noChangeArrowheads="1"/>
                </p:cNvSpPr>
                <p:nvPr/>
              </p:nvSpPr>
              <p:spPr bwMode="auto">
                <a:xfrm>
                  <a:off x="2152" y="2440"/>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29710" name="Text Box 31"/>
                <p:cNvSpPr txBox="1">
                  <a:spLocks noChangeArrowheads="1"/>
                </p:cNvSpPr>
                <p:nvPr/>
              </p:nvSpPr>
              <p:spPr bwMode="auto">
                <a:xfrm>
                  <a:off x="3376" y="2658"/>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29711" name="Line 32"/>
                <p:cNvSpPr>
                  <a:spLocks noChangeShapeType="1"/>
                </p:cNvSpPr>
                <p:nvPr/>
              </p:nvSpPr>
              <p:spPr bwMode="auto">
                <a:xfrm>
                  <a:off x="2592" y="3168"/>
                  <a:ext cx="0" cy="2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9712" name="Line 33"/>
                <p:cNvSpPr>
                  <a:spLocks noChangeShapeType="1"/>
                </p:cNvSpPr>
                <p:nvPr/>
              </p:nvSpPr>
              <p:spPr bwMode="auto">
                <a:xfrm flipH="1">
                  <a:off x="3032" y="2800"/>
                  <a:ext cx="336" cy="0"/>
                </a:xfrm>
                <a:prstGeom prst="line">
                  <a:avLst/>
                </a:prstGeom>
                <a:grpFill/>
                <a:ln w="9525">
                  <a:solidFill>
                    <a:schemeClr val="tx1"/>
                  </a:solidFill>
                  <a:round/>
                  <a:head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9713" name="Line 34"/>
                <p:cNvSpPr>
                  <a:spLocks noChangeShapeType="1"/>
                </p:cNvSpPr>
                <p:nvPr/>
              </p:nvSpPr>
              <p:spPr bwMode="auto">
                <a:xfrm>
                  <a:off x="2600" y="2208"/>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9714" name="Line 35"/>
                <p:cNvSpPr>
                  <a:spLocks noChangeShapeType="1"/>
                </p:cNvSpPr>
                <p:nvPr/>
              </p:nvSpPr>
              <p:spPr bwMode="auto">
                <a:xfrm>
                  <a:off x="4096" y="2816"/>
                  <a:ext cx="128"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9715" name="Line 36"/>
                <p:cNvSpPr>
                  <a:spLocks noChangeShapeType="1"/>
                </p:cNvSpPr>
                <p:nvPr/>
              </p:nvSpPr>
              <p:spPr bwMode="auto">
                <a:xfrm flipV="1">
                  <a:off x="4232" y="2288"/>
                  <a:ext cx="0" cy="52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9716" name="Line 37"/>
                <p:cNvSpPr>
                  <a:spLocks noChangeShapeType="1"/>
                </p:cNvSpPr>
                <p:nvPr/>
              </p:nvSpPr>
              <p:spPr bwMode="auto">
                <a:xfrm flipH="1">
                  <a:off x="2624" y="2288"/>
                  <a:ext cx="1608" cy="0"/>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29707" name="Text Box 38"/>
              <p:cNvSpPr txBox="1">
                <a:spLocks noChangeArrowheads="1"/>
              </p:cNvSpPr>
              <p:nvPr/>
            </p:nvSpPr>
            <p:spPr bwMode="auto">
              <a:xfrm>
                <a:off x="2320" y="3112"/>
                <a:ext cx="6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x &lt; y?</a:t>
                </a:r>
                <a:endParaRPr lang="en-US" altLang="en-US" sz="2000"/>
              </a:p>
            </p:txBody>
          </p:sp>
          <p:sp>
            <p:nvSpPr>
              <p:cNvPr id="29708" name="Text Box 39"/>
              <p:cNvSpPr txBox="1">
                <a:spLocks noChangeArrowheads="1"/>
              </p:cNvSpPr>
              <p:nvPr/>
            </p:nvSpPr>
            <p:spPr bwMode="auto">
              <a:xfrm>
                <a:off x="3304" y="3128"/>
                <a:ext cx="864"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Add 1 to x</a:t>
                </a:r>
                <a:endParaRPr lang="en-US" altLang="en-US" sz="2000"/>
              </a:p>
            </p:txBody>
          </p:sp>
        </p:grpSp>
        <p:sp>
          <p:nvSpPr>
            <p:cNvPr id="29705" name="Text Box 40"/>
            <p:cNvSpPr txBox="1">
              <a:spLocks noChangeArrowheads="1"/>
            </p:cNvSpPr>
            <p:nvPr/>
          </p:nvSpPr>
          <p:spPr bwMode="auto">
            <a:xfrm>
              <a:off x="1320" y="2808"/>
              <a:ext cx="488"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YES</a:t>
              </a:r>
              <a:endParaRPr lang="en-US" altLang="en-US"/>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p:spPr>
        <p:txBody>
          <a:bodyPr/>
          <a:lstStyle/>
          <a:p>
            <a:pPr eaLnBrk="1" hangingPunct="1"/>
            <a:r>
              <a:rPr lang="en-US" altLang="en-US" smtClean="0">
                <a:latin typeface="Arial" panose="020B0604020202020204" pitchFamily="34" charset="0"/>
                <a:cs typeface="Arial" panose="020B0604020202020204" pitchFamily="34" charset="0"/>
              </a:rPr>
              <a:t>Controlling a Repetition Structure</a:t>
            </a:r>
            <a:endParaRPr lang="en-US" altLang="en-US" smtClean="0">
              <a:latin typeface="Arial" panose="020B0604020202020204" pitchFamily="34" charset="0"/>
              <a:cs typeface="Arial" panose="020B0604020202020204" pitchFamily="34" charset="0"/>
            </a:endParaRPr>
          </a:p>
        </p:txBody>
      </p:sp>
      <p:sp>
        <p:nvSpPr>
          <p:cNvPr id="30723" name="Rectangle 3"/>
          <p:cNvSpPr>
            <a:spLocks noGrp="1" noChangeArrowheads="1"/>
          </p:cNvSpPr>
          <p:nvPr>
            <p:ph idx="1"/>
          </p:nvPr>
        </p:nvSpPr>
        <p:spPr>
          <a:noFill/>
        </p:spPr>
        <p:txBody>
          <a:bodyPr/>
          <a:lstStyle/>
          <a:p>
            <a:pPr eaLnBrk="1" hangingPunct="1"/>
            <a:r>
              <a:rPr lang="en-US" altLang="en-US" sz="2400">
                <a:latin typeface="Arial" panose="020B0604020202020204" pitchFamily="34" charset="0"/>
                <a:cs typeface="Arial" panose="020B0604020202020204" pitchFamily="34" charset="0"/>
              </a:rPr>
              <a:t>The action performed by a repetition structure must eventually cause the loop to terminate. Otherwise, an infinite loop is created.</a:t>
            </a:r>
            <a:endParaRPr lang="en-US" altLang="en-US" sz="2400">
              <a:latin typeface="Arial" panose="020B0604020202020204" pitchFamily="34" charset="0"/>
              <a:cs typeface="Arial" panose="020B0604020202020204" pitchFamily="34" charset="0"/>
            </a:endParaRPr>
          </a:p>
          <a:p>
            <a:pPr eaLnBrk="1" hangingPunct="1"/>
            <a:r>
              <a:rPr lang="en-US" altLang="en-US" sz="2400">
                <a:latin typeface="Arial" panose="020B0604020202020204" pitchFamily="34" charset="0"/>
                <a:cs typeface="Arial" panose="020B0604020202020204" pitchFamily="34" charset="0"/>
              </a:rPr>
              <a:t>In this flowchart segment, x is never changed. Once the loop starts, it will never end.</a:t>
            </a:r>
            <a:endParaRPr lang="en-US" altLang="en-US" sz="2400">
              <a:latin typeface="Arial" panose="020B0604020202020204" pitchFamily="34" charset="0"/>
              <a:cs typeface="Arial" panose="020B0604020202020204" pitchFamily="34" charset="0"/>
            </a:endParaRPr>
          </a:p>
          <a:p>
            <a:pPr eaLnBrk="1" hangingPunct="1"/>
            <a:r>
              <a:rPr lang="en-US" altLang="en-US" sz="2400">
                <a:latin typeface="Arial" panose="020B0604020202020204" pitchFamily="34" charset="0"/>
                <a:cs typeface="Arial" panose="020B0604020202020204" pitchFamily="34" charset="0"/>
              </a:rPr>
              <a:t>QUESTION: How can this</a:t>
            </a:r>
            <a:br>
              <a:rPr lang="en-US" altLang="en-US" sz="2400">
                <a:latin typeface="Arial" panose="020B0604020202020204" pitchFamily="34" charset="0"/>
                <a:cs typeface="Arial" panose="020B0604020202020204" pitchFamily="34" charset="0"/>
              </a:rPr>
            </a:br>
            <a:r>
              <a:rPr lang="en-US" altLang="en-US" sz="2400">
                <a:latin typeface="Arial" panose="020B0604020202020204" pitchFamily="34" charset="0"/>
                <a:cs typeface="Arial" panose="020B0604020202020204" pitchFamily="34" charset="0"/>
              </a:rPr>
              <a:t>flowchart be modified so</a:t>
            </a:r>
            <a:br>
              <a:rPr lang="en-US" altLang="en-US" sz="2400">
                <a:latin typeface="Arial" panose="020B0604020202020204" pitchFamily="34" charset="0"/>
                <a:cs typeface="Arial" panose="020B0604020202020204" pitchFamily="34" charset="0"/>
              </a:rPr>
            </a:br>
            <a:r>
              <a:rPr lang="en-US" altLang="en-US" sz="2400">
                <a:latin typeface="Arial" panose="020B0604020202020204" pitchFamily="34" charset="0"/>
                <a:cs typeface="Arial" panose="020B0604020202020204" pitchFamily="34" charset="0"/>
              </a:rPr>
              <a:t>it is no longer an infinite</a:t>
            </a:r>
            <a:br>
              <a:rPr lang="en-US" altLang="en-US" sz="2400">
                <a:latin typeface="Arial" panose="020B0604020202020204" pitchFamily="34" charset="0"/>
                <a:cs typeface="Arial" panose="020B0604020202020204" pitchFamily="34" charset="0"/>
              </a:rPr>
            </a:br>
            <a:r>
              <a:rPr lang="en-US" altLang="en-US" sz="2400">
                <a:latin typeface="Arial" panose="020B0604020202020204" pitchFamily="34" charset="0"/>
                <a:cs typeface="Arial" panose="020B0604020202020204" pitchFamily="34" charset="0"/>
              </a:rPr>
              <a:t>loop?</a:t>
            </a:r>
            <a:endParaRPr lang="en-US" altLang="en-US" sz="2400">
              <a:latin typeface="Arial" panose="020B0604020202020204" pitchFamily="34" charset="0"/>
              <a:cs typeface="Arial" panose="020B0604020202020204" pitchFamily="34" charset="0"/>
            </a:endParaRPr>
          </a:p>
        </p:txBody>
      </p:sp>
      <p:grpSp>
        <p:nvGrpSpPr>
          <p:cNvPr id="30724" name="Group 20"/>
          <p:cNvGrpSpPr/>
          <p:nvPr/>
        </p:nvGrpSpPr>
        <p:grpSpPr bwMode="auto">
          <a:xfrm>
            <a:off x="6642100" y="3746500"/>
            <a:ext cx="3302000" cy="1892300"/>
            <a:chOff x="3224" y="2360"/>
            <a:chExt cx="2080" cy="1192"/>
          </a:xfrm>
          <a:noFill/>
        </p:grpSpPr>
        <p:grpSp>
          <p:nvGrpSpPr>
            <p:cNvPr id="30725" name="Group 7"/>
            <p:cNvGrpSpPr/>
            <p:nvPr/>
          </p:nvGrpSpPr>
          <p:grpSpPr bwMode="auto">
            <a:xfrm>
              <a:off x="3224" y="2360"/>
              <a:ext cx="2080" cy="1192"/>
              <a:chOff x="2160" y="2632"/>
              <a:chExt cx="2080" cy="1192"/>
            </a:xfrm>
            <a:grpFill/>
          </p:grpSpPr>
          <p:grpSp>
            <p:nvGrpSpPr>
              <p:cNvPr id="30727" name="Group 8"/>
              <p:cNvGrpSpPr/>
              <p:nvPr/>
            </p:nvGrpSpPr>
            <p:grpSpPr bwMode="auto">
              <a:xfrm>
                <a:off x="2160" y="2632"/>
                <a:ext cx="2080" cy="1192"/>
                <a:chOff x="2152" y="2208"/>
                <a:chExt cx="2080" cy="1192"/>
              </a:xfrm>
              <a:grpFill/>
            </p:grpSpPr>
            <p:sp>
              <p:nvSpPr>
                <p:cNvPr id="30730" name="AutoShape 9"/>
                <p:cNvSpPr>
                  <a:spLocks noChangeArrowheads="1"/>
                </p:cNvSpPr>
                <p:nvPr/>
              </p:nvSpPr>
              <p:spPr bwMode="auto">
                <a:xfrm>
                  <a:off x="2152" y="2440"/>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30731" name="Text Box 10"/>
                <p:cNvSpPr txBox="1">
                  <a:spLocks noChangeArrowheads="1"/>
                </p:cNvSpPr>
                <p:nvPr/>
              </p:nvSpPr>
              <p:spPr bwMode="auto">
                <a:xfrm>
                  <a:off x="3376" y="2658"/>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0732" name="Line 11"/>
                <p:cNvSpPr>
                  <a:spLocks noChangeShapeType="1"/>
                </p:cNvSpPr>
                <p:nvPr/>
              </p:nvSpPr>
              <p:spPr bwMode="auto">
                <a:xfrm>
                  <a:off x="2592" y="3168"/>
                  <a:ext cx="0" cy="2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0733" name="Line 12"/>
                <p:cNvSpPr>
                  <a:spLocks noChangeShapeType="1"/>
                </p:cNvSpPr>
                <p:nvPr/>
              </p:nvSpPr>
              <p:spPr bwMode="auto">
                <a:xfrm flipH="1">
                  <a:off x="3032" y="2800"/>
                  <a:ext cx="336" cy="0"/>
                </a:xfrm>
                <a:prstGeom prst="line">
                  <a:avLst/>
                </a:prstGeom>
                <a:grpFill/>
                <a:ln w="9525">
                  <a:solidFill>
                    <a:schemeClr val="tx1"/>
                  </a:solidFill>
                  <a:round/>
                  <a:head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0734" name="Line 13"/>
                <p:cNvSpPr>
                  <a:spLocks noChangeShapeType="1"/>
                </p:cNvSpPr>
                <p:nvPr/>
              </p:nvSpPr>
              <p:spPr bwMode="auto">
                <a:xfrm>
                  <a:off x="2600" y="2208"/>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0735" name="Line 14"/>
                <p:cNvSpPr>
                  <a:spLocks noChangeShapeType="1"/>
                </p:cNvSpPr>
                <p:nvPr/>
              </p:nvSpPr>
              <p:spPr bwMode="auto">
                <a:xfrm>
                  <a:off x="4096" y="2816"/>
                  <a:ext cx="128"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0736" name="Line 15"/>
                <p:cNvSpPr>
                  <a:spLocks noChangeShapeType="1"/>
                </p:cNvSpPr>
                <p:nvPr/>
              </p:nvSpPr>
              <p:spPr bwMode="auto">
                <a:xfrm flipV="1">
                  <a:off x="4232" y="2288"/>
                  <a:ext cx="0" cy="52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0737" name="Line 16"/>
                <p:cNvSpPr>
                  <a:spLocks noChangeShapeType="1"/>
                </p:cNvSpPr>
                <p:nvPr/>
              </p:nvSpPr>
              <p:spPr bwMode="auto">
                <a:xfrm flipH="1">
                  <a:off x="2624" y="2288"/>
                  <a:ext cx="1608" cy="0"/>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30728" name="Text Box 17"/>
              <p:cNvSpPr txBox="1">
                <a:spLocks noChangeArrowheads="1"/>
              </p:cNvSpPr>
              <p:nvPr/>
            </p:nvSpPr>
            <p:spPr bwMode="auto">
              <a:xfrm>
                <a:off x="2320" y="3112"/>
                <a:ext cx="6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x &lt; y?</a:t>
                </a:r>
                <a:endParaRPr lang="en-US" altLang="en-US" sz="2000"/>
              </a:p>
            </p:txBody>
          </p:sp>
          <p:sp>
            <p:nvSpPr>
              <p:cNvPr id="30729" name="Text Box 18"/>
              <p:cNvSpPr txBox="1">
                <a:spLocks noChangeArrowheads="1"/>
              </p:cNvSpPr>
              <p:nvPr/>
            </p:nvSpPr>
            <p:spPr bwMode="auto">
              <a:xfrm>
                <a:off x="3352" y="3128"/>
                <a:ext cx="816"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Display x</a:t>
                </a:r>
                <a:endParaRPr lang="en-US" altLang="en-US" sz="2000"/>
              </a:p>
            </p:txBody>
          </p:sp>
        </p:grpSp>
        <p:sp>
          <p:nvSpPr>
            <p:cNvPr id="30726" name="Text Box 19"/>
            <p:cNvSpPr txBox="1">
              <a:spLocks noChangeArrowheads="1"/>
            </p:cNvSpPr>
            <p:nvPr/>
          </p:nvSpPr>
          <p:spPr bwMode="auto">
            <a:xfrm>
              <a:off x="3960" y="2648"/>
              <a:ext cx="488"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YES</a:t>
              </a:r>
              <a:endParaRPr lang="en-US" altLang="en-US"/>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p:spPr>
        <p:txBody>
          <a:bodyPr/>
          <a:lstStyle/>
          <a:p>
            <a:pPr eaLnBrk="1" hangingPunct="1"/>
            <a:r>
              <a:rPr lang="en-US" altLang="en-US" dirty="0" smtClean="0">
                <a:latin typeface="Arial" panose="020B0604020202020204" pitchFamily="34" charset="0"/>
                <a:cs typeface="Arial" panose="020B0604020202020204" pitchFamily="34" charset="0"/>
              </a:rPr>
              <a:t>Controlling a Repetition Structure</a:t>
            </a:r>
            <a:endParaRPr lang="en-US" altLang="en-US" dirty="0" smtClean="0">
              <a:latin typeface="Arial" panose="020B0604020202020204" pitchFamily="34" charset="0"/>
              <a:cs typeface="Arial" panose="020B0604020202020204" pitchFamily="34" charset="0"/>
            </a:endParaRPr>
          </a:p>
        </p:txBody>
      </p:sp>
      <p:sp>
        <p:nvSpPr>
          <p:cNvPr id="31747" name="Rectangle 3"/>
          <p:cNvSpPr>
            <a:spLocks noGrp="1" noChangeArrowheads="1"/>
          </p:cNvSpPr>
          <p:nvPr>
            <p:ph idx="1"/>
          </p:nvPr>
        </p:nvSpPr>
        <p:spPr>
          <a:noFill/>
        </p:spPr>
        <p:txBody>
          <a:bodyPr/>
          <a:lstStyle/>
          <a:p>
            <a:pPr eaLnBrk="1" hangingPunct="1"/>
            <a:r>
              <a:rPr lang="en-US" altLang="en-US" sz="2400">
                <a:latin typeface="Arial" panose="020B0604020202020204" pitchFamily="34" charset="0"/>
                <a:cs typeface="Arial" panose="020B0604020202020204" pitchFamily="34" charset="0"/>
              </a:rPr>
              <a:t>ANSWER: By adding an action within the repetition that changes the value of x.</a:t>
            </a:r>
            <a:endParaRPr lang="en-US" altLang="en-US" sz="2400">
              <a:latin typeface="Arial" panose="020B0604020202020204" pitchFamily="34" charset="0"/>
              <a:cs typeface="Arial" panose="020B0604020202020204" pitchFamily="34" charset="0"/>
            </a:endParaRPr>
          </a:p>
        </p:txBody>
      </p:sp>
      <p:grpSp>
        <p:nvGrpSpPr>
          <p:cNvPr id="31748" name="Group 21"/>
          <p:cNvGrpSpPr/>
          <p:nvPr/>
        </p:nvGrpSpPr>
        <p:grpSpPr bwMode="auto">
          <a:xfrm>
            <a:off x="3619500" y="3454400"/>
            <a:ext cx="5003800" cy="1892300"/>
            <a:chOff x="1320" y="2176"/>
            <a:chExt cx="3152" cy="1192"/>
          </a:xfrm>
          <a:noFill/>
        </p:grpSpPr>
        <p:grpSp>
          <p:nvGrpSpPr>
            <p:cNvPr id="31749" name="Group 19"/>
            <p:cNvGrpSpPr/>
            <p:nvPr/>
          </p:nvGrpSpPr>
          <p:grpSpPr bwMode="auto">
            <a:xfrm>
              <a:off x="1320" y="2176"/>
              <a:ext cx="3152" cy="1192"/>
              <a:chOff x="1320" y="2176"/>
              <a:chExt cx="3152" cy="1192"/>
            </a:xfrm>
            <a:grpFill/>
          </p:grpSpPr>
          <p:sp>
            <p:nvSpPr>
              <p:cNvPr id="31751" name="AutoShape 6"/>
              <p:cNvSpPr>
                <a:spLocks noChangeArrowheads="1"/>
              </p:cNvSpPr>
              <p:nvPr/>
            </p:nvSpPr>
            <p:spPr bwMode="auto">
              <a:xfrm>
                <a:off x="1320" y="2408"/>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31752" name="Text Box 7"/>
              <p:cNvSpPr txBox="1">
                <a:spLocks noChangeArrowheads="1"/>
              </p:cNvSpPr>
              <p:nvPr/>
            </p:nvSpPr>
            <p:spPr bwMode="auto">
              <a:xfrm>
                <a:off x="2544" y="262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1753" name="Line 8"/>
              <p:cNvSpPr>
                <a:spLocks noChangeShapeType="1"/>
              </p:cNvSpPr>
              <p:nvPr/>
            </p:nvSpPr>
            <p:spPr bwMode="auto">
              <a:xfrm>
                <a:off x="1760" y="3136"/>
                <a:ext cx="0" cy="2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1754" name="Line 9"/>
              <p:cNvSpPr>
                <a:spLocks noChangeShapeType="1"/>
              </p:cNvSpPr>
              <p:nvPr/>
            </p:nvSpPr>
            <p:spPr bwMode="auto">
              <a:xfrm flipH="1">
                <a:off x="2200" y="2768"/>
                <a:ext cx="336" cy="0"/>
              </a:xfrm>
              <a:prstGeom prst="line">
                <a:avLst/>
              </a:prstGeom>
              <a:grpFill/>
              <a:ln w="9525">
                <a:solidFill>
                  <a:schemeClr val="tx1"/>
                </a:solidFill>
                <a:round/>
                <a:head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1755" name="Line 10"/>
              <p:cNvSpPr>
                <a:spLocks noChangeShapeType="1"/>
              </p:cNvSpPr>
              <p:nvPr/>
            </p:nvSpPr>
            <p:spPr bwMode="auto">
              <a:xfrm>
                <a:off x="1768" y="2176"/>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1756" name="Line 11"/>
              <p:cNvSpPr>
                <a:spLocks noChangeShapeType="1"/>
              </p:cNvSpPr>
              <p:nvPr/>
            </p:nvSpPr>
            <p:spPr bwMode="auto">
              <a:xfrm>
                <a:off x="4336" y="2784"/>
                <a:ext cx="128"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1757" name="Line 12"/>
              <p:cNvSpPr>
                <a:spLocks noChangeShapeType="1"/>
              </p:cNvSpPr>
              <p:nvPr/>
            </p:nvSpPr>
            <p:spPr bwMode="auto">
              <a:xfrm flipV="1">
                <a:off x="4472" y="2256"/>
                <a:ext cx="0" cy="52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1758" name="Line 13"/>
              <p:cNvSpPr>
                <a:spLocks noChangeShapeType="1"/>
              </p:cNvSpPr>
              <p:nvPr/>
            </p:nvSpPr>
            <p:spPr bwMode="auto">
              <a:xfrm flipH="1">
                <a:off x="1792" y="2256"/>
                <a:ext cx="2680" cy="0"/>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1759" name="Text Box 14"/>
              <p:cNvSpPr txBox="1">
                <a:spLocks noChangeArrowheads="1"/>
              </p:cNvSpPr>
              <p:nvPr/>
            </p:nvSpPr>
            <p:spPr bwMode="auto">
              <a:xfrm>
                <a:off x="1480" y="2656"/>
                <a:ext cx="6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x &lt; y?</a:t>
                </a:r>
                <a:endParaRPr lang="en-US" altLang="en-US" sz="2000"/>
              </a:p>
            </p:txBody>
          </p:sp>
          <p:sp>
            <p:nvSpPr>
              <p:cNvPr id="31760" name="Text Box 15"/>
              <p:cNvSpPr txBox="1">
                <a:spLocks noChangeArrowheads="1"/>
              </p:cNvSpPr>
              <p:nvPr/>
            </p:nvSpPr>
            <p:spPr bwMode="auto">
              <a:xfrm>
                <a:off x="2512" y="2672"/>
                <a:ext cx="816"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Display x</a:t>
                </a:r>
                <a:endParaRPr lang="en-US" altLang="en-US" sz="2000"/>
              </a:p>
            </p:txBody>
          </p:sp>
          <p:sp>
            <p:nvSpPr>
              <p:cNvPr id="31761" name="Text Box 16"/>
              <p:cNvSpPr txBox="1">
                <a:spLocks noChangeArrowheads="1"/>
              </p:cNvSpPr>
              <p:nvPr/>
            </p:nvSpPr>
            <p:spPr bwMode="auto">
              <a:xfrm>
                <a:off x="3608" y="262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1762" name="Line 17"/>
              <p:cNvSpPr>
                <a:spLocks noChangeShapeType="1"/>
              </p:cNvSpPr>
              <p:nvPr/>
            </p:nvSpPr>
            <p:spPr bwMode="auto">
              <a:xfrm flipH="1">
                <a:off x="3264" y="2768"/>
                <a:ext cx="336" cy="0"/>
              </a:xfrm>
              <a:prstGeom prst="line">
                <a:avLst/>
              </a:prstGeom>
              <a:grpFill/>
              <a:ln w="9525">
                <a:solidFill>
                  <a:schemeClr val="tx1"/>
                </a:solidFill>
                <a:round/>
                <a:head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1763" name="Text Box 18"/>
              <p:cNvSpPr txBox="1">
                <a:spLocks noChangeArrowheads="1"/>
              </p:cNvSpPr>
              <p:nvPr/>
            </p:nvSpPr>
            <p:spPr bwMode="auto">
              <a:xfrm>
                <a:off x="3552" y="2680"/>
                <a:ext cx="84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Add 1 to x</a:t>
                </a:r>
                <a:endParaRPr lang="en-US" altLang="en-US" sz="2000"/>
              </a:p>
            </p:txBody>
          </p:sp>
        </p:grpSp>
        <p:sp>
          <p:nvSpPr>
            <p:cNvPr id="31750" name="Text Box 20"/>
            <p:cNvSpPr txBox="1">
              <a:spLocks noChangeArrowheads="1"/>
            </p:cNvSpPr>
            <p:nvPr/>
          </p:nvSpPr>
          <p:spPr bwMode="auto">
            <a:xfrm>
              <a:off x="2064" y="2472"/>
              <a:ext cx="488"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YES</a:t>
              </a:r>
              <a:endParaRPr lang="en-US" altLang="en-US"/>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9460" name="Rectangle 2"/>
          <p:cNvSpPr>
            <a:spLocks noGrp="1" noChangeArrowheads="1"/>
          </p:cNvSpPr>
          <p:nvPr>
            <p:ph type="title" idx="4294967295"/>
          </p:nvPr>
        </p:nvSpPr>
        <p:spPr>
          <a:xfrm>
            <a:off x="1992382" y="239486"/>
            <a:ext cx="7772400" cy="751114"/>
          </a:xfrm>
        </p:spPr>
        <p:txBody>
          <a:bodyPr>
            <a:normAutofit/>
          </a:bodyPr>
          <a:lstStyle/>
          <a:p>
            <a:pPr eaLnBrk="1" hangingPunct="1"/>
            <a:r>
              <a:rPr lang="en-US" altLang="en-US" sz="3600" dirty="0" smtClean="0">
                <a:latin typeface="Arial" panose="020B0604020202020204" pitchFamily="34" charset="0"/>
                <a:ea typeface="MS PGothic" panose="020B0600070205080204" pitchFamily="34" charset="-128"/>
                <a:cs typeface="Arial" panose="020B0604020202020204" pitchFamily="34" charset="0"/>
              </a:rPr>
              <a:t>Abstract Data Types</a:t>
            </a:r>
            <a:endParaRPr lang="en-US" altLang="en-US" sz="3600" dirty="0" smtClean="0">
              <a:latin typeface="Arial" panose="020B0604020202020204" pitchFamily="34" charset="0"/>
              <a:ea typeface="MS PGothic" panose="020B0600070205080204" pitchFamily="34" charset="-128"/>
              <a:cs typeface="Arial" panose="020B0604020202020204" pitchFamily="34" charset="0"/>
            </a:endParaRPr>
          </a:p>
        </p:txBody>
      </p:sp>
      <p:pic>
        <p:nvPicPr>
          <p:cNvPr id="19461" name="Picture 4"/>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804717" y="929641"/>
            <a:ext cx="7653986" cy="4609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2" name="Text Box 5"/>
          <p:cNvSpPr txBox="1">
            <a:spLocks noChangeArrowheads="1"/>
          </p:cNvSpPr>
          <p:nvPr/>
        </p:nvSpPr>
        <p:spPr bwMode="auto">
          <a:xfrm>
            <a:off x="2153193" y="5538652"/>
            <a:ext cx="9237617" cy="810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panose="02020603050405020304" pitchFamily="18" charset="0"/>
                <a:ea typeface="MS PGothic" panose="020B0600070205080204" pitchFamily="34" charset="-128"/>
              </a:defRPr>
            </a:lvl1pPr>
            <a:lvl2pPr marL="37931725" indent="-37474525">
              <a:defRPr sz="2400">
                <a:solidFill>
                  <a:schemeClr val="tx1"/>
                </a:solidFill>
                <a:latin typeface="Times" panose="02020603050405020304" pitchFamily="18" charset="0"/>
                <a:ea typeface="MS PGothic" panose="020B0600070205080204" pitchFamily="34" charset="-128"/>
              </a:defRPr>
            </a:lvl2pPr>
            <a:lvl3pPr>
              <a:defRPr sz="2400">
                <a:solidFill>
                  <a:schemeClr val="tx1"/>
                </a:solidFill>
                <a:latin typeface="Times" panose="02020603050405020304" pitchFamily="18" charset="0"/>
                <a:ea typeface="MS PGothic" panose="020B0600070205080204" pitchFamily="34" charset="-128"/>
              </a:defRPr>
            </a:lvl3pPr>
            <a:lvl4pPr>
              <a:defRPr sz="2400">
                <a:solidFill>
                  <a:schemeClr val="tx1"/>
                </a:solidFill>
                <a:latin typeface="Times" panose="02020603050405020304" pitchFamily="18" charset="0"/>
                <a:ea typeface="MS PGothic" panose="020B0600070205080204" pitchFamily="34" charset="-128"/>
              </a:defRPr>
            </a:lvl4pPr>
            <a:lvl5pPr>
              <a:defRPr sz="2400">
                <a:solidFill>
                  <a:schemeClr val="tx1"/>
                </a:solidFill>
                <a:latin typeface="Times" panose="02020603050405020304" pitchFamily="18"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a:lnSpc>
                <a:spcPts val="2800"/>
              </a:lnSpc>
            </a:pPr>
            <a:r>
              <a:rPr lang="en-US" altLang="en-US" sz="1800" b="1" i="1" dirty="0" smtClean="0">
                <a:latin typeface="Arial" panose="020B0604020202020204" pitchFamily="34" charset="0"/>
              </a:rPr>
              <a:t>Figure 1</a:t>
            </a:r>
            <a:endParaRPr lang="en-US" altLang="en-US" sz="1800" b="1" i="1" dirty="0">
              <a:latin typeface="Arial" panose="020B0604020202020204" pitchFamily="34" charset="0"/>
            </a:endParaRPr>
          </a:p>
          <a:p>
            <a:pPr>
              <a:lnSpc>
                <a:spcPts val="2800"/>
              </a:lnSpc>
            </a:pPr>
            <a:r>
              <a:rPr lang="en-US" altLang="en-US" sz="1800" dirty="0">
                <a:latin typeface="Arial" panose="020B0604020202020204" pitchFamily="34" charset="0"/>
              </a:rPr>
              <a:t>A wall of ADT operations isolates a data structure from the program that uses it</a:t>
            </a:r>
            <a:endParaRPr lang="en-US" altLang="en-US" sz="1800" dirty="0">
              <a:latin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noFill/>
        </p:spPr>
        <p:txBody>
          <a:bodyPr/>
          <a:lstStyle/>
          <a:p>
            <a:pPr eaLnBrk="1" hangingPunct="1"/>
            <a:r>
              <a:rPr lang="en-US" altLang="en-US" smtClean="0">
                <a:latin typeface="Arial" panose="020B0604020202020204" pitchFamily="34" charset="0"/>
                <a:cs typeface="Arial" panose="020B0604020202020204" pitchFamily="34" charset="0"/>
              </a:rPr>
              <a:t>A Pre-Test Repetition Structure</a:t>
            </a:r>
            <a:endParaRPr lang="en-US" altLang="en-US" smtClean="0">
              <a:latin typeface="Arial" panose="020B0604020202020204" pitchFamily="34" charset="0"/>
              <a:cs typeface="Arial" panose="020B0604020202020204" pitchFamily="34" charset="0"/>
            </a:endParaRPr>
          </a:p>
        </p:txBody>
      </p:sp>
      <p:sp>
        <p:nvSpPr>
          <p:cNvPr id="32771" name="Rectangle 3"/>
          <p:cNvSpPr>
            <a:spLocks noGrp="1" noChangeArrowheads="1"/>
          </p:cNvSpPr>
          <p:nvPr>
            <p:ph idx="1"/>
          </p:nvPr>
        </p:nvSpPr>
        <p:spPr>
          <a:noFill/>
        </p:spPr>
        <p:txBody>
          <a:bodyPr/>
          <a:lstStyle/>
          <a:p>
            <a:pPr eaLnBrk="1" hangingPunct="1"/>
            <a:r>
              <a:rPr lang="en-US" altLang="en-US" sz="2400" dirty="0">
                <a:latin typeface="Arial" panose="020B0604020202020204" pitchFamily="34" charset="0"/>
                <a:cs typeface="Arial" panose="020B0604020202020204" pitchFamily="34" charset="0"/>
              </a:rPr>
              <a:t>This type of structure is </a:t>
            </a:r>
            <a:r>
              <a:rPr lang="en-US" altLang="en-US" sz="2400" dirty="0" err="1" smtClean="0">
                <a:latin typeface="Arial" panose="020B0604020202020204" pitchFamily="34" charset="0"/>
                <a:cs typeface="Arial" panose="020B0604020202020204" pitchFamily="34" charset="0"/>
              </a:rPr>
              <a:t>nonown</a:t>
            </a:r>
            <a:r>
              <a:rPr lang="en-US" altLang="en-US" sz="2400" dirty="0" smtClean="0">
                <a:latin typeface="Arial" panose="020B0604020202020204" pitchFamily="34" charset="0"/>
                <a:cs typeface="Arial" panose="020B0604020202020204" pitchFamily="34" charset="0"/>
              </a:rPr>
              <a:t> </a:t>
            </a:r>
            <a:r>
              <a:rPr lang="en-US" altLang="en-US" sz="2400" dirty="0">
                <a:latin typeface="Arial" panose="020B0604020202020204" pitchFamily="34" charset="0"/>
                <a:cs typeface="Arial" panose="020B0604020202020204" pitchFamily="34" charset="0"/>
              </a:rPr>
              <a:t>as a pre-test repetition structure. The condition is tested </a:t>
            </a:r>
            <a:r>
              <a:rPr lang="en-US" altLang="en-US" sz="2400" i="1" dirty="0">
                <a:latin typeface="Arial" panose="020B0604020202020204" pitchFamily="34" charset="0"/>
                <a:cs typeface="Arial" panose="020B0604020202020204" pitchFamily="34" charset="0"/>
              </a:rPr>
              <a:t>BEFORE</a:t>
            </a:r>
            <a:r>
              <a:rPr lang="en-US" altLang="en-US" sz="2400" dirty="0">
                <a:latin typeface="Arial" panose="020B0604020202020204" pitchFamily="34" charset="0"/>
                <a:cs typeface="Arial" panose="020B0604020202020204" pitchFamily="34" charset="0"/>
              </a:rPr>
              <a:t> any actions are performed.</a:t>
            </a:r>
            <a:endParaRPr lang="en-US" altLang="en-US" sz="2400" dirty="0">
              <a:latin typeface="Arial" panose="020B0604020202020204" pitchFamily="34" charset="0"/>
              <a:cs typeface="Arial" panose="020B0604020202020204" pitchFamily="34" charset="0"/>
            </a:endParaRPr>
          </a:p>
        </p:txBody>
      </p:sp>
      <p:grpSp>
        <p:nvGrpSpPr>
          <p:cNvPr id="32772" name="Group 19"/>
          <p:cNvGrpSpPr/>
          <p:nvPr/>
        </p:nvGrpSpPr>
        <p:grpSpPr bwMode="auto">
          <a:xfrm>
            <a:off x="3619500" y="3454400"/>
            <a:ext cx="5003800" cy="1892300"/>
            <a:chOff x="1320" y="2176"/>
            <a:chExt cx="3152" cy="1192"/>
          </a:xfrm>
          <a:noFill/>
        </p:grpSpPr>
        <p:grpSp>
          <p:nvGrpSpPr>
            <p:cNvPr id="32773" name="Group 4"/>
            <p:cNvGrpSpPr/>
            <p:nvPr/>
          </p:nvGrpSpPr>
          <p:grpSpPr bwMode="auto">
            <a:xfrm>
              <a:off x="1320" y="2176"/>
              <a:ext cx="3152" cy="1192"/>
              <a:chOff x="1320" y="2176"/>
              <a:chExt cx="3152" cy="1192"/>
            </a:xfrm>
            <a:grpFill/>
          </p:grpSpPr>
          <p:sp>
            <p:nvSpPr>
              <p:cNvPr id="32775" name="AutoShape 5"/>
              <p:cNvSpPr>
                <a:spLocks noChangeArrowheads="1"/>
              </p:cNvSpPr>
              <p:nvPr/>
            </p:nvSpPr>
            <p:spPr bwMode="auto">
              <a:xfrm>
                <a:off x="1320" y="2408"/>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32776" name="Text Box 6"/>
              <p:cNvSpPr txBox="1">
                <a:spLocks noChangeArrowheads="1"/>
              </p:cNvSpPr>
              <p:nvPr/>
            </p:nvSpPr>
            <p:spPr bwMode="auto">
              <a:xfrm>
                <a:off x="2544" y="262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2777" name="Line 7"/>
              <p:cNvSpPr>
                <a:spLocks noChangeShapeType="1"/>
              </p:cNvSpPr>
              <p:nvPr/>
            </p:nvSpPr>
            <p:spPr bwMode="auto">
              <a:xfrm>
                <a:off x="1760" y="3136"/>
                <a:ext cx="0" cy="2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2778" name="Line 8"/>
              <p:cNvSpPr>
                <a:spLocks noChangeShapeType="1"/>
              </p:cNvSpPr>
              <p:nvPr/>
            </p:nvSpPr>
            <p:spPr bwMode="auto">
              <a:xfrm flipH="1">
                <a:off x="2200" y="2768"/>
                <a:ext cx="336" cy="0"/>
              </a:xfrm>
              <a:prstGeom prst="line">
                <a:avLst/>
              </a:prstGeom>
              <a:grpFill/>
              <a:ln w="9525">
                <a:solidFill>
                  <a:schemeClr val="tx1"/>
                </a:solidFill>
                <a:round/>
                <a:head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2779" name="Line 9"/>
              <p:cNvSpPr>
                <a:spLocks noChangeShapeType="1"/>
              </p:cNvSpPr>
              <p:nvPr/>
            </p:nvSpPr>
            <p:spPr bwMode="auto">
              <a:xfrm>
                <a:off x="1768" y="2176"/>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2780" name="Line 10"/>
              <p:cNvSpPr>
                <a:spLocks noChangeShapeType="1"/>
              </p:cNvSpPr>
              <p:nvPr/>
            </p:nvSpPr>
            <p:spPr bwMode="auto">
              <a:xfrm>
                <a:off x="4336" y="2784"/>
                <a:ext cx="128"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2781" name="Line 11"/>
              <p:cNvSpPr>
                <a:spLocks noChangeShapeType="1"/>
              </p:cNvSpPr>
              <p:nvPr/>
            </p:nvSpPr>
            <p:spPr bwMode="auto">
              <a:xfrm flipV="1">
                <a:off x="4472" y="2256"/>
                <a:ext cx="0" cy="52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2782" name="Line 12"/>
              <p:cNvSpPr>
                <a:spLocks noChangeShapeType="1"/>
              </p:cNvSpPr>
              <p:nvPr/>
            </p:nvSpPr>
            <p:spPr bwMode="auto">
              <a:xfrm flipH="1">
                <a:off x="1792" y="2256"/>
                <a:ext cx="2680" cy="0"/>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2783" name="Text Box 13"/>
              <p:cNvSpPr txBox="1">
                <a:spLocks noChangeArrowheads="1"/>
              </p:cNvSpPr>
              <p:nvPr/>
            </p:nvSpPr>
            <p:spPr bwMode="auto">
              <a:xfrm>
                <a:off x="1480" y="2656"/>
                <a:ext cx="6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x &lt; y?</a:t>
                </a:r>
                <a:endParaRPr lang="en-US" altLang="en-US" sz="2000"/>
              </a:p>
            </p:txBody>
          </p:sp>
          <p:sp>
            <p:nvSpPr>
              <p:cNvPr id="32784" name="Text Box 14"/>
              <p:cNvSpPr txBox="1">
                <a:spLocks noChangeArrowheads="1"/>
              </p:cNvSpPr>
              <p:nvPr/>
            </p:nvSpPr>
            <p:spPr bwMode="auto">
              <a:xfrm>
                <a:off x="2512" y="2672"/>
                <a:ext cx="816"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Display x</a:t>
                </a:r>
                <a:endParaRPr lang="en-US" altLang="en-US" sz="2000"/>
              </a:p>
            </p:txBody>
          </p:sp>
          <p:sp>
            <p:nvSpPr>
              <p:cNvPr id="32785" name="Text Box 15"/>
              <p:cNvSpPr txBox="1">
                <a:spLocks noChangeArrowheads="1"/>
              </p:cNvSpPr>
              <p:nvPr/>
            </p:nvSpPr>
            <p:spPr bwMode="auto">
              <a:xfrm>
                <a:off x="3608" y="262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2786" name="Line 16"/>
              <p:cNvSpPr>
                <a:spLocks noChangeShapeType="1"/>
              </p:cNvSpPr>
              <p:nvPr/>
            </p:nvSpPr>
            <p:spPr bwMode="auto">
              <a:xfrm flipH="1">
                <a:off x="3264" y="2768"/>
                <a:ext cx="336" cy="0"/>
              </a:xfrm>
              <a:prstGeom prst="line">
                <a:avLst/>
              </a:prstGeom>
              <a:grpFill/>
              <a:ln w="9525">
                <a:solidFill>
                  <a:schemeClr val="tx1"/>
                </a:solidFill>
                <a:round/>
                <a:head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2787" name="Text Box 17"/>
              <p:cNvSpPr txBox="1">
                <a:spLocks noChangeArrowheads="1"/>
              </p:cNvSpPr>
              <p:nvPr/>
            </p:nvSpPr>
            <p:spPr bwMode="auto">
              <a:xfrm>
                <a:off x="3456" y="2680"/>
                <a:ext cx="936"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Add 1 to x</a:t>
                </a:r>
                <a:endParaRPr lang="en-US" altLang="en-US" sz="2000"/>
              </a:p>
            </p:txBody>
          </p:sp>
        </p:grpSp>
        <p:sp>
          <p:nvSpPr>
            <p:cNvPr id="32774" name="Text Box 18"/>
            <p:cNvSpPr txBox="1">
              <a:spLocks noChangeArrowheads="1"/>
            </p:cNvSpPr>
            <p:nvPr/>
          </p:nvSpPr>
          <p:spPr bwMode="auto">
            <a:xfrm>
              <a:off x="2064" y="2464"/>
              <a:ext cx="488"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YES</a:t>
              </a:r>
              <a:endParaRPr lang="en-US" altLang="en-US"/>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838200" y="352062"/>
            <a:ext cx="10515600" cy="1325563"/>
          </a:xfrm>
          <a:noFill/>
        </p:spPr>
        <p:txBody>
          <a:bodyPr/>
          <a:lstStyle/>
          <a:p>
            <a:pPr eaLnBrk="1" hangingPunct="1"/>
            <a:r>
              <a:rPr lang="en-US" altLang="en-US" smtClean="0">
                <a:latin typeface="Arial" panose="020B0604020202020204" pitchFamily="34" charset="0"/>
                <a:cs typeface="Arial" panose="020B0604020202020204" pitchFamily="34" charset="0"/>
              </a:rPr>
              <a:t>A Pre-Test Repetition Structure</a:t>
            </a:r>
            <a:endParaRPr lang="en-US" altLang="en-US" smtClean="0">
              <a:latin typeface="Arial" panose="020B0604020202020204" pitchFamily="34" charset="0"/>
              <a:cs typeface="Arial" panose="020B0604020202020204" pitchFamily="34" charset="0"/>
            </a:endParaRPr>
          </a:p>
        </p:txBody>
      </p:sp>
      <p:sp>
        <p:nvSpPr>
          <p:cNvPr id="33795" name="Rectangle 3"/>
          <p:cNvSpPr>
            <a:spLocks noGrp="1" noChangeArrowheads="1"/>
          </p:cNvSpPr>
          <p:nvPr>
            <p:ph idx="1"/>
          </p:nvPr>
        </p:nvSpPr>
        <p:spPr>
          <a:xfrm>
            <a:off x="838200" y="1812562"/>
            <a:ext cx="10515600" cy="4351338"/>
          </a:xfrm>
          <a:noFill/>
        </p:spPr>
        <p:txBody>
          <a:bodyPr/>
          <a:lstStyle/>
          <a:p>
            <a:pPr eaLnBrk="1" hangingPunct="1"/>
            <a:r>
              <a:rPr lang="en-US" altLang="en-US" sz="2400">
                <a:latin typeface="Arial" panose="020B0604020202020204" pitchFamily="34" charset="0"/>
                <a:cs typeface="Arial" panose="020B0604020202020204" pitchFamily="34" charset="0"/>
              </a:rPr>
              <a:t>In a pre-test repetition structure, if the condition does not exist, the loop will never begin.</a:t>
            </a:r>
            <a:endParaRPr lang="en-US" altLang="en-US" sz="2400">
              <a:latin typeface="Arial" panose="020B0604020202020204" pitchFamily="34" charset="0"/>
              <a:cs typeface="Arial" panose="020B0604020202020204" pitchFamily="34" charset="0"/>
            </a:endParaRPr>
          </a:p>
        </p:txBody>
      </p:sp>
      <p:grpSp>
        <p:nvGrpSpPr>
          <p:cNvPr id="33796" name="Group 19"/>
          <p:cNvGrpSpPr/>
          <p:nvPr/>
        </p:nvGrpSpPr>
        <p:grpSpPr bwMode="auto">
          <a:xfrm>
            <a:off x="3619500" y="3441337"/>
            <a:ext cx="5003800" cy="1892300"/>
            <a:chOff x="1320" y="2176"/>
            <a:chExt cx="3152" cy="1192"/>
          </a:xfrm>
          <a:noFill/>
        </p:grpSpPr>
        <p:grpSp>
          <p:nvGrpSpPr>
            <p:cNvPr id="33797" name="Group 4"/>
            <p:cNvGrpSpPr/>
            <p:nvPr/>
          </p:nvGrpSpPr>
          <p:grpSpPr bwMode="auto">
            <a:xfrm>
              <a:off x="1320" y="2176"/>
              <a:ext cx="3152" cy="1192"/>
              <a:chOff x="1320" y="2176"/>
              <a:chExt cx="3152" cy="1192"/>
            </a:xfrm>
            <a:grpFill/>
          </p:grpSpPr>
          <p:sp>
            <p:nvSpPr>
              <p:cNvPr id="33799" name="AutoShape 5"/>
              <p:cNvSpPr>
                <a:spLocks noChangeArrowheads="1"/>
              </p:cNvSpPr>
              <p:nvPr/>
            </p:nvSpPr>
            <p:spPr bwMode="auto">
              <a:xfrm>
                <a:off x="1320" y="2408"/>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33800" name="Text Box 6"/>
              <p:cNvSpPr txBox="1">
                <a:spLocks noChangeArrowheads="1"/>
              </p:cNvSpPr>
              <p:nvPr/>
            </p:nvSpPr>
            <p:spPr bwMode="auto">
              <a:xfrm>
                <a:off x="2544" y="262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3801" name="Line 7"/>
              <p:cNvSpPr>
                <a:spLocks noChangeShapeType="1"/>
              </p:cNvSpPr>
              <p:nvPr/>
            </p:nvSpPr>
            <p:spPr bwMode="auto">
              <a:xfrm>
                <a:off x="1760" y="3136"/>
                <a:ext cx="0" cy="2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3802" name="Line 8"/>
              <p:cNvSpPr>
                <a:spLocks noChangeShapeType="1"/>
              </p:cNvSpPr>
              <p:nvPr/>
            </p:nvSpPr>
            <p:spPr bwMode="auto">
              <a:xfrm flipH="1">
                <a:off x="2200" y="2768"/>
                <a:ext cx="336" cy="0"/>
              </a:xfrm>
              <a:prstGeom prst="line">
                <a:avLst/>
              </a:prstGeom>
              <a:grpFill/>
              <a:ln w="9525">
                <a:solidFill>
                  <a:schemeClr val="tx1"/>
                </a:solidFill>
                <a:round/>
                <a:head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3803" name="Line 9"/>
              <p:cNvSpPr>
                <a:spLocks noChangeShapeType="1"/>
              </p:cNvSpPr>
              <p:nvPr/>
            </p:nvSpPr>
            <p:spPr bwMode="auto">
              <a:xfrm>
                <a:off x="1768" y="2176"/>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3804" name="Line 10"/>
              <p:cNvSpPr>
                <a:spLocks noChangeShapeType="1"/>
              </p:cNvSpPr>
              <p:nvPr/>
            </p:nvSpPr>
            <p:spPr bwMode="auto">
              <a:xfrm>
                <a:off x="4336" y="2784"/>
                <a:ext cx="128"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3805" name="Line 11"/>
              <p:cNvSpPr>
                <a:spLocks noChangeShapeType="1"/>
              </p:cNvSpPr>
              <p:nvPr/>
            </p:nvSpPr>
            <p:spPr bwMode="auto">
              <a:xfrm flipV="1">
                <a:off x="4472" y="2256"/>
                <a:ext cx="0" cy="52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3806" name="Line 12"/>
              <p:cNvSpPr>
                <a:spLocks noChangeShapeType="1"/>
              </p:cNvSpPr>
              <p:nvPr/>
            </p:nvSpPr>
            <p:spPr bwMode="auto">
              <a:xfrm flipH="1">
                <a:off x="1792" y="2256"/>
                <a:ext cx="2680" cy="0"/>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3807" name="Text Box 13"/>
              <p:cNvSpPr txBox="1">
                <a:spLocks noChangeArrowheads="1"/>
              </p:cNvSpPr>
              <p:nvPr/>
            </p:nvSpPr>
            <p:spPr bwMode="auto">
              <a:xfrm>
                <a:off x="1480" y="2656"/>
                <a:ext cx="6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x &lt; y?</a:t>
                </a:r>
                <a:endParaRPr lang="en-US" altLang="en-US" sz="2000"/>
              </a:p>
            </p:txBody>
          </p:sp>
          <p:sp>
            <p:nvSpPr>
              <p:cNvPr id="33808" name="Text Box 14"/>
              <p:cNvSpPr txBox="1">
                <a:spLocks noChangeArrowheads="1"/>
              </p:cNvSpPr>
              <p:nvPr/>
            </p:nvSpPr>
            <p:spPr bwMode="auto">
              <a:xfrm>
                <a:off x="2512" y="2672"/>
                <a:ext cx="816"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Display x</a:t>
                </a:r>
                <a:endParaRPr lang="en-US" altLang="en-US" sz="2000"/>
              </a:p>
            </p:txBody>
          </p:sp>
          <p:sp>
            <p:nvSpPr>
              <p:cNvPr id="33809" name="Text Box 15"/>
              <p:cNvSpPr txBox="1">
                <a:spLocks noChangeArrowheads="1"/>
              </p:cNvSpPr>
              <p:nvPr/>
            </p:nvSpPr>
            <p:spPr bwMode="auto">
              <a:xfrm>
                <a:off x="3608" y="262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3810" name="Line 16"/>
              <p:cNvSpPr>
                <a:spLocks noChangeShapeType="1"/>
              </p:cNvSpPr>
              <p:nvPr/>
            </p:nvSpPr>
            <p:spPr bwMode="auto">
              <a:xfrm flipH="1">
                <a:off x="3264" y="2768"/>
                <a:ext cx="336" cy="0"/>
              </a:xfrm>
              <a:prstGeom prst="line">
                <a:avLst/>
              </a:prstGeom>
              <a:grpFill/>
              <a:ln w="9525">
                <a:solidFill>
                  <a:schemeClr val="tx1"/>
                </a:solidFill>
                <a:round/>
                <a:head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3811" name="Text Box 17"/>
              <p:cNvSpPr txBox="1">
                <a:spLocks noChangeArrowheads="1"/>
              </p:cNvSpPr>
              <p:nvPr/>
            </p:nvSpPr>
            <p:spPr bwMode="auto">
              <a:xfrm>
                <a:off x="3552" y="2680"/>
                <a:ext cx="84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Add 1 to x</a:t>
                </a:r>
                <a:endParaRPr lang="en-US" altLang="en-US" sz="2000"/>
              </a:p>
            </p:txBody>
          </p:sp>
        </p:grpSp>
        <p:sp>
          <p:nvSpPr>
            <p:cNvPr id="33798" name="Text Box 18"/>
            <p:cNvSpPr txBox="1">
              <a:spLocks noChangeArrowheads="1"/>
            </p:cNvSpPr>
            <p:nvPr/>
          </p:nvSpPr>
          <p:spPr bwMode="auto">
            <a:xfrm>
              <a:off x="2040" y="2440"/>
              <a:ext cx="488"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YES</a:t>
              </a:r>
              <a:endParaRPr lang="en-US" altLang="en-US"/>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p:spPr>
        <p:txBody>
          <a:bodyPr/>
          <a:lstStyle/>
          <a:p>
            <a:pPr eaLnBrk="1" hangingPunct="1"/>
            <a:r>
              <a:rPr lang="en-US" altLang="en-US" smtClean="0">
                <a:latin typeface="Arial" panose="020B0604020202020204" pitchFamily="34" charset="0"/>
                <a:cs typeface="Arial" panose="020B0604020202020204" pitchFamily="34" charset="0"/>
              </a:rPr>
              <a:t>A Post-Test Repetition Structure</a:t>
            </a:r>
            <a:endParaRPr lang="en-US" altLang="en-US" smtClean="0">
              <a:latin typeface="Arial" panose="020B0604020202020204" pitchFamily="34" charset="0"/>
              <a:cs typeface="Arial" panose="020B0604020202020204" pitchFamily="34" charset="0"/>
            </a:endParaRPr>
          </a:p>
        </p:txBody>
      </p:sp>
      <p:sp>
        <p:nvSpPr>
          <p:cNvPr id="34819" name="Rectangle 3"/>
          <p:cNvSpPr>
            <a:spLocks noGrp="1" noChangeArrowheads="1"/>
          </p:cNvSpPr>
          <p:nvPr>
            <p:ph idx="1"/>
          </p:nvPr>
        </p:nvSpPr>
        <p:spPr>
          <a:noFill/>
        </p:spPr>
        <p:txBody>
          <a:bodyPr/>
          <a:lstStyle/>
          <a:p>
            <a:pPr eaLnBrk="1" hangingPunct="1"/>
            <a:r>
              <a:rPr lang="en-US" altLang="en-US" sz="2400">
                <a:latin typeface="Arial" panose="020B0604020202020204" pitchFamily="34" charset="0"/>
                <a:cs typeface="Arial" panose="020B0604020202020204" pitchFamily="34" charset="0"/>
              </a:rPr>
              <a:t>This flowchart segment shows a post-test</a:t>
            </a:r>
            <a:br>
              <a:rPr lang="en-US" altLang="en-US" sz="2400">
                <a:latin typeface="Arial" panose="020B0604020202020204" pitchFamily="34" charset="0"/>
                <a:cs typeface="Arial" panose="020B0604020202020204" pitchFamily="34" charset="0"/>
              </a:rPr>
            </a:br>
            <a:r>
              <a:rPr lang="en-US" altLang="en-US" sz="2400">
                <a:latin typeface="Arial" panose="020B0604020202020204" pitchFamily="34" charset="0"/>
                <a:cs typeface="Arial" panose="020B0604020202020204" pitchFamily="34" charset="0"/>
              </a:rPr>
              <a:t>repetition structure.</a:t>
            </a:r>
            <a:endParaRPr lang="en-US" altLang="en-US" sz="2400">
              <a:latin typeface="Arial" panose="020B0604020202020204" pitchFamily="34" charset="0"/>
              <a:cs typeface="Arial" panose="020B0604020202020204" pitchFamily="34" charset="0"/>
            </a:endParaRPr>
          </a:p>
          <a:p>
            <a:pPr eaLnBrk="1" hangingPunct="1"/>
            <a:r>
              <a:rPr lang="en-US" altLang="en-US" sz="2400">
                <a:latin typeface="Arial" panose="020B0604020202020204" pitchFamily="34" charset="0"/>
                <a:cs typeface="Arial" panose="020B0604020202020204" pitchFamily="34" charset="0"/>
              </a:rPr>
              <a:t>The condition is tested </a:t>
            </a:r>
            <a:r>
              <a:rPr lang="en-US" altLang="en-US" sz="2400" i="1">
                <a:latin typeface="Arial" panose="020B0604020202020204" pitchFamily="34" charset="0"/>
                <a:cs typeface="Arial" panose="020B0604020202020204" pitchFamily="34" charset="0"/>
              </a:rPr>
              <a:t>AFTER</a:t>
            </a:r>
            <a:r>
              <a:rPr lang="en-US" altLang="en-US" sz="2400">
                <a:latin typeface="Arial" panose="020B0604020202020204" pitchFamily="34" charset="0"/>
                <a:cs typeface="Arial" panose="020B0604020202020204" pitchFamily="34" charset="0"/>
              </a:rPr>
              <a:t> the actions</a:t>
            </a:r>
            <a:br>
              <a:rPr lang="en-US" altLang="en-US" sz="2400">
                <a:latin typeface="Arial" panose="020B0604020202020204" pitchFamily="34" charset="0"/>
                <a:cs typeface="Arial" panose="020B0604020202020204" pitchFamily="34" charset="0"/>
              </a:rPr>
            </a:br>
            <a:r>
              <a:rPr lang="en-US" altLang="en-US" sz="2400">
                <a:latin typeface="Arial" panose="020B0604020202020204" pitchFamily="34" charset="0"/>
                <a:cs typeface="Arial" panose="020B0604020202020204" pitchFamily="34" charset="0"/>
              </a:rPr>
              <a:t>are performed.</a:t>
            </a:r>
            <a:endParaRPr lang="en-US" altLang="en-US" sz="2400">
              <a:latin typeface="Arial" panose="020B0604020202020204" pitchFamily="34" charset="0"/>
              <a:cs typeface="Arial" panose="020B0604020202020204" pitchFamily="34" charset="0"/>
            </a:endParaRPr>
          </a:p>
          <a:p>
            <a:pPr eaLnBrk="1" hangingPunct="1"/>
            <a:r>
              <a:rPr lang="en-US" altLang="en-US" sz="2400">
                <a:latin typeface="Arial" panose="020B0604020202020204" pitchFamily="34" charset="0"/>
                <a:cs typeface="Arial" panose="020B0604020202020204" pitchFamily="34" charset="0"/>
              </a:rPr>
              <a:t>A post-test repetition structure always</a:t>
            </a:r>
            <a:br>
              <a:rPr lang="en-US" altLang="en-US" sz="2400">
                <a:latin typeface="Arial" panose="020B0604020202020204" pitchFamily="34" charset="0"/>
                <a:cs typeface="Arial" panose="020B0604020202020204" pitchFamily="34" charset="0"/>
              </a:rPr>
            </a:br>
            <a:r>
              <a:rPr lang="en-US" altLang="en-US" sz="2400">
                <a:latin typeface="Arial" panose="020B0604020202020204" pitchFamily="34" charset="0"/>
                <a:cs typeface="Arial" panose="020B0604020202020204" pitchFamily="34" charset="0"/>
              </a:rPr>
              <a:t>performs its actions at least once.</a:t>
            </a:r>
            <a:endParaRPr lang="en-US" altLang="en-US" sz="2400">
              <a:latin typeface="Arial" panose="020B0604020202020204" pitchFamily="34" charset="0"/>
              <a:cs typeface="Arial" panose="020B0604020202020204" pitchFamily="34" charset="0"/>
            </a:endParaRPr>
          </a:p>
        </p:txBody>
      </p:sp>
      <p:grpSp>
        <p:nvGrpSpPr>
          <p:cNvPr id="34820" name="Group 25"/>
          <p:cNvGrpSpPr/>
          <p:nvPr/>
        </p:nvGrpSpPr>
        <p:grpSpPr bwMode="auto">
          <a:xfrm>
            <a:off x="7924800" y="2324100"/>
            <a:ext cx="1917700" cy="3771900"/>
            <a:chOff x="4032" y="1464"/>
            <a:chExt cx="1208" cy="2376"/>
          </a:xfrm>
          <a:noFill/>
        </p:grpSpPr>
        <p:sp>
          <p:nvSpPr>
            <p:cNvPr id="34821" name="Line 7"/>
            <p:cNvSpPr>
              <a:spLocks noChangeShapeType="1"/>
            </p:cNvSpPr>
            <p:nvPr/>
          </p:nvSpPr>
          <p:spPr bwMode="auto">
            <a:xfrm>
              <a:off x="4488" y="1464"/>
              <a:ext cx="0" cy="2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4822" name="Line 9"/>
            <p:cNvSpPr>
              <a:spLocks noChangeShapeType="1"/>
            </p:cNvSpPr>
            <p:nvPr/>
          </p:nvSpPr>
          <p:spPr bwMode="auto">
            <a:xfrm>
              <a:off x="4480" y="2640"/>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4823" name="Line 10"/>
            <p:cNvSpPr>
              <a:spLocks noChangeShapeType="1"/>
            </p:cNvSpPr>
            <p:nvPr/>
          </p:nvSpPr>
          <p:spPr bwMode="auto">
            <a:xfrm flipV="1">
              <a:off x="4928" y="3232"/>
              <a:ext cx="264"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4824" name="Line 11"/>
            <p:cNvSpPr>
              <a:spLocks noChangeShapeType="1"/>
            </p:cNvSpPr>
            <p:nvPr/>
          </p:nvSpPr>
          <p:spPr bwMode="auto">
            <a:xfrm flipH="1" flipV="1">
              <a:off x="5184" y="1560"/>
              <a:ext cx="0" cy="1672"/>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nvGrpSpPr>
            <p:cNvPr id="34825" name="Group 18"/>
            <p:cNvGrpSpPr/>
            <p:nvPr/>
          </p:nvGrpSpPr>
          <p:grpSpPr bwMode="auto">
            <a:xfrm>
              <a:off x="4064" y="1698"/>
              <a:ext cx="816" cy="352"/>
              <a:chOff x="2512" y="2626"/>
              <a:chExt cx="816" cy="352"/>
            </a:xfrm>
            <a:grpFill/>
          </p:grpSpPr>
          <p:sp>
            <p:nvSpPr>
              <p:cNvPr id="34836" name="Text Box 6"/>
              <p:cNvSpPr txBox="1">
                <a:spLocks noChangeArrowheads="1"/>
              </p:cNvSpPr>
              <p:nvPr/>
            </p:nvSpPr>
            <p:spPr bwMode="auto">
              <a:xfrm>
                <a:off x="2544" y="262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4837" name="Text Box 14"/>
              <p:cNvSpPr txBox="1">
                <a:spLocks noChangeArrowheads="1"/>
              </p:cNvSpPr>
              <p:nvPr/>
            </p:nvSpPr>
            <p:spPr bwMode="auto">
              <a:xfrm>
                <a:off x="2512" y="2672"/>
                <a:ext cx="816"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Display x</a:t>
                </a:r>
                <a:endParaRPr lang="en-US" altLang="en-US" sz="2000"/>
              </a:p>
            </p:txBody>
          </p:sp>
        </p:grpSp>
        <p:sp>
          <p:nvSpPr>
            <p:cNvPr id="34826" name="Line 16"/>
            <p:cNvSpPr>
              <a:spLocks noChangeShapeType="1"/>
            </p:cNvSpPr>
            <p:nvPr/>
          </p:nvSpPr>
          <p:spPr bwMode="auto">
            <a:xfrm>
              <a:off x="4536" y="1568"/>
              <a:ext cx="656" cy="0"/>
            </a:xfrm>
            <a:prstGeom prst="line">
              <a:avLst/>
            </a:prstGeom>
            <a:grpFill/>
            <a:ln w="9525">
              <a:solidFill>
                <a:schemeClr val="tx1"/>
              </a:solidFill>
              <a:round/>
              <a:head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nvGrpSpPr>
            <p:cNvPr id="34827" name="Group 19"/>
            <p:cNvGrpSpPr/>
            <p:nvPr/>
          </p:nvGrpSpPr>
          <p:grpSpPr bwMode="auto">
            <a:xfrm>
              <a:off x="4072" y="2282"/>
              <a:ext cx="816" cy="500"/>
              <a:chOff x="3576" y="2626"/>
              <a:chExt cx="816" cy="500"/>
            </a:xfrm>
            <a:grpFill/>
          </p:grpSpPr>
          <p:sp>
            <p:nvSpPr>
              <p:cNvPr id="34834" name="Text Box 15"/>
              <p:cNvSpPr txBox="1">
                <a:spLocks noChangeArrowheads="1"/>
              </p:cNvSpPr>
              <p:nvPr/>
            </p:nvSpPr>
            <p:spPr bwMode="auto">
              <a:xfrm>
                <a:off x="3608" y="262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4835" name="Text Box 17"/>
              <p:cNvSpPr txBox="1">
                <a:spLocks noChangeArrowheads="1"/>
              </p:cNvSpPr>
              <p:nvPr/>
            </p:nvSpPr>
            <p:spPr bwMode="auto">
              <a:xfrm>
                <a:off x="3576" y="2680"/>
                <a:ext cx="816" cy="446"/>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Add 1 to x</a:t>
                </a:r>
                <a:endParaRPr lang="en-US" altLang="en-US" sz="2000"/>
              </a:p>
            </p:txBody>
          </p:sp>
        </p:grpSp>
        <p:sp>
          <p:nvSpPr>
            <p:cNvPr id="34828" name="Line 21"/>
            <p:cNvSpPr>
              <a:spLocks noChangeShapeType="1"/>
            </p:cNvSpPr>
            <p:nvPr/>
          </p:nvSpPr>
          <p:spPr bwMode="auto">
            <a:xfrm>
              <a:off x="4488" y="2048"/>
              <a:ext cx="0" cy="2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4829" name="Text Box 22"/>
            <p:cNvSpPr txBox="1">
              <a:spLocks noChangeArrowheads="1"/>
            </p:cNvSpPr>
            <p:nvPr/>
          </p:nvSpPr>
          <p:spPr bwMode="auto">
            <a:xfrm>
              <a:off x="4752" y="2936"/>
              <a:ext cx="488"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YES</a:t>
              </a:r>
              <a:endParaRPr lang="en-US" altLang="en-US"/>
            </a:p>
          </p:txBody>
        </p:sp>
        <p:grpSp>
          <p:nvGrpSpPr>
            <p:cNvPr id="34830" name="Group 20"/>
            <p:cNvGrpSpPr/>
            <p:nvPr/>
          </p:nvGrpSpPr>
          <p:grpSpPr bwMode="auto">
            <a:xfrm>
              <a:off x="4032" y="2872"/>
              <a:ext cx="888" cy="720"/>
              <a:chOff x="1320" y="2408"/>
              <a:chExt cx="888" cy="720"/>
            </a:xfrm>
            <a:grpFill/>
          </p:grpSpPr>
          <p:sp>
            <p:nvSpPr>
              <p:cNvPr id="34832" name="AutoShape 5"/>
              <p:cNvSpPr>
                <a:spLocks noChangeArrowheads="1"/>
              </p:cNvSpPr>
              <p:nvPr/>
            </p:nvSpPr>
            <p:spPr bwMode="auto">
              <a:xfrm>
                <a:off x="1320" y="2408"/>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34833" name="Text Box 13"/>
              <p:cNvSpPr txBox="1">
                <a:spLocks noChangeArrowheads="1"/>
              </p:cNvSpPr>
              <p:nvPr/>
            </p:nvSpPr>
            <p:spPr bwMode="auto">
              <a:xfrm>
                <a:off x="1480" y="2656"/>
                <a:ext cx="6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x &lt; y?</a:t>
                </a:r>
                <a:endParaRPr lang="en-US" altLang="en-US" sz="2000"/>
              </a:p>
            </p:txBody>
          </p:sp>
        </p:grpSp>
        <p:sp>
          <p:nvSpPr>
            <p:cNvPr id="34831" name="Line 24"/>
            <p:cNvSpPr>
              <a:spLocks noChangeShapeType="1"/>
            </p:cNvSpPr>
            <p:nvPr/>
          </p:nvSpPr>
          <p:spPr bwMode="auto">
            <a:xfrm>
              <a:off x="4472" y="3608"/>
              <a:ext cx="0" cy="2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838200" y="352062"/>
            <a:ext cx="10515600" cy="1325563"/>
          </a:xfrm>
          <a:noFill/>
        </p:spPr>
        <p:txBody>
          <a:bodyPr/>
          <a:lstStyle/>
          <a:p>
            <a:pPr eaLnBrk="1" hangingPunct="1"/>
            <a:r>
              <a:rPr lang="en-US" altLang="en-US" smtClean="0">
                <a:latin typeface="Arial" panose="020B0604020202020204" pitchFamily="34" charset="0"/>
                <a:cs typeface="Arial" panose="020B0604020202020204" pitchFamily="34" charset="0"/>
              </a:rPr>
              <a:t>A Post-Test Repetition Structure</a:t>
            </a:r>
            <a:endParaRPr lang="en-US" altLang="en-US" smtClean="0">
              <a:latin typeface="Arial" panose="020B0604020202020204" pitchFamily="34" charset="0"/>
              <a:cs typeface="Arial" panose="020B0604020202020204" pitchFamily="34" charset="0"/>
            </a:endParaRPr>
          </a:p>
        </p:txBody>
      </p:sp>
      <p:sp>
        <p:nvSpPr>
          <p:cNvPr id="35843" name="Rectangle 3"/>
          <p:cNvSpPr>
            <a:spLocks noGrp="1" noChangeArrowheads="1"/>
          </p:cNvSpPr>
          <p:nvPr>
            <p:ph idx="1"/>
          </p:nvPr>
        </p:nvSpPr>
        <p:spPr>
          <a:xfrm>
            <a:off x="838200" y="1812562"/>
            <a:ext cx="10515600" cy="4351338"/>
          </a:xfrm>
          <a:noFill/>
        </p:spPr>
        <p:txBody>
          <a:bodyPr/>
          <a:lstStyle/>
          <a:p>
            <a:pPr eaLnBrk="1" hangingPunct="1"/>
            <a:r>
              <a:rPr lang="en-US" altLang="en-US" sz="2400">
                <a:latin typeface="Arial" panose="020B0604020202020204" pitchFamily="34" charset="0"/>
                <a:cs typeface="Arial" panose="020B0604020202020204" pitchFamily="34" charset="0"/>
              </a:rPr>
              <a:t>The flowchart segment below shows a post-test repetition structure expressed in C++ as a do-while loop.</a:t>
            </a:r>
            <a:endParaRPr lang="en-US" altLang="en-US" sz="2400">
              <a:latin typeface="Arial" panose="020B0604020202020204" pitchFamily="34" charset="0"/>
              <a:cs typeface="Arial" panose="020B0604020202020204" pitchFamily="34" charset="0"/>
            </a:endParaRPr>
          </a:p>
        </p:txBody>
      </p:sp>
      <p:sp>
        <p:nvSpPr>
          <p:cNvPr id="35844" name="Text Box 4"/>
          <p:cNvSpPr txBox="1">
            <a:spLocks noChangeArrowheads="1"/>
          </p:cNvSpPr>
          <p:nvPr/>
        </p:nvSpPr>
        <p:spPr bwMode="auto">
          <a:xfrm>
            <a:off x="6350000" y="3657238"/>
            <a:ext cx="3594100" cy="1465263"/>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a:t>do</a:t>
            </a:r>
            <a:br>
              <a:rPr lang="en-US" altLang="en-US"/>
            </a:br>
            <a:r>
              <a:rPr lang="en-US" altLang="en-US"/>
              <a:t>{</a:t>
            </a:r>
            <a:br>
              <a:rPr lang="en-US" altLang="en-US"/>
            </a:br>
            <a:r>
              <a:rPr lang="en-US" altLang="en-US"/>
              <a:t>	cout &lt;&lt; x &lt;&lt; endl;</a:t>
            </a:r>
            <a:br>
              <a:rPr lang="en-US" altLang="en-US"/>
            </a:br>
            <a:r>
              <a:rPr lang="en-US" altLang="en-US"/>
              <a:t>	x++;</a:t>
            </a:r>
            <a:br>
              <a:rPr lang="en-US" altLang="en-US"/>
            </a:br>
            <a:r>
              <a:rPr lang="en-US" altLang="en-US"/>
              <a:t>} while (x &lt; y);</a:t>
            </a:r>
            <a:endParaRPr lang="en-US" altLang="en-US" sz="1400"/>
          </a:p>
        </p:txBody>
      </p:sp>
      <p:sp>
        <p:nvSpPr>
          <p:cNvPr id="35845" name="Text Box 5"/>
          <p:cNvSpPr txBox="1">
            <a:spLocks noChangeArrowheads="1"/>
          </p:cNvSpPr>
          <p:nvPr/>
        </p:nvSpPr>
        <p:spPr bwMode="auto">
          <a:xfrm>
            <a:off x="1790700" y="4177937"/>
            <a:ext cx="1587500" cy="369332"/>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i="1"/>
              <a:t>Flowchart</a:t>
            </a:r>
            <a:endParaRPr lang="en-US" altLang="en-US"/>
          </a:p>
        </p:txBody>
      </p:sp>
      <p:sp>
        <p:nvSpPr>
          <p:cNvPr id="35846" name="Text Box 6"/>
          <p:cNvSpPr txBox="1">
            <a:spLocks noChangeArrowheads="1"/>
          </p:cNvSpPr>
          <p:nvPr/>
        </p:nvSpPr>
        <p:spPr bwMode="auto">
          <a:xfrm>
            <a:off x="7150100" y="3136537"/>
            <a:ext cx="1587500" cy="369332"/>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i="1"/>
              <a:t>C++ Code</a:t>
            </a:r>
            <a:endParaRPr lang="en-US" altLang="en-US"/>
          </a:p>
        </p:txBody>
      </p:sp>
      <p:grpSp>
        <p:nvGrpSpPr>
          <p:cNvPr id="35847" name="Group 39"/>
          <p:cNvGrpSpPr/>
          <p:nvPr/>
        </p:nvGrpSpPr>
        <p:grpSpPr bwMode="auto">
          <a:xfrm>
            <a:off x="3543300" y="2933337"/>
            <a:ext cx="1917700" cy="3746500"/>
            <a:chOff x="1648" y="1680"/>
            <a:chExt cx="1208" cy="2360"/>
          </a:xfrm>
          <a:noFill/>
        </p:grpSpPr>
        <p:grpSp>
          <p:nvGrpSpPr>
            <p:cNvPr id="35848" name="Group 21"/>
            <p:cNvGrpSpPr/>
            <p:nvPr/>
          </p:nvGrpSpPr>
          <p:grpSpPr bwMode="auto">
            <a:xfrm>
              <a:off x="1648" y="1680"/>
              <a:ext cx="1208" cy="2128"/>
              <a:chOff x="4032" y="1464"/>
              <a:chExt cx="1208" cy="2128"/>
            </a:xfrm>
            <a:grpFill/>
          </p:grpSpPr>
          <p:sp>
            <p:nvSpPr>
              <p:cNvPr id="35850" name="Line 22"/>
              <p:cNvSpPr>
                <a:spLocks noChangeShapeType="1"/>
              </p:cNvSpPr>
              <p:nvPr/>
            </p:nvSpPr>
            <p:spPr bwMode="auto">
              <a:xfrm>
                <a:off x="4488" y="1464"/>
                <a:ext cx="0" cy="2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5851" name="Line 23"/>
              <p:cNvSpPr>
                <a:spLocks noChangeShapeType="1"/>
              </p:cNvSpPr>
              <p:nvPr/>
            </p:nvSpPr>
            <p:spPr bwMode="auto">
              <a:xfrm>
                <a:off x="4480" y="2640"/>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5852" name="Line 24"/>
              <p:cNvSpPr>
                <a:spLocks noChangeShapeType="1"/>
              </p:cNvSpPr>
              <p:nvPr/>
            </p:nvSpPr>
            <p:spPr bwMode="auto">
              <a:xfrm flipV="1">
                <a:off x="4928" y="3232"/>
                <a:ext cx="264"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5853" name="Line 25"/>
              <p:cNvSpPr>
                <a:spLocks noChangeShapeType="1"/>
              </p:cNvSpPr>
              <p:nvPr/>
            </p:nvSpPr>
            <p:spPr bwMode="auto">
              <a:xfrm flipH="1" flipV="1">
                <a:off x="5184" y="1560"/>
                <a:ext cx="0" cy="1672"/>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nvGrpSpPr>
              <p:cNvPr id="35854" name="Group 26"/>
              <p:cNvGrpSpPr/>
              <p:nvPr/>
            </p:nvGrpSpPr>
            <p:grpSpPr bwMode="auto">
              <a:xfrm>
                <a:off x="4064" y="1698"/>
                <a:ext cx="816" cy="352"/>
                <a:chOff x="2512" y="2626"/>
                <a:chExt cx="816" cy="352"/>
              </a:xfrm>
              <a:grpFill/>
            </p:grpSpPr>
            <p:sp>
              <p:nvSpPr>
                <p:cNvPr id="35864" name="Text Box 27"/>
                <p:cNvSpPr txBox="1">
                  <a:spLocks noChangeArrowheads="1"/>
                </p:cNvSpPr>
                <p:nvPr/>
              </p:nvSpPr>
              <p:spPr bwMode="auto">
                <a:xfrm>
                  <a:off x="2544" y="262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5865" name="Text Box 28"/>
                <p:cNvSpPr txBox="1">
                  <a:spLocks noChangeArrowheads="1"/>
                </p:cNvSpPr>
                <p:nvPr/>
              </p:nvSpPr>
              <p:spPr bwMode="auto">
                <a:xfrm>
                  <a:off x="2512" y="2672"/>
                  <a:ext cx="816"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Display x</a:t>
                  </a:r>
                  <a:endParaRPr lang="en-US" altLang="en-US" sz="2000"/>
                </a:p>
              </p:txBody>
            </p:sp>
          </p:grpSp>
          <p:sp>
            <p:nvSpPr>
              <p:cNvPr id="35855" name="Line 29"/>
              <p:cNvSpPr>
                <a:spLocks noChangeShapeType="1"/>
              </p:cNvSpPr>
              <p:nvPr/>
            </p:nvSpPr>
            <p:spPr bwMode="auto">
              <a:xfrm>
                <a:off x="4536" y="1568"/>
                <a:ext cx="656" cy="0"/>
              </a:xfrm>
              <a:prstGeom prst="line">
                <a:avLst/>
              </a:prstGeom>
              <a:grpFill/>
              <a:ln w="9525">
                <a:solidFill>
                  <a:schemeClr val="tx1"/>
                </a:solidFill>
                <a:round/>
                <a:head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nvGrpSpPr>
              <p:cNvPr id="35856" name="Group 30"/>
              <p:cNvGrpSpPr/>
              <p:nvPr/>
            </p:nvGrpSpPr>
            <p:grpSpPr bwMode="auto">
              <a:xfrm>
                <a:off x="4072" y="2282"/>
                <a:ext cx="816" cy="500"/>
                <a:chOff x="3576" y="2626"/>
                <a:chExt cx="816" cy="500"/>
              </a:xfrm>
              <a:grpFill/>
            </p:grpSpPr>
            <p:sp>
              <p:nvSpPr>
                <p:cNvPr id="35862" name="Text Box 31"/>
                <p:cNvSpPr txBox="1">
                  <a:spLocks noChangeArrowheads="1"/>
                </p:cNvSpPr>
                <p:nvPr/>
              </p:nvSpPr>
              <p:spPr bwMode="auto">
                <a:xfrm>
                  <a:off x="3608" y="262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5863" name="Text Box 32"/>
                <p:cNvSpPr txBox="1">
                  <a:spLocks noChangeArrowheads="1"/>
                </p:cNvSpPr>
                <p:nvPr/>
              </p:nvSpPr>
              <p:spPr bwMode="auto">
                <a:xfrm>
                  <a:off x="3576" y="2680"/>
                  <a:ext cx="816" cy="446"/>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Add 1 to x</a:t>
                  </a:r>
                  <a:endParaRPr lang="en-US" altLang="en-US" sz="2000"/>
                </a:p>
              </p:txBody>
            </p:sp>
          </p:grpSp>
          <p:sp>
            <p:nvSpPr>
              <p:cNvPr id="35857" name="Line 33"/>
              <p:cNvSpPr>
                <a:spLocks noChangeShapeType="1"/>
              </p:cNvSpPr>
              <p:nvPr/>
            </p:nvSpPr>
            <p:spPr bwMode="auto">
              <a:xfrm>
                <a:off x="4488" y="2048"/>
                <a:ext cx="0" cy="2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5858" name="Text Box 34"/>
              <p:cNvSpPr txBox="1">
                <a:spLocks noChangeArrowheads="1"/>
              </p:cNvSpPr>
              <p:nvPr/>
            </p:nvSpPr>
            <p:spPr bwMode="auto">
              <a:xfrm>
                <a:off x="4752" y="2936"/>
                <a:ext cx="488"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YES</a:t>
                </a:r>
                <a:endParaRPr lang="en-US" altLang="en-US"/>
              </a:p>
            </p:txBody>
          </p:sp>
          <p:grpSp>
            <p:nvGrpSpPr>
              <p:cNvPr id="35859" name="Group 35"/>
              <p:cNvGrpSpPr/>
              <p:nvPr/>
            </p:nvGrpSpPr>
            <p:grpSpPr bwMode="auto">
              <a:xfrm>
                <a:off x="4032" y="2872"/>
                <a:ext cx="888" cy="720"/>
                <a:chOff x="1320" y="2408"/>
                <a:chExt cx="888" cy="720"/>
              </a:xfrm>
              <a:grpFill/>
            </p:grpSpPr>
            <p:sp>
              <p:nvSpPr>
                <p:cNvPr id="35860" name="AutoShape 36"/>
                <p:cNvSpPr>
                  <a:spLocks noChangeArrowheads="1"/>
                </p:cNvSpPr>
                <p:nvPr/>
              </p:nvSpPr>
              <p:spPr bwMode="auto">
                <a:xfrm>
                  <a:off x="1320" y="2408"/>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35861" name="Text Box 37"/>
                <p:cNvSpPr txBox="1">
                  <a:spLocks noChangeArrowheads="1"/>
                </p:cNvSpPr>
                <p:nvPr/>
              </p:nvSpPr>
              <p:spPr bwMode="auto">
                <a:xfrm>
                  <a:off x="1480" y="2656"/>
                  <a:ext cx="6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x &lt; y?</a:t>
                  </a:r>
                  <a:endParaRPr lang="en-US" altLang="en-US" sz="2000"/>
                </a:p>
              </p:txBody>
            </p:sp>
          </p:grpSp>
        </p:grpSp>
        <p:sp>
          <p:nvSpPr>
            <p:cNvPr id="35849" name="Line 38"/>
            <p:cNvSpPr>
              <a:spLocks noChangeShapeType="1"/>
            </p:cNvSpPr>
            <p:nvPr/>
          </p:nvSpPr>
          <p:spPr bwMode="auto">
            <a:xfrm>
              <a:off x="2088" y="3808"/>
              <a:ext cx="0" cy="2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p:spPr>
        <p:txBody>
          <a:bodyPr/>
          <a:lstStyle/>
          <a:p>
            <a:pPr eaLnBrk="1" hangingPunct="1"/>
            <a:r>
              <a:rPr lang="en-US" altLang="en-US" dirty="0" smtClean="0">
                <a:latin typeface="Arial" panose="020B0604020202020204" pitchFamily="34" charset="0"/>
                <a:cs typeface="Arial" panose="020B0604020202020204" pitchFamily="34" charset="0"/>
              </a:rPr>
              <a:t>Case Structure</a:t>
            </a:r>
            <a:endParaRPr lang="en-US" altLang="en-US" dirty="0" smtClean="0">
              <a:latin typeface="Arial" panose="020B0604020202020204" pitchFamily="34" charset="0"/>
              <a:cs typeface="Arial" panose="020B0604020202020204" pitchFamily="34" charset="0"/>
            </a:endParaRPr>
          </a:p>
        </p:txBody>
      </p:sp>
      <p:sp>
        <p:nvSpPr>
          <p:cNvPr id="36867" name="Rectangle 3"/>
          <p:cNvSpPr>
            <a:spLocks noGrp="1" noChangeArrowheads="1"/>
          </p:cNvSpPr>
          <p:nvPr>
            <p:ph idx="1"/>
          </p:nvPr>
        </p:nvSpPr>
        <p:spPr>
          <a:xfrm>
            <a:off x="2209800" y="1981200"/>
            <a:ext cx="8013700" cy="4114800"/>
          </a:xfrm>
          <a:noFill/>
        </p:spPr>
        <p:txBody>
          <a:bodyPr/>
          <a:lstStyle/>
          <a:p>
            <a:pPr eaLnBrk="1" hangingPunct="1"/>
            <a:r>
              <a:rPr lang="en-US" altLang="en-US" dirty="0">
                <a:latin typeface="Arial" panose="020B0604020202020204" pitchFamily="34" charset="0"/>
                <a:cs typeface="Arial" panose="020B0604020202020204" pitchFamily="34" charset="0"/>
              </a:rPr>
              <a:t>One of several possible actions is </a:t>
            </a:r>
            <a:r>
              <a:rPr lang="en-US" altLang="en-US" dirty="0" err="1" smtClean="0">
                <a:latin typeface="Arial" panose="020B0604020202020204" pitchFamily="34" charset="0"/>
                <a:cs typeface="Arial" panose="020B0604020202020204" pitchFamily="34" charset="0"/>
              </a:rPr>
              <a:t>tanoen</a:t>
            </a:r>
            <a:r>
              <a:rPr lang="en-US" altLang="en-US" dirty="0">
                <a:latin typeface="Arial" panose="020B0604020202020204" pitchFamily="34" charset="0"/>
                <a:cs typeface="Arial" panose="020B0604020202020204" pitchFamily="34" charset="0"/>
              </a:rPr>
              <a:t>, depending on the contents of a variable.</a:t>
            </a:r>
            <a:endParaRPr lang="en-US" altLang="en-US" dirty="0">
              <a:latin typeface="Arial" panose="020B0604020202020204" pitchFamily="34" charset="0"/>
              <a:cs typeface="Arial" panose="020B0604020202020204" pitchFamily="34" charset="0"/>
            </a:endParaRPr>
          </a:p>
        </p:txBody>
      </p:sp>
      <p:grpSp>
        <p:nvGrpSpPr>
          <p:cNvPr id="36868" name="Group 33"/>
          <p:cNvGrpSpPr/>
          <p:nvPr/>
        </p:nvGrpSpPr>
        <p:grpSpPr bwMode="auto">
          <a:xfrm>
            <a:off x="2959100" y="2971800"/>
            <a:ext cx="6692900" cy="3327400"/>
            <a:chOff x="904" y="1872"/>
            <a:chExt cx="4216" cy="2096"/>
          </a:xfrm>
          <a:noFill/>
        </p:grpSpPr>
        <p:sp>
          <p:nvSpPr>
            <p:cNvPr id="36869" name="Text Box 5"/>
            <p:cNvSpPr txBox="1">
              <a:spLocks noChangeArrowheads="1"/>
            </p:cNvSpPr>
            <p:nvPr/>
          </p:nvSpPr>
          <p:spPr bwMode="auto">
            <a:xfrm>
              <a:off x="904" y="318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6870" name="AutoShape 6"/>
            <p:cNvSpPr>
              <a:spLocks noChangeArrowheads="1"/>
            </p:cNvSpPr>
            <p:nvPr/>
          </p:nvSpPr>
          <p:spPr bwMode="auto">
            <a:xfrm>
              <a:off x="2576" y="2104"/>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36871" name="Text Box 7"/>
            <p:cNvSpPr txBox="1">
              <a:spLocks noChangeArrowheads="1"/>
            </p:cNvSpPr>
            <p:nvPr/>
          </p:nvSpPr>
          <p:spPr bwMode="auto">
            <a:xfrm>
              <a:off x="2069" y="318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6872" name="Line 16"/>
            <p:cNvSpPr>
              <a:spLocks noChangeShapeType="1"/>
            </p:cNvSpPr>
            <p:nvPr/>
          </p:nvSpPr>
          <p:spPr bwMode="auto">
            <a:xfrm>
              <a:off x="3016" y="2832"/>
              <a:ext cx="0" cy="17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6873" name="Line 17"/>
            <p:cNvSpPr>
              <a:spLocks noChangeShapeType="1"/>
            </p:cNvSpPr>
            <p:nvPr/>
          </p:nvSpPr>
          <p:spPr bwMode="auto">
            <a:xfrm>
              <a:off x="3024" y="1872"/>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6874" name="Text Box 18"/>
            <p:cNvSpPr txBox="1">
              <a:spLocks noChangeArrowheads="1"/>
            </p:cNvSpPr>
            <p:nvPr/>
          </p:nvSpPr>
          <p:spPr bwMode="auto">
            <a:xfrm>
              <a:off x="3234" y="318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6875" name="Text Box 19"/>
            <p:cNvSpPr txBox="1">
              <a:spLocks noChangeArrowheads="1"/>
            </p:cNvSpPr>
            <p:nvPr/>
          </p:nvSpPr>
          <p:spPr bwMode="auto">
            <a:xfrm>
              <a:off x="4400" y="318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grpSp>
          <p:nvGrpSpPr>
            <p:cNvPr id="36876" name="Group 25"/>
            <p:cNvGrpSpPr/>
            <p:nvPr/>
          </p:nvGrpSpPr>
          <p:grpSpPr bwMode="auto">
            <a:xfrm>
              <a:off x="1232" y="3016"/>
              <a:ext cx="3544" cy="184"/>
              <a:chOff x="1232" y="3016"/>
              <a:chExt cx="3544" cy="184"/>
            </a:xfrm>
            <a:grpFill/>
          </p:grpSpPr>
          <p:sp>
            <p:nvSpPr>
              <p:cNvPr id="36884" name="Line 15"/>
              <p:cNvSpPr>
                <a:spLocks noChangeShapeType="1"/>
              </p:cNvSpPr>
              <p:nvPr/>
            </p:nvSpPr>
            <p:spPr bwMode="auto">
              <a:xfrm flipH="1">
                <a:off x="1232" y="3016"/>
                <a:ext cx="353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6885" name="Line 20"/>
              <p:cNvSpPr>
                <a:spLocks noChangeShapeType="1"/>
              </p:cNvSpPr>
              <p:nvPr/>
            </p:nvSpPr>
            <p:spPr bwMode="auto">
              <a:xfrm>
                <a:off x="1240" y="3024"/>
                <a:ext cx="0" cy="168"/>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6886" name="Line 22"/>
              <p:cNvSpPr>
                <a:spLocks noChangeShapeType="1"/>
              </p:cNvSpPr>
              <p:nvPr/>
            </p:nvSpPr>
            <p:spPr bwMode="auto">
              <a:xfrm>
                <a:off x="2408" y="3024"/>
                <a:ext cx="0" cy="17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6887" name="Line 23"/>
              <p:cNvSpPr>
                <a:spLocks noChangeShapeType="1"/>
              </p:cNvSpPr>
              <p:nvPr/>
            </p:nvSpPr>
            <p:spPr bwMode="auto">
              <a:xfrm>
                <a:off x="3568" y="3024"/>
                <a:ext cx="0" cy="168"/>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6888" name="Line 24"/>
              <p:cNvSpPr>
                <a:spLocks noChangeShapeType="1"/>
              </p:cNvSpPr>
              <p:nvPr/>
            </p:nvSpPr>
            <p:spPr bwMode="auto">
              <a:xfrm>
                <a:off x="4776" y="3024"/>
                <a:ext cx="0" cy="168"/>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grpSp>
          <p:nvGrpSpPr>
            <p:cNvPr id="36877" name="Group 26"/>
            <p:cNvGrpSpPr/>
            <p:nvPr/>
          </p:nvGrpSpPr>
          <p:grpSpPr bwMode="auto">
            <a:xfrm rot="10800000">
              <a:off x="1224" y="3520"/>
              <a:ext cx="3544" cy="184"/>
              <a:chOff x="1232" y="3016"/>
              <a:chExt cx="3544" cy="184"/>
            </a:xfrm>
            <a:grpFill/>
          </p:grpSpPr>
          <p:sp>
            <p:nvSpPr>
              <p:cNvPr id="36879" name="Line 27"/>
              <p:cNvSpPr>
                <a:spLocks noChangeShapeType="1"/>
              </p:cNvSpPr>
              <p:nvPr/>
            </p:nvSpPr>
            <p:spPr bwMode="auto">
              <a:xfrm flipH="1">
                <a:off x="1232" y="3016"/>
                <a:ext cx="353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6880" name="Line 28"/>
              <p:cNvSpPr>
                <a:spLocks noChangeShapeType="1"/>
              </p:cNvSpPr>
              <p:nvPr/>
            </p:nvSpPr>
            <p:spPr bwMode="auto">
              <a:xfrm>
                <a:off x="1240" y="3024"/>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6881" name="Line 29"/>
              <p:cNvSpPr>
                <a:spLocks noChangeShapeType="1"/>
              </p:cNvSpPr>
              <p:nvPr/>
            </p:nvSpPr>
            <p:spPr bwMode="auto">
              <a:xfrm>
                <a:off x="2408" y="3024"/>
                <a:ext cx="0" cy="176"/>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6882" name="Line 30"/>
              <p:cNvSpPr>
                <a:spLocks noChangeShapeType="1"/>
              </p:cNvSpPr>
              <p:nvPr/>
            </p:nvSpPr>
            <p:spPr bwMode="auto">
              <a:xfrm>
                <a:off x="3568" y="3024"/>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6883" name="Line 31"/>
              <p:cNvSpPr>
                <a:spLocks noChangeShapeType="1"/>
              </p:cNvSpPr>
              <p:nvPr/>
            </p:nvSpPr>
            <p:spPr bwMode="auto">
              <a:xfrm>
                <a:off x="4776" y="3024"/>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36878" name="Line 32"/>
            <p:cNvSpPr>
              <a:spLocks noChangeShapeType="1"/>
            </p:cNvSpPr>
            <p:nvPr/>
          </p:nvSpPr>
          <p:spPr bwMode="auto">
            <a:xfrm>
              <a:off x="3040" y="3712"/>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noFill/>
        </p:spPr>
        <p:txBody>
          <a:bodyPr/>
          <a:lstStyle/>
          <a:p>
            <a:pPr eaLnBrk="1" hangingPunct="1"/>
            <a:r>
              <a:rPr lang="en-US" altLang="en-US" smtClean="0">
                <a:latin typeface="Arial" panose="020B0604020202020204" pitchFamily="34" charset="0"/>
                <a:cs typeface="Arial" panose="020B0604020202020204" pitchFamily="34" charset="0"/>
              </a:rPr>
              <a:t>Case Structure</a:t>
            </a:r>
            <a:endParaRPr lang="en-US" altLang="en-US" smtClean="0">
              <a:latin typeface="Arial" panose="020B0604020202020204" pitchFamily="34" charset="0"/>
              <a:cs typeface="Arial" panose="020B0604020202020204" pitchFamily="34" charset="0"/>
            </a:endParaRPr>
          </a:p>
        </p:txBody>
      </p:sp>
      <p:sp>
        <p:nvSpPr>
          <p:cNvPr id="37891" name="Rectangle 3"/>
          <p:cNvSpPr>
            <a:spLocks noGrp="1" noChangeArrowheads="1"/>
          </p:cNvSpPr>
          <p:nvPr>
            <p:ph idx="1"/>
          </p:nvPr>
        </p:nvSpPr>
        <p:spPr>
          <a:xfrm>
            <a:off x="2209800" y="1981200"/>
            <a:ext cx="8013700" cy="4114800"/>
          </a:xfrm>
          <a:noFill/>
        </p:spPr>
        <p:txBody>
          <a:bodyPr/>
          <a:lstStyle/>
          <a:p>
            <a:pPr eaLnBrk="1" hangingPunct="1"/>
            <a:r>
              <a:rPr lang="en-US" altLang="en-US">
                <a:latin typeface="Arial" panose="020B0604020202020204" pitchFamily="34" charset="0"/>
                <a:cs typeface="Arial" panose="020B0604020202020204" pitchFamily="34" charset="0"/>
              </a:rPr>
              <a:t>The structure below indicates actions to perform depending on the value in years_employed.</a:t>
            </a:r>
            <a:endParaRPr lang="en-US" altLang="en-US">
              <a:latin typeface="Arial" panose="020B0604020202020204" pitchFamily="34" charset="0"/>
              <a:cs typeface="Arial" panose="020B0604020202020204" pitchFamily="34" charset="0"/>
            </a:endParaRPr>
          </a:p>
        </p:txBody>
      </p:sp>
      <p:grpSp>
        <p:nvGrpSpPr>
          <p:cNvPr id="37892" name="Group 35"/>
          <p:cNvGrpSpPr/>
          <p:nvPr/>
        </p:nvGrpSpPr>
        <p:grpSpPr bwMode="auto">
          <a:xfrm>
            <a:off x="3086100" y="2984500"/>
            <a:ext cx="6692900" cy="3327400"/>
            <a:chOff x="984" y="1880"/>
            <a:chExt cx="4216" cy="2096"/>
          </a:xfrm>
          <a:noFill/>
        </p:grpSpPr>
        <p:grpSp>
          <p:nvGrpSpPr>
            <p:cNvPr id="37893" name="Group 4"/>
            <p:cNvGrpSpPr/>
            <p:nvPr/>
          </p:nvGrpSpPr>
          <p:grpSpPr bwMode="auto">
            <a:xfrm>
              <a:off x="984" y="1880"/>
              <a:ext cx="4216" cy="2096"/>
              <a:chOff x="904" y="1872"/>
              <a:chExt cx="4216" cy="2096"/>
            </a:xfrm>
            <a:grpFill/>
          </p:grpSpPr>
          <p:sp>
            <p:nvSpPr>
              <p:cNvPr id="37903" name="Text Box 5"/>
              <p:cNvSpPr txBox="1">
                <a:spLocks noChangeArrowheads="1"/>
              </p:cNvSpPr>
              <p:nvPr/>
            </p:nvSpPr>
            <p:spPr bwMode="auto">
              <a:xfrm>
                <a:off x="904" y="318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7904" name="AutoShape 6"/>
              <p:cNvSpPr>
                <a:spLocks noChangeArrowheads="1"/>
              </p:cNvSpPr>
              <p:nvPr/>
            </p:nvSpPr>
            <p:spPr bwMode="auto">
              <a:xfrm>
                <a:off x="2576" y="2104"/>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37905" name="Text Box 7"/>
              <p:cNvSpPr txBox="1">
                <a:spLocks noChangeArrowheads="1"/>
              </p:cNvSpPr>
              <p:nvPr/>
            </p:nvSpPr>
            <p:spPr bwMode="auto">
              <a:xfrm>
                <a:off x="2069" y="318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7906" name="Line 8"/>
              <p:cNvSpPr>
                <a:spLocks noChangeShapeType="1"/>
              </p:cNvSpPr>
              <p:nvPr/>
            </p:nvSpPr>
            <p:spPr bwMode="auto">
              <a:xfrm>
                <a:off x="3016" y="2832"/>
                <a:ext cx="0" cy="17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7907" name="Line 9"/>
              <p:cNvSpPr>
                <a:spLocks noChangeShapeType="1"/>
              </p:cNvSpPr>
              <p:nvPr/>
            </p:nvSpPr>
            <p:spPr bwMode="auto">
              <a:xfrm>
                <a:off x="3024" y="1872"/>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7908" name="Text Box 10"/>
              <p:cNvSpPr txBox="1">
                <a:spLocks noChangeArrowheads="1"/>
              </p:cNvSpPr>
              <p:nvPr/>
            </p:nvSpPr>
            <p:spPr bwMode="auto">
              <a:xfrm>
                <a:off x="3234" y="318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7909" name="Text Box 11"/>
              <p:cNvSpPr txBox="1">
                <a:spLocks noChangeArrowheads="1"/>
              </p:cNvSpPr>
              <p:nvPr/>
            </p:nvSpPr>
            <p:spPr bwMode="auto">
              <a:xfrm>
                <a:off x="4400" y="318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grpSp>
            <p:nvGrpSpPr>
              <p:cNvPr id="37910" name="Group 12"/>
              <p:cNvGrpSpPr/>
              <p:nvPr/>
            </p:nvGrpSpPr>
            <p:grpSpPr bwMode="auto">
              <a:xfrm>
                <a:off x="1232" y="3016"/>
                <a:ext cx="3544" cy="184"/>
                <a:chOff x="1232" y="3016"/>
                <a:chExt cx="3544" cy="184"/>
              </a:xfrm>
              <a:grpFill/>
            </p:grpSpPr>
            <p:sp>
              <p:nvSpPr>
                <p:cNvPr id="37918" name="Line 13"/>
                <p:cNvSpPr>
                  <a:spLocks noChangeShapeType="1"/>
                </p:cNvSpPr>
                <p:nvPr/>
              </p:nvSpPr>
              <p:spPr bwMode="auto">
                <a:xfrm flipH="1">
                  <a:off x="1232" y="3016"/>
                  <a:ext cx="353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7919" name="Line 14"/>
                <p:cNvSpPr>
                  <a:spLocks noChangeShapeType="1"/>
                </p:cNvSpPr>
                <p:nvPr/>
              </p:nvSpPr>
              <p:spPr bwMode="auto">
                <a:xfrm>
                  <a:off x="1240" y="3024"/>
                  <a:ext cx="0" cy="168"/>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7920" name="Line 15"/>
                <p:cNvSpPr>
                  <a:spLocks noChangeShapeType="1"/>
                </p:cNvSpPr>
                <p:nvPr/>
              </p:nvSpPr>
              <p:spPr bwMode="auto">
                <a:xfrm>
                  <a:off x="2408" y="3024"/>
                  <a:ext cx="0" cy="17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7921" name="Line 16"/>
                <p:cNvSpPr>
                  <a:spLocks noChangeShapeType="1"/>
                </p:cNvSpPr>
                <p:nvPr/>
              </p:nvSpPr>
              <p:spPr bwMode="auto">
                <a:xfrm>
                  <a:off x="3568" y="3024"/>
                  <a:ext cx="0" cy="168"/>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7922" name="Line 17"/>
                <p:cNvSpPr>
                  <a:spLocks noChangeShapeType="1"/>
                </p:cNvSpPr>
                <p:nvPr/>
              </p:nvSpPr>
              <p:spPr bwMode="auto">
                <a:xfrm>
                  <a:off x="4776" y="3024"/>
                  <a:ext cx="0" cy="168"/>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grpSp>
            <p:nvGrpSpPr>
              <p:cNvPr id="37911" name="Group 18"/>
              <p:cNvGrpSpPr/>
              <p:nvPr/>
            </p:nvGrpSpPr>
            <p:grpSpPr bwMode="auto">
              <a:xfrm rot="10800000">
                <a:off x="1224" y="3520"/>
                <a:ext cx="3544" cy="184"/>
                <a:chOff x="1232" y="3016"/>
                <a:chExt cx="3544" cy="184"/>
              </a:xfrm>
              <a:grpFill/>
            </p:grpSpPr>
            <p:sp>
              <p:nvSpPr>
                <p:cNvPr id="37913" name="Line 19"/>
                <p:cNvSpPr>
                  <a:spLocks noChangeShapeType="1"/>
                </p:cNvSpPr>
                <p:nvPr/>
              </p:nvSpPr>
              <p:spPr bwMode="auto">
                <a:xfrm flipH="1">
                  <a:off x="1232" y="3016"/>
                  <a:ext cx="353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7914" name="Line 20"/>
                <p:cNvSpPr>
                  <a:spLocks noChangeShapeType="1"/>
                </p:cNvSpPr>
                <p:nvPr/>
              </p:nvSpPr>
              <p:spPr bwMode="auto">
                <a:xfrm>
                  <a:off x="1240" y="3024"/>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7915" name="Line 21"/>
                <p:cNvSpPr>
                  <a:spLocks noChangeShapeType="1"/>
                </p:cNvSpPr>
                <p:nvPr/>
              </p:nvSpPr>
              <p:spPr bwMode="auto">
                <a:xfrm>
                  <a:off x="2408" y="3024"/>
                  <a:ext cx="0" cy="176"/>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7916" name="Line 22"/>
                <p:cNvSpPr>
                  <a:spLocks noChangeShapeType="1"/>
                </p:cNvSpPr>
                <p:nvPr/>
              </p:nvSpPr>
              <p:spPr bwMode="auto">
                <a:xfrm>
                  <a:off x="3568" y="3024"/>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7917" name="Line 23"/>
                <p:cNvSpPr>
                  <a:spLocks noChangeShapeType="1"/>
                </p:cNvSpPr>
                <p:nvPr/>
              </p:nvSpPr>
              <p:spPr bwMode="auto">
                <a:xfrm>
                  <a:off x="4776" y="3024"/>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37912" name="Line 24"/>
              <p:cNvSpPr>
                <a:spLocks noChangeShapeType="1"/>
              </p:cNvSpPr>
              <p:nvPr/>
            </p:nvSpPr>
            <p:spPr bwMode="auto">
              <a:xfrm>
                <a:off x="3040" y="3712"/>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37894" name="Text Box 25"/>
            <p:cNvSpPr txBox="1">
              <a:spLocks noChangeArrowheads="1"/>
            </p:cNvSpPr>
            <p:nvPr/>
          </p:nvSpPr>
          <p:spPr bwMode="auto">
            <a:xfrm>
              <a:off x="2536" y="2248"/>
              <a:ext cx="1168" cy="33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400"/>
                <a:t>CASE</a:t>
              </a:r>
              <a:br>
                <a:rPr lang="en-US" altLang="en-US" sz="1400"/>
              </a:br>
              <a:r>
                <a:rPr lang="en-US" altLang="en-US" sz="1400"/>
                <a:t>years_employed</a:t>
              </a:r>
              <a:endParaRPr lang="en-US" altLang="en-US" sz="2000"/>
            </a:p>
          </p:txBody>
        </p:sp>
        <p:sp>
          <p:nvSpPr>
            <p:cNvPr id="37895" name="Text Box 26"/>
            <p:cNvSpPr txBox="1">
              <a:spLocks noChangeArrowheads="1"/>
            </p:cNvSpPr>
            <p:nvPr/>
          </p:nvSpPr>
          <p:spPr bwMode="auto">
            <a:xfrm>
              <a:off x="1256" y="2720"/>
              <a:ext cx="2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a:t>1</a:t>
              </a:r>
              <a:endParaRPr lang="en-US" altLang="en-US"/>
            </a:p>
          </p:txBody>
        </p:sp>
        <p:sp>
          <p:nvSpPr>
            <p:cNvPr id="37896" name="Text Box 27"/>
            <p:cNvSpPr txBox="1">
              <a:spLocks noChangeArrowheads="1"/>
            </p:cNvSpPr>
            <p:nvPr/>
          </p:nvSpPr>
          <p:spPr bwMode="auto">
            <a:xfrm>
              <a:off x="2360" y="2752"/>
              <a:ext cx="2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a:t>2</a:t>
              </a:r>
              <a:endParaRPr lang="en-US" altLang="en-US" sz="2000"/>
            </a:p>
          </p:txBody>
        </p:sp>
        <p:sp>
          <p:nvSpPr>
            <p:cNvPr id="37897" name="Text Box 28"/>
            <p:cNvSpPr txBox="1">
              <a:spLocks noChangeArrowheads="1"/>
            </p:cNvSpPr>
            <p:nvPr/>
          </p:nvSpPr>
          <p:spPr bwMode="auto">
            <a:xfrm>
              <a:off x="3528" y="2736"/>
              <a:ext cx="2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a:t>3</a:t>
              </a:r>
              <a:endParaRPr lang="en-US" altLang="en-US" sz="2000"/>
            </a:p>
          </p:txBody>
        </p:sp>
        <p:sp>
          <p:nvSpPr>
            <p:cNvPr id="37898" name="Text Box 29"/>
            <p:cNvSpPr txBox="1">
              <a:spLocks noChangeArrowheads="1"/>
            </p:cNvSpPr>
            <p:nvPr/>
          </p:nvSpPr>
          <p:spPr bwMode="auto">
            <a:xfrm>
              <a:off x="4504" y="2744"/>
              <a:ext cx="6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a:t>Other</a:t>
              </a:r>
              <a:endParaRPr lang="en-US" altLang="en-US" sz="2000"/>
            </a:p>
          </p:txBody>
        </p:sp>
        <p:sp>
          <p:nvSpPr>
            <p:cNvPr id="37899" name="Text Box 30"/>
            <p:cNvSpPr txBox="1">
              <a:spLocks noChangeArrowheads="1"/>
            </p:cNvSpPr>
            <p:nvPr/>
          </p:nvSpPr>
          <p:spPr bwMode="auto">
            <a:xfrm>
              <a:off x="984" y="3248"/>
              <a:ext cx="720" cy="33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400"/>
                <a:t>bonus = 100</a:t>
              </a:r>
              <a:endParaRPr lang="en-US" altLang="en-US"/>
            </a:p>
          </p:txBody>
        </p:sp>
        <p:sp>
          <p:nvSpPr>
            <p:cNvPr id="37900" name="Text Box 31"/>
            <p:cNvSpPr txBox="1">
              <a:spLocks noChangeArrowheads="1"/>
            </p:cNvSpPr>
            <p:nvPr/>
          </p:nvSpPr>
          <p:spPr bwMode="auto">
            <a:xfrm>
              <a:off x="2152" y="3280"/>
              <a:ext cx="720" cy="33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400"/>
                <a:t>bonus = 200</a:t>
              </a:r>
              <a:endParaRPr lang="en-US" altLang="en-US"/>
            </a:p>
          </p:txBody>
        </p:sp>
        <p:sp>
          <p:nvSpPr>
            <p:cNvPr id="37901" name="Text Box 32"/>
            <p:cNvSpPr txBox="1">
              <a:spLocks noChangeArrowheads="1"/>
            </p:cNvSpPr>
            <p:nvPr/>
          </p:nvSpPr>
          <p:spPr bwMode="auto">
            <a:xfrm>
              <a:off x="3312" y="3264"/>
              <a:ext cx="720" cy="33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400"/>
                <a:t>bonus = 400</a:t>
              </a:r>
              <a:endParaRPr lang="en-US" altLang="en-US"/>
            </a:p>
          </p:txBody>
        </p:sp>
        <p:sp>
          <p:nvSpPr>
            <p:cNvPr id="37902" name="Text Box 33"/>
            <p:cNvSpPr txBox="1">
              <a:spLocks noChangeArrowheads="1"/>
            </p:cNvSpPr>
            <p:nvPr/>
          </p:nvSpPr>
          <p:spPr bwMode="auto">
            <a:xfrm>
              <a:off x="4480" y="3272"/>
              <a:ext cx="720" cy="33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400"/>
                <a:t>bonus = 800</a:t>
              </a:r>
              <a:endParaRPr lang="en-US" altLang="en-US"/>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p:spPr>
        <p:txBody>
          <a:bodyPr/>
          <a:lstStyle/>
          <a:p>
            <a:pPr eaLnBrk="1" hangingPunct="1"/>
            <a:r>
              <a:rPr lang="en-US" altLang="en-US" smtClean="0">
                <a:latin typeface="Arial" panose="020B0604020202020204" pitchFamily="34" charset="0"/>
                <a:cs typeface="Arial" panose="020B0604020202020204" pitchFamily="34" charset="0"/>
              </a:rPr>
              <a:t>Case Structure</a:t>
            </a:r>
            <a:endParaRPr lang="en-US" altLang="en-US" smtClean="0">
              <a:latin typeface="Arial" panose="020B0604020202020204" pitchFamily="34" charset="0"/>
              <a:cs typeface="Arial" panose="020B0604020202020204" pitchFamily="34" charset="0"/>
            </a:endParaRPr>
          </a:p>
        </p:txBody>
      </p:sp>
      <p:grpSp>
        <p:nvGrpSpPr>
          <p:cNvPr id="38915" name="Group 4"/>
          <p:cNvGrpSpPr/>
          <p:nvPr/>
        </p:nvGrpSpPr>
        <p:grpSpPr bwMode="auto">
          <a:xfrm>
            <a:off x="3086100" y="2984500"/>
            <a:ext cx="6692900" cy="3327400"/>
            <a:chOff x="984" y="1880"/>
            <a:chExt cx="4216" cy="2096"/>
          </a:xfrm>
          <a:noFill/>
        </p:grpSpPr>
        <p:grpSp>
          <p:nvGrpSpPr>
            <p:cNvPr id="38924" name="Group 5"/>
            <p:cNvGrpSpPr/>
            <p:nvPr/>
          </p:nvGrpSpPr>
          <p:grpSpPr bwMode="auto">
            <a:xfrm>
              <a:off x="984" y="1880"/>
              <a:ext cx="4216" cy="2096"/>
              <a:chOff x="904" y="1872"/>
              <a:chExt cx="4216" cy="2096"/>
            </a:xfrm>
            <a:grpFill/>
          </p:grpSpPr>
          <p:sp>
            <p:nvSpPr>
              <p:cNvPr id="38934" name="Text Box 6"/>
              <p:cNvSpPr txBox="1">
                <a:spLocks noChangeArrowheads="1"/>
              </p:cNvSpPr>
              <p:nvPr/>
            </p:nvSpPr>
            <p:spPr bwMode="auto">
              <a:xfrm>
                <a:off x="904" y="318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8935" name="AutoShape 7"/>
              <p:cNvSpPr>
                <a:spLocks noChangeArrowheads="1"/>
              </p:cNvSpPr>
              <p:nvPr/>
            </p:nvSpPr>
            <p:spPr bwMode="auto">
              <a:xfrm>
                <a:off x="2576" y="2104"/>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38936" name="Text Box 8"/>
              <p:cNvSpPr txBox="1">
                <a:spLocks noChangeArrowheads="1"/>
              </p:cNvSpPr>
              <p:nvPr/>
            </p:nvSpPr>
            <p:spPr bwMode="auto">
              <a:xfrm>
                <a:off x="2069" y="318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8937" name="Line 9"/>
              <p:cNvSpPr>
                <a:spLocks noChangeShapeType="1"/>
              </p:cNvSpPr>
              <p:nvPr/>
            </p:nvSpPr>
            <p:spPr bwMode="auto">
              <a:xfrm>
                <a:off x="3016" y="2832"/>
                <a:ext cx="0" cy="17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8938" name="Line 10"/>
              <p:cNvSpPr>
                <a:spLocks noChangeShapeType="1"/>
              </p:cNvSpPr>
              <p:nvPr/>
            </p:nvSpPr>
            <p:spPr bwMode="auto">
              <a:xfrm>
                <a:off x="3024" y="1872"/>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8939" name="Text Box 11"/>
              <p:cNvSpPr txBox="1">
                <a:spLocks noChangeArrowheads="1"/>
              </p:cNvSpPr>
              <p:nvPr/>
            </p:nvSpPr>
            <p:spPr bwMode="auto">
              <a:xfrm>
                <a:off x="3234" y="318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8940" name="Text Box 12"/>
              <p:cNvSpPr txBox="1">
                <a:spLocks noChangeArrowheads="1"/>
              </p:cNvSpPr>
              <p:nvPr/>
            </p:nvSpPr>
            <p:spPr bwMode="auto">
              <a:xfrm>
                <a:off x="4400" y="318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grpSp>
            <p:nvGrpSpPr>
              <p:cNvPr id="38941" name="Group 13"/>
              <p:cNvGrpSpPr/>
              <p:nvPr/>
            </p:nvGrpSpPr>
            <p:grpSpPr bwMode="auto">
              <a:xfrm>
                <a:off x="1232" y="3016"/>
                <a:ext cx="3544" cy="184"/>
                <a:chOff x="1232" y="3016"/>
                <a:chExt cx="3544" cy="184"/>
              </a:xfrm>
              <a:grpFill/>
            </p:grpSpPr>
            <p:sp>
              <p:nvSpPr>
                <p:cNvPr id="38949" name="Line 14"/>
                <p:cNvSpPr>
                  <a:spLocks noChangeShapeType="1"/>
                </p:cNvSpPr>
                <p:nvPr/>
              </p:nvSpPr>
              <p:spPr bwMode="auto">
                <a:xfrm flipH="1">
                  <a:off x="1232" y="3016"/>
                  <a:ext cx="353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8950" name="Line 15"/>
                <p:cNvSpPr>
                  <a:spLocks noChangeShapeType="1"/>
                </p:cNvSpPr>
                <p:nvPr/>
              </p:nvSpPr>
              <p:spPr bwMode="auto">
                <a:xfrm>
                  <a:off x="1240" y="3024"/>
                  <a:ext cx="0" cy="168"/>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8951" name="Line 16"/>
                <p:cNvSpPr>
                  <a:spLocks noChangeShapeType="1"/>
                </p:cNvSpPr>
                <p:nvPr/>
              </p:nvSpPr>
              <p:spPr bwMode="auto">
                <a:xfrm>
                  <a:off x="2408" y="3024"/>
                  <a:ext cx="0" cy="17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8952" name="Line 17"/>
                <p:cNvSpPr>
                  <a:spLocks noChangeShapeType="1"/>
                </p:cNvSpPr>
                <p:nvPr/>
              </p:nvSpPr>
              <p:spPr bwMode="auto">
                <a:xfrm>
                  <a:off x="3568" y="3024"/>
                  <a:ext cx="0" cy="168"/>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8953" name="Line 18"/>
                <p:cNvSpPr>
                  <a:spLocks noChangeShapeType="1"/>
                </p:cNvSpPr>
                <p:nvPr/>
              </p:nvSpPr>
              <p:spPr bwMode="auto">
                <a:xfrm>
                  <a:off x="4776" y="3024"/>
                  <a:ext cx="0" cy="168"/>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grpSp>
            <p:nvGrpSpPr>
              <p:cNvPr id="38942" name="Group 19"/>
              <p:cNvGrpSpPr/>
              <p:nvPr/>
            </p:nvGrpSpPr>
            <p:grpSpPr bwMode="auto">
              <a:xfrm rot="10800000">
                <a:off x="1224" y="3520"/>
                <a:ext cx="3544" cy="184"/>
                <a:chOff x="1232" y="3016"/>
                <a:chExt cx="3544" cy="184"/>
              </a:xfrm>
              <a:grpFill/>
            </p:grpSpPr>
            <p:sp>
              <p:nvSpPr>
                <p:cNvPr id="38944" name="Line 20"/>
                <p:cNvSpPr>
                  <a:spLocks noChangeShapeType="1"/>
                </p:cNvSpPr>
                <p:nvPr/>
              </p:nvSpPr>
              <p:spPr bwMode="auto">
                <a:xfrm flipH="1">
                  <a:off x="1232" y="3016"/>
                  <a:ext cx="353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8945" name="Line 21"/>
                <p:cNvSpPr>
                  <a:spLocks noChangeShapeType="1"/>
                </p:cNvSpPr>
                <p:nvPr/>
              </p:nvSpPr>
              <p:spPr bwMode="auto">
                <a:xfrm>
                  <a:off x="1240" y="3024"/>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8946" name="Line 22"/>
                <p:cNvSpPr>
                  <a:spLocks noChangeShapeType="1"/>
                </p:cNvSpPr>
                <p:nvPr/>
              </p:nvSpPr>
              <p:spPr bwMode="auto">
                <a:xfrm>
                  <a:off x="2408" y="3024"/>
                  <a:ext cx="0" cy="176"/>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8947" name="Line 23"/>
                <p:cNvSpPr>
                  <a:spLocks noChangeShapeType="1"/>
                </p:cNvSpPr>
                <p:nvPr/>
              </p:nvSpPr>
              <p:spPr bwMode="auto">
                <a:xfrm>
                  <a:off x="3568" y="3024"/>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8948" name="Line 24"/>
                <p:cNvSpPr>
                  <a:spLocks noChangeShapeType="1"/>
                </p:cNvSpPr>
                <p:nvPr/>
              </p:nvSpPr>
              <p:spPr bwMode="auto">
                <a:xfrm>
                  <a:off x="4776" y="3024"/>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38943" name="Line 25"/>
              <p:cNvSpPr>
                <a:spLocks noChangeShapeType="1"/>
              </p:cNvSpPr>
              <p:nvPr/>
            </p:nvSpPr>
            <p:spPr bwMode="auto">
              <a:xfrm>
                <a:off x="3040" y="3712"/>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38925" name="Text Box 26"/>
            <p:cNvSpPr txBox="1">
              <a:spLocks noChangeArrowheads="1"/>
            </p:cNvSpPr>
            <p:nvPr/>
          </p:nvSpPr>
          <p:spPr bwMode="auto">
            <a:xfrm>
              <a:off x="2536" y="2248"/>
              <a:ext cx="1168" cy="33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400"/>
                <a:t>CASE</a:t>
              </a:r>
              <a:br>
                <a:rPr lang="en-US" altLang="en-US" sz="1400"/>
              </a:br>
              <a:r>
                <a:rPr lang="en-US" altLang="en-US" sz="1400"/>
                <a:t>years_employed</a:t>
              </a:r>
              <a:endParaRPr lang="en-US" altLang="en-US" sz="2000"/>
            </a:p>
          </p:txBody>
        </p:sp>
        <p:sp>
          <p:nvSpPr>
            <p:cNvPr id="38926" name="Text Box 27"/>
            <p:cNvSpPr txBox="1">
              <a:spLocks noChangeArrowheads="1"/>
            </p:cNvSpPr>
            <p:nvPr/>
          </p:nvSpPr>
          <p:spPr bwMode="auto">
            <a:xfrm>
              <a:off x="1256" y="2720"/>
              <a:ext cx="2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a:t>1</a:t>
              </a:r>
              <a:endParaRPr lang="en-US" altLang="en-US"/>
            </a:p>
          </p:txBody>
        </p:sp>
        <p:sp>
          <p:nvSpPr>
            <p:cNvPr id="38927" name="Text Box 28"/>
            <p:cNvSpPr txBox="1">
              <a:spLocks noChangeArrowheads="1"/>
            </p:cNvSpPr>
            <p:nvPr/>
          </p:nvSpPr>
          <p:spPr bwMode="auto">
            <a:xfrm>
              <a:off x="2360" y="2752"/>
              <a:ext cx="2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a:t>2</a:t>
              </a:r>
              <a:endParaRPr lang="en-US" altLang="en-US" sz="2000"/>
            </a:p>
          </p:txBody>
        </p:sp>
        <p:sp>
          <p:nvSpPr>
            <p:cNvPr id="38928" name="Text Box 29"/>
            <p:cNvSpPr txBox="1">
              <a:spLocks noChangeArrowheads="1"/>
            </p:cNvSpPr>
            <p:nvPr/>
          </p:nvSpPr>
          <p:spPr bwMode="auto">
            <a:xfrm>
              <a:off x="3528" y="2736"/>
              <a:ext cx="2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a:t>3</a:t>
              </a:r>
              <a:endParaRPr lang="en-US" altLang="en-US" sz="2000"/>
            </a:p>
          </p:txBody>
        </p:sp>
        <p:sp>
          <p:nvSpPr>
            <p:cNvPr id="38929" name="Text Box 30"/>
            <p:cNvSpPr txBox="1">
              <a:spLocks noChangeArrowheads="1"/>
            </p:cNvSpPr>
            <p:nvPr/>
          </p:nvSpPr>
          <p:spPr bwMode="auto">
            <a:xfrm>
              <a:off x="4504" y="2744"/>
              <a:ext cx="6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a:t>Other</a:t>
              </a:r>
              <a:endParaRPr lang="en-US" altLang="en-US" sz="2000"/>
            </a:p>
          </p:txBody>
        </p:sp>
        <p:sp>
          <p:nvSpPr>
            <p:cNvPr id="38930" name="Text Box 31"/>
            <p:cNvSpPr txBox="1">
              <a:spLocks noChangeArrowheads="1"/>
            </p:cNvSpPr>
            <p:nvPr/>
          </p:nvSpPr>
          <p:spPr bwMode="auto">
            <a:xfrm>
              <a:off x="984" y="3248"/>
              <a:ext cx="720" cy="33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400"/>
                <a:t>bonus = 100</a:t>
              </a:r>
              <a:endParaRPr lang="en-US" altLang="en-US"/>
            </a:p>
          </p:txBody>
        </p:sp>
        <p:sp>
          <p:nvSpPr>
            <p:cNvPr id="38931" name="Text Box 32"/>
            <p:cNvSpPr txBox="1">
              <a:spLocks noChangeArrowheads="1"/>
            </p:cNvSpPr>
            <p:nvPr/>
          </p:nvSpPr>
          <p:spPr bwMode="auto">
            <a:xfrm>
              <a:off x="2152" y="3280"/>
              <a:ext cx="720" cy="33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400"/>
                <a:t>bonus = 200</a:t>
              </a:r>
              <a:endParaRPr lang="en-US" altLang="en-US"/>
            </a:p>
          </p:txBody>
        </p:sp>
        <p:sp>
          <p:nvSpPr>
            <p:cNvPr id="38932" name="Text Box 33"/>
            <p:cNvSpPr txBox="1">
              <a:spLocks noChangeArrowheads="1"/>
            </p:cNvSpPr>
            <p:nvPr/>
          </p:nvSpPr>
          <p:spPr bwMode="auto">
            <a:xfrm>
              <a:off x="3312" y="3264"/>
              <a:ext cx="720" cy="33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400"/>
                <a:t>bonus = 400</a:t>
              </a:r>
              <a:endParaRPr lang="en-US" altLang="en-US"/>
            </a:p>
          </p:txBody>
        </p:sp>
        <p:sp>
          <p:nvSpPr>
            <p:cNvPr id="38933" name="Text Box 34"/>
            <p:cNvSpPr txBox="1">
              <a:spLocks noChangeArrowheads="1"/>
            </p:cNvSpPr>
            <p:nvPr/>
          </p:nvSpPr>
          <p:spPr bwMode="auto">
            <a:xfrm>
              <a:off x="4480" y="3272"/>
              <a:ext cx="720" cy="33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400"/>
                <a:t>bonus = 800</a:t>
              </a:r>
              <a:endParaRPr lang="en-US" altLang="en-US"/>
            </a:p>
          </p:txBody>
        </p:sp>
      </p:grpSp>
      <p:sp>
        <p:nvSpPr>
          <p:cNvPr id="38916" name="Text Box 35"/>
          <p:cNvSpPr txBox="1">
            <a:spLocks noChangeArrowheads="1"/>
          </p:cNvSpPr>
          <p:nvPr/>
        </p:nvSpPr>
        <p:spPr bwMode="auto">
          <a:xfrm>
            <a:off x="2413000" y="3467101"/>
            <a:ext cx="2133600" cy="581025"/>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600">
                <a:solidFill>
                  <a:srgbClr val="FF0000"/>
                </a:solidFill>
              </a:rPr>
              <a:t>If years_employed = 1, bonus is set to 100</a:t>
            </a:r>
            <a:endParaRPr lang="en-US" altLang="en-US" sz="1600"/>
          </a:p>
        </p:txBody>
      </p:sp>
      <p:sp>
        <p:nvSpPr>
          <p:cNvPr id="38917" name="Line 38"/>
          <p:cNvSpPr>
            <a:spLocks noChangeShapeType="1"/>
          </p:cNvSpPr>
          <p:nvPr/>
        </p:nvSpPr>
        <p:spPr bwMode="auto">
          <a:xfrm>
            <a:off x="3517900" y="4000500"/>
            <a:ext cx="101600" cy="342900"/>
          </a:xfrm>
          <a:prstGeom prst="line">
            <a:avLst/>
          </a:prstGeom>
          <a:noFill/>
          <a:ln w="9525">
            <a:solidFill>
              <a:srgbClr val="FF0000"/>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8918" name="Text Box 39"/>
          <p:cNvSpPr txBox="1">
            <a:spLocks noChangeArrowheads="1"/>
          </p:cNvSpPr>
          <p:nvPr/>
        </p:nvSpPr>
        <p:spPr bwMode="auto">
          <a:xfrm>
            <a:off x="3898900" y="2819401"/>
            <a:ext cx="2133600" cy="581025"/>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600">
                <a:solidFill>
                  <a:srgbClr val="FF0000"/>
                </a:solidFill>
              </a:rPr>
              <a:t>If years_employed = 2, bonus is set to 200</a:t>
            </a:r>
            <a:endParaRPr lang="en-US" altLang="en-US" sz="1600"/>
          </a:p>
        </p:txBody>
      </p:sp>
      <p:sp>
        <p:nvSpPr>
          <p:cNvPr id="38919" name="Line 40"/>
          <p:cNvSpPr>
            <a:spLocks noChangeShapeType="1"/>
          </p:cNvSpPr>
          <p:nvPr/>
        </p:nvSpPr>
        <p:spPr bwMode="auto">
          <a:xfrm>
            <a:off x="5016500" y="3365500"/>
            <a:ext cx="330200" cy="1054100"/>
          </a:xfrm>
          <a:prstGeom prst="line">
            <a:avLst/>
          </a:prstGeom>
          <a:noFill/>
          <a:ln w="9525">
            <a:solidFill>
              <a:srgbClr val="FF0000"/>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8920" name="Text Box 41"/>
          <p:cNvSpPr txBox="1">
            <a:spLocks noChangeArrowheads="1"/>
          </p:cNvSpPr>
          <p:nvPr/>
        </p:nvSpPr>
        <p:spPr bwMode="auto">
          <a:xfrm>
            <a:off x="6807200" y="2857501"/>
            <a:ext cx="2133600" cy="581025"/>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600">
                <a:solidFill>
                  <a:srgbClr val="FF0000"/>
                </a:solidFill>
              </a:rPr>
              <a:t>If years_employed = 3, bonus is set to 400</a:t>
            </a:r>
            <a:endParaRPr lang="en-US" altLang="en-US" sz="1600"/>
          </a:p>
        </p:txBody>
      </p:sp>
      <p:sp>
        <p:nvSpPr>
          <p:cNvPr id="38921" name="Line 42"/>
          <p:cNvSpPr>
            <a:spLocks noChangeShapeType="1"/>
          </p:cNvSpPr>
          <p:nvPr/>
        </p:nvSpPr>
        <p:spPr bwMode="auto">
          <a:xfrm flipH="1">
            <a:off x="7289800" y="3378200"/>
            <a:ext cx="292100" cy="1054100"/>
          </a:xfrm>
          <a:prstGeom prst="line">
            <a:avLst/>
          </a:prstGeom>
          <a:noFill/>
          <a:ln w="9525">
            <a:solidFill>
              <a:srgbClr val="FF0000"/>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8922" name="Text Box 43"/>
          <p:cNvSpPr txBox="1">
            <a:spLocks noChangeArrowheads="1"/>
          </p:cNvSpPr>
          <p:nvPr/>
        </p:nvSpPr>
        <p:spPr bwMode="auto">
          <a:xfrm>
            <a:off x="8318500" y="3429000"/>
            <a:ext cx="2133600" cy="825500"/>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600">
                <a:solidFill>
                  <a:srgbClr val="FF0000"/>
                </a:solidFill>
              </a:rPr>
              <a:t>If years_employed is any other value, bonus is set to 800</a:t>
            </a:r>
            <a:endParaRPr lang="en-US" altLang="en-US" sz="1600"/>
          </a:p>
        </p:txBody>
      </p:sp>
      <p:sp>
        <p:nvSpPr>
          <p:cNvPr id="38923" name="Line 44"/>
          <p:cNvSpPr>
            <a:spLocks noChangeShapeType="1"/>
          </p:cNvSpPr>
          <p:nvPr/>
        </p:nvSpPr>
        <p:spPr bwMode="auto">
          <a:xfrm flipH="1">
            <a:off x="9258300" y="4203700"/>
            <a:ext cx="127000" cy="330200"/>
          </a:xfrm>
          <a:prstGeom prst="line">
            <a:avLst/>
          </a:prstGeom>
          <a:noFill/>
          <a:ln w="9525">
            <a:solidFill>
              <a:srgbClr val="FF0000"/>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noFill/>
        </p:spPr>
        <p:txBody>
          <a:bodyPr/>
          <a:lstStyle/>
          <a:p>
            <a:pPr eaLnBrk="1" hangingPunct="1"/>
            <a:r>
              <a:rPr lang="en-US" altLang="en-US" smtClean="0">
                <a:latin typeface="Arial" panose="020B0604020202020204" pitchFamily="34" charset="0"/>
                <a:cs typeface="Arial" panose="020B0604020202020204" pitchFamily="34" charset="0"/>
              </a:rPr>
              <a:t>Combining Structures</a:t>
            </a:r>
            <a:endParaRPr lang="en-US" altLang="en-US" smtClean="0">
              <a:latin typeface="Arial" panose="020B0604020202020204" pitchFamily="34" charset="0"/>
              <a:cs typeface="Arial" panose="020B0604020202020204" pitchFamily="34" charset="0"/>
            </a:endParaRPr>
          </a:p>
        </p:txBody>
      </p:sp>
      <p:sp>
        <p:nvSpPr>
          <p:cNvPr id="39939" name="Rectangle 3"/>
          <p:cNvSpPr>
            <a:spLocks noGrp="1" noChangeArrowheads="1"/>
          </p:cNvSpPr>
          <p:nvPr>
            <p:ph idx="1"/>
          </p:nvPr>
        </p:nvSpPr>
        <p:spPr>
          <a:noFill/>
        </p:spPr>
        <p:txBody>
          <a:bodyPr/>
          <a:lstStyle/>
          <a:p>
            <a:pPr eaLnBrk="1" hangingPunct="1"/>
            <a:r>
              <a:rPr lang="en-US" altLang="en-US" sz="2400">
                <a:latin typeface="Arial" panose="020B0604020202020204" pitchFamily="34" charset="0"/>
                <a:cs typeface="Arial" panose="020B0604020202020204" pitchFamily="34" charset="0"/>
              </a:rPr>
              <a:t>Structures are commonly combined to create more complex algorithms.</a:t>
            </a:r>
            <a:endParaRPr lang="en-US" altLang="en-US" sz="2400">
              <a:latin typeface="Arial" panose="020B0604020202020204" pitchFamily="34" charset="0"/>
              <a:cs typeface="Arial" panose="020B0604020202020204" pitchFamily="34" charset="0"/>
            </a:endParaRPr>
          </a:p>
          <a:p>
            <a:pPr eaLnBrk="1" hangingPunct="1"/>
            <a:r>
              <a:rPr lang="en-US" altLang="en-US" sz="2400">
                <a:latin typeface="Arial" panose="020B0604020202020204" pitchFamily="34" charset="0"/>
                <a:cs typeface="Arial" panose="020B0604020202020204" pitchFamily="34" charset="0"/>
              </a:rPr>
              <a:t>The flowchart segment below combines a decision structure with a sequence structure.</a:t>
            </a:r>
            <a:endParaRPr lang="en-US" altLang="en-US" sz="2400">
              <a:latin typeface="Arial" panose="020B0604020202020204" pitchFamily="34" charset="0"/>
              <a:cs typeface="Arial" panose="020B0604020202020204" pitchFamily="34" charset="0"/>
            </a:endParaRPr>
          </a:p>
        </p:txBody>
      </p:sp>
      <p:grpSp>
        <p:nvGrpSpPr>
          <p:cNvPr id="39940" name="Group 4"/>
          <p:cNvGrpSpPr/>
          <p:nvPr/>
        </p:nvGrpSpPr>
        <p:grpSpPr bwMode="auto">
          <a:xfrm>
            <a:off x="3619500" y="4038600"/>
            <a:ext cx="5003800" cy="1892300"/>
            <a:chOff x="1320" y="2176"/>
            <a:chExt cx="3152" cy="1192"/>
          </a:xfrm>
          <a:noFill/>
        </p:grpSpPr>
        <p:grpSp>
          <p:nvGrpSpPr>
            <p:cNvPr id="39941" name="Group 5"/>
            <p:cNvGrpSpPr/>
            <p:nvPr/>
          </p:nvGrpSpPr>
          <p:grpSpPr bwMode="auto">
            <a:xfrm>
              <a:off x="1320" y="2176"/>
              <a:ext cx="3152" cy="1192"/>
              <a:chOff x="1320" y="2176"/>
              <a:chExt cx="3152" cy="1192"/>
            </a:xfrm>
            <a:grpFill/>
          </p:grpSpPr>
          <p:sp>
            <p:nvSpPr>
              <p:cNvPr id="39943" name="AutoShape 6"/>
              <p:cNvSpPr>
                <a:spLocks noChangeArrowheads="1"/>
              </p:cNvSpPr>
              <p:nvPr/>
            </p:nvSpPr>
            <p:spPr bwMode="auto">
              <a:xfrm>
                <a:off x="1320" y="2408"/>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39944" name="Text Box 7"/>
              <p:cNvSpPr txBox="1">
                <a:spLocks noChangeArrowheads="1"/>
              </p:cNvSpPr>
              <p:nvPr/>
            </p:nvSpPr>
            <p:spPr bwMode="auto">
              <a:xfrm>
                <a:off x="2544" y="262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9945" name="Line 8"/>
              <p:cNvSpPr>
                <a:spLocks noChangeShapeType="1"/>
              </p:cNvSpPr>
              <p:nvPr/>
            </p:nvSpPr>
            <p:spPr bwMode="auto">
              <a:xfrm>
                <a:off x="1760" y="3136"/>
                <a:ext cx="0" cy="2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9946" name="Line 9"/>
              <p:cNvSpPr>
                <a:spLocks noChangeShapeType="1"/>
              </p:cNvSpPr>
              <p:nvPr/>
            </p:nvSpPr>
            <p:spPr bwMode="auto">
              <a:xfrm flipH="1">
                <a:off x="2200" y="2768"/>
                <a:ext cx="336" cy="0"/>
              </a:xfrm>
              <a:prstGeom prst="line">
                <a:avLst/>
              </a:prstGeom>
              <a:grpFill/>
              <a:ln w="9525">
                <a:solidFill>
                  <a:schemeClr val="tx1"/>
                </a:solidFill>
                <a:round/>
                <a:head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9947" name="Line 10"/>
              <p:cNvSpPr>
                <a:spLocks noChangeShapeType="1"/>
              </p:cNvSpPr>
              <p:nvPr/>
            </p:nvSpPr>
            <p:spPr bwMode="auto">
              <a:xfrm>
                <a:off x="1768" y="2176"/>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9948" name="Line 11"/>
              <p:cNvSpPr>
                <a:spLocks noChangeShapeType="1"/>
              </p:cNvSpPr>
              <p:nvPr/>
            </p:nvSpPr>
            <p:spPr bwMode="auto">
              <a:xfrm>
                <a:off x="4336" y="2784"/>
                <a:ext cx="128"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9949" name="Line 12"/>
              <p:cNvSpPr>
                <a:spLocks noChangeShapeType="1"/>
              </p:cNvSpPr>
              <p:nvPr/>
            </p:nvSpPr>
            <p:spPr bwMode="auto">
              <a:xfrm flipV="1">
                <a:off x="4472" y="2256"/>
                <a:ext cx="0" cy="52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9950" name="Line 13"/>
              <p:cNvSpPr>
                <a:spLocks noChangeShapeType="1"/>
              </p:cNvSpPr>
              <p:nvPr/>
            </p:nvSpPr>
            <p:spPr bwMode="auto">
              <a:xfrm flipH="1">
                <a:off x="1792" y="2256"/>
                <a:ext cx="2680" cy="0"/>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9951" name="Text Box 14"/>
              <p:cNvSpPr txBox="1">
                <a:spLocks noChangeArrowheads="1"/>
              </p:cNvSpPr>
              <p:nvPr/>
            </p:nvSpPr>
            <p:spPr bwMode="auto">
              <a:xfrm>
                <a:off x="1480" y="2656"/>
                <a:ext cx="60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x &lt; y?</a:t>
                </a:r>
                <a:endParaRPr lang="en-US" altLang="en-US" sz="2000"/>
              </a:p>
            </p:txBody>
          </p:sp>
          <p:sp>
            <p:nvSpPr>
              <p:cNvPr id="39952" name="Text Box 15"/>
              <p:cNvSpPr txBox="1">
                <a:spLocks noChangeArrowheads="1"/>
              </p:cNvSpPr>
              <p:nvPr/>
            </p:nvSpPr>
            <p:spPr bwMode="auto">
              <a:xfrm>
                <a:off x="2512" y="2672"/>
                <a:ext cx="816"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Display x</a:t>
                </a:r>
                <a:endParaRPr lang="en-US" altLang="en-US" sz="2000"/>
              </a:p>
            </p:txBody>
          </p:sp>
          <p:sp>
            <p:nvSpPr>
              <p:cNvPr id="39953" name="Text Box 16"/>
              <p:cNvSpPr txBox="1">
                <a:spLocks noChangeArrowheads="1"/>
              </p:cNvSpPr>
              <p:nvPr/>
            </p:nvSpPr>
            <p:spPr bwMode="auto">
              <a:xfrm>
                <a:off x="3608" y="2626"/>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39954" name="Line 17"/>
              <p:cNvSpPr>
                <a:spLocks noChangeShapeType="1"/>
              </p:cNvSpPr>
              <p:nvPr/>
            </p:nvSpPr>
            <p:spPr bwMode="auto">
              <a:xfrm flipH="1">
                <a:off x="3264" y="2768"/>
                <a:ext cx="336" cy="0"/>
              </a:xfrm>
              <a:prstGeom prst="line">
                <a:avLst/>
              </a:prstGeom>
              <a:grpFill/>
              <a:ln w="9525">
                <a:solidFill>
                  <a:schemeClr val="tx1"/>
                </a:solidFill>
                <a:round/>
                <a:head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9955" name="Text Box 18"/>
              <p:cNvSpPr txBox="1">
                <a:spLocks noChangeArrowheads="1"/>
              </p:cNvSpPr>
              <p:nvPr/>
            </p:nvSpPr>
            <p:spPr bwMode="auto">
              <a:xfrm>
                <a:off x="3552" y="2680"/>
                <a:ext cx="84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Add 1 to x</a:t>
                </a:r>
                <a:endParaRPr lang="en-US" altLang="en-US" sz="2000"/>
              </a:p>
            </p:txBody>
          </p:sp>
        </p:grpSp>
        <p:sp>
          <p:nvSpPr>
            <p:cNvPr id="39942" name="Text Box 19"/>
            <p:cNvSpPr txBox="1">
              <a:spLocks noChangeArrowheads="1"/>
            </p:cNvSpPr>
            <p:nvPr/>
          </p:nvSpPr>
          <p:spPr bwMode="auto">
            <a:xfrm>
              <a:off x="2064" y="2472"/>
              <a:ext cx="488"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YES</a:t>
              </a:r>
              <a:endParaRPr lang="en-US" altLang="en-US"/>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0963" name="Rectangle 2"/>
          <p:cNvSpPr>
            <a:spLocks noGrp="1" noChangeArrowheads="1"/>
          </p:cNvSpPr>
          <p:nvPr>
            <p:ph type="title"/>
          </p:nvPr>
        </p:nvSpPr>
        <p:spPr>
          <a:noFill/>
        </p:spPr>
        <p:txBody>
          <a:bodyPr/>
          <a:lstStyle/>
          <a:p>
            <a:pPr eaLnBrk="1" hangingPunct="1"/>
            <a:r>
              <a:rPr lang="en-US" altLang="en-US" dirty="0" smtClean="0">
                <a:latin typeface="Arial" panose="020B0604020202020204" pitchFamily="34" charset="0"/>
                <a:cs typeface="Arial" panose="020B0604020202020204" pitchFamily="34" charset="0"/>
              </a:rPr>
              <a:t>Combining Structures</a:t>
            </a:r>
            <a:endParaRPr lang="en-US" altLang="en-US" dirty="0" smtClean="0">
              <a:latin typeface="Arial" panose="020B0604020202020204" pitchFamily="34" charset="0"/>
              <a:cs typeface="Arial" panose="020B0604020202020204" pitchFamily="34" charset="0"/>
            </a:endParaRPr>
          </a:p>
        </p:txBody>
      </p:sp>
      <p:sp>
        <p:nvSpPr>
          <p:cNvPr id="40962" name="Rectangle 3"/>
          <p:cNvSpPr>
            <a:spLocks noGrp="1" noChangeArrowheads="1"/>
          </p:cNvSpPr>
          <p:nvPr>
            <p:ph idx="1"/>
          </p:nvPr>
        </p:nvSpPr>
        <p:spPr>
          <a:noFill/>
        </p:spPr>
        <p:txBody>
          <a:bodyPr/>
          <a:lstStyle/>
          <a:p>
            <a:pPr eaLnBrk="1" hangingPunct="1"/>
            <a:r>
              <a:rPr lang="en-US" altLang="en-US" sz="2400">
                <a:latin typeface="Arial" panose="020B0604020202020204" pitchFamily="34" charset="0"/>
                <a:cs typeface="Arial" panose="020B0604020202020204" pitchFamily="34" charset="0"/>
              </a:rPr>
              <a:t>This flowchart segment </a:t>
            </a:r>
            <a:br>
              <a:rPr lang="en-US" altLang="en-US" sz="2400">
                <a:latin typeface="Arial" panose="020B0604020202020204" pitchFamily="34" charset="0"/>
                <a:cs typeface="Arial" panose="020B0604020202020204" pitchFamily="34" charset="0"/>
              </a:rPr>
            </a:br>
            <a:r>
              <a:rPr lang="en-US" altLang="en-US" sz="2400">
                <a:latin typeface="Arial" panose="020B0604020202020204" pitchFamily="34" charset="0"/>
                <a:cs typeface="Arial" panose="020B0604020202020204" pitchFamily="34" charset="0"/>
              </a:rPr>
              <a:t>shows two decision </a:t>
            </a:r>
            <a:br>
              <a:rPr lang="en-US" altLang="en-US" sz="2400">
                <a:latin typeface="Arial" panose="020B0604020202020204" pitchFamily="34" charset="0"/>
                <a:cs typeface="Arial" panose="020B0604020202020204" pitchFamily="34" charset="0"/>
              </a:rPr>
            </a:br>
            <a:r>
              <a:rPr lang="en-US" altLang="en-US" sz="2400">
                <a:latin typeface="Arial" panose="020B0604020202020204" pitchFamily="34" charset="0"/>
                <a:cs typeface="Arial" panose="020B0604020202020204" pitchFamily="34" charset="0"/>
              </a:rPr>
              <a:t>structures combined.</a:t>
            </a:r>
            <a:endParaRPr lang="en-US" altLang="en-US" sz="2400">
              <a:latin typeface="Arial" panose="020B0604020202020204" pitchFamily="34" charset="0"/>
              <a:cs typeface="Arial" panose="020B0604020202020204" pitchFamily="34" charset="0"/>
            </a:endParaRPr>
          </a:p>
        </p:txBody>
      </p:sp>
      <p:grpSp>
        <p:nvGrpSpPr>
          <p:cNvPr id="40964" name="Group 63"/>
          <p:cNvGrpSpPr/>
          <p:nvPr/>
        </p:nvGrpSpPr>
        <p:grpSpPr bwMode="auto">
          <a:xfrm>
            <a:off x="4635500" y="2019300"/>
            <a:ext cx="5880100" cy="4254500"/>
            <a:chOff x="1960" y="1272"/>
            <a:chExt cx="3704" cy="2680"/>
          </a:xfrm>
          <a:noFill/>
        </p:grpSpPr>
        <p:grpSp>
          <p:nvGrpSpPr>
            <p:cNvPr id="40965" name="Group 60"/>
            <p:cNvGrpSpPr/>
            <p:nvPr/>
          </p:nvGrpSpPr>
          <p:grpSpPr bwMode="auto">
            <a:xfrm>
              <a:off x="4872" y="3090"/>
              <a:ext cx="792" cy="352"/>
              <a:chOff x="2992" y="3090"/>
              <a:chExt cx="792" cy="352"/>
            </a:xfrm>
            <a:grpFill/>
          </p:grpSpPr>
          <p:sp>
            <p:nvSpPr>
              <p:cNvPr id="40998" name="Text Box 24"/>
              <p:cNvSpPr txBox="1">
                <a:spLocks noChangeArrowheads="1"/>
              </p:cNvSpPr>
              <p:nvPr/>
            </p:nvSpPr>
            <p:spPr bwMode="auto">
              <a:xfrm>
                <a:off x="3000" y="3090"/>
                <a:ext cx="720"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40999" name="Text Box 39"/>
              <p:cNvSpPr txBox="1">
                <a:spLocks noChangeArrowheads="1"/>
              </p:cNvSpPr>
              <p:nvPr/>
            </p:nvSpPr>
            <p:spPr bwMode="auto">
              <a:xfrm>
                <a:off x="2992" y="3104"/>
                <a:ext cx="792" cy="33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400"/>
                  <a:t>Display “x is within limits.”</a:t>
                </a:r>
                <a:endParaRPr lang="en-US" altLang="en-US" sz="1400"/>
              </a:p>
            </p:txBody>
          </p:sp>
        </p:grpSp>
        <p:grpSp>
          <p:nvGrpSpPr>
            <p:cNvPr id="40966" name="Group 62"/>
            <p:cNvGrpSpPr/>
            <p:nvPr/>
          </p:nvGrpSpPr>
          <p:grpSpPr bwMode="auto">
            <a:xfrm>
              <a:off x="1960" y="1272"/>
              <a:ext cx="3312" cy="2680"/>
              <a:chOff x="1960" y="1272"/>
              <a:chExt cx="3312" cy="2680"/>
            </a:xfrm>
            <a:grpFill/>
          </p:grpSpPr>
          <p:sp>
            <p:nvSpPr>
              <p:cNvPr id="40967" name="Text Box 48"/>
              <p:cNvSpPr txBox="1">
                <a:spLocks noChangeArrowheads="1"/>
              </p:cNvSpPr>
              <p:nvPr/>
            </p:nvSpPr>
            <p:spPr bwMode="auto">
              <a:xfrm>
                <a:off x="1960" y="2312"/>
                <a:ext cx="1040" cy="33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400"/>
                  <a:t>Display “x is outside the limits.”</a:t>
                </a:r>
                <a:endParaRPr lang="en-US" altLang="en-US" sz="1400"/>
              </a:p>
            </p:txBody>
          </p:sp>
          <p:sp>
            <p:nvSpPr>
              <p:cNvPr id="40968" name="AutoShape 23"/>
              <p:cNvSpPr>
                <a:spLocks noChangeArrowheads="1"/>
              </p:cNvSpPr>
              <p:nvPr/>
            </p:nvSpPr>
            <p:spPr bwMode="auto">
              <a:xfrm>
                <a:off x="2968" y="1504"/>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40969" name="Line 25"/>
              <p:cNvSpPr>
                <a:spLocks noChangeShapeType="1"/>
              </p:cNvSpPr>
              <p:nvPr/>
            </p:nvSpPr>
            <p:spPr bwMode="auto">
              <a:xfrm flipH="1">
                <a:off x="2480" y="1864"/>
                <a:ext cx="49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40970" name="Line 26"/>
              <p:cNvSpPr>
                <a:spLocks noChangeShapeType="1"/>
              </p:cNvSpPr>
              <p:nvPr/>
            </p:nvSpPr>
            <p:spPr bwMode="auto">
              <a:xfrm>
                <a:off x="2480" y="1864"/>
                <a:ext cx="0" cy="4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nvGrpSpPr>
              <p:cNvPr id="40971" name="Group 27"/>
              <p:cNvGrpSpPr/>
              <p:nvPr/>
            </p:nvGrpSpPr>
            <p:grpSpPr bwMode="auto">
              <a:xfrm flipH="1">
                <a:off x="3848" y="1864"/>
                <a:ext cx="496" cy="432"/>
                <a:chOff x="3856" y="2184"/>
                <a:chExt cx="496" cy="432"/>
              </a:xfrm>
              <a:grpFill/>
            </p:grpSpPr>
            <p:sp>
              <p:nvSpPr>
                <p:cNvPr id="40996" name="Line 28"/>
                <p:cNvSpPr>
                  <a:spLocks noChangeShapeType="1"/>
                </p:cNvSpPr>
                <p:nvPr/>
              </p:nvSpPr>
              <p:spPr bwMode="auto">
                <a:xfrm>
                  <a:off x="3856" y="2184"/>
                  <a:ext cx="49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40997" name="Line 29"/>
                <p:cNvSpPr>
                  <a:spLocks noChangeShapeType="1"/>
                </p:cNvSpPr>
                <p:nvPr/>
              </p:nvSpPr>
              <p:spPr bwMode="auto">
                <a:xfrm flipH="1">
                  <a:off x="3856" y="2184"/>
                  <a:ext cx="0" cy="4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40972" name="Line 31"/>
              <p:cNvSpPr>
                <a:spLocks noChangeShapeType="1"/>
              </p:cNvSpPr>
              <p:nvPr/>
            </p:nvSpPr>
            <p:spPr bwMode="auto">
              <a:xfrm>
                <a:off x="5264" y="3432"/>
                <a:ext cx="0" cy="168"/>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40973" name="Line 32"/>
              <p:cNvSpPr>
                <a:spLocks noChangeShapeType="1"/>
              </p:cNvSpPr>
              <p:nvPr/>
            </p:nvSpPr>
            <p:spPr bwMode="auto">
              <a:xfrm flipH="1">
                <a:off x="3392" y="3592"/>
                <a:ext cx="1864"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40974" name="Line 33"/>
              <p:cNvSpPr>
                <a:spLocks noChangeShapeType="1"/>
              </p:cNvSpPr>
              <p:nvPr/>
            </p:nvSpPr>
            <p:spPr bwMode="auto">
              <a:xfrm>
                <a:off x="3432" y="3760"/>
                <a:ext cx="0" cy="19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40975" name="Line 34"/>
              <p:cNvSpPr>
                <a:spLocks noChangeShapeType="1"/>
              </p:cNvSpPr>
              <p:nvPr/>
            </p:nvSpPr>
            <p:spPr bwMode="auto">
              <a:xfrm>
                <a:off x="3416" y="1272"/>
                <a:ext cx="0" cy="256"/>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40976" name="Text Box 35"/>
              <p:cNvSpPr txBox="1">
                <a:spLocks noChangeArrowheads="1"/>
              </p:cNvSpPr>
              <p:nvPr/>
            </p:nvSpPr>
            <p:spPr bwMode="auto">
              <a:xfrm>
                <a:off x="3792" y="1512"/>
                <a:ext cx="48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YES</a:t>
                </a:r>
                <a:endParaRPr lang="en-US" altLang="en-US"/>
              </a:p>
            </p:txBody>
          </p:sp>
          <p:sp>
            <p:nvSpPr>
              <p:cNvPr id="40977" name="Text Box 36"/>
              <p:cNvSpPr txBox="1">
                <a:spLocks noChangeArrowheads="1"/>
              </p:cNvSpPr>
              <p:nvPr/>
            </p:nvSpPr>
            <p:spPr bwMode="auto">
              <a:xfrm>
                <a:off x="2552" y="1512"/>
                <a:ext cx="48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NO</a:t>
                </a:r>
                <a:endParaRPr lang="en-US" altLang="en-US"/>
              </a:p>
            </p:txBody>
          </p:sp>
          <p:sp>
            <p:nvSpPr>
              <p:cNvPr id="40978" name="Text Box 37"/>
              <p:cNvSpPr txBox="1">
                <a:spLocks noChangeArrowheads="1"/>
              </p:cNvSpPr>
              <p:nvPr/>
            </p:nvSpPr>
            <p:spPr bwMode="auto">
              <a:xfrm>
                <a:off x="3200" y="1744"/>
                <a:ext cx="544" cy="192"/>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400"/>
                  <a:t>x &gt; min?</a:t>
                </a:r>
                <a:endParaRPr lang="en-US" altLang="en-US" sz="2000"/>
              </a:p>
            </p:txBody>
          </p:sp>
          <p:sp>
            <p:nvSpPr>
              <p:cNvPr id="40979" name="Text Box 38"/>
              <p:cNvSpPr txBox="1">
                <a:spLocks noChangeArrowheads="1"/>
              </p:cNvSpPr>
              <p:nvPr/>
            </p:nvSpPr>
            <p:spPr bwMode="auto">
              <a:xfrm>
                <a:off x="4000" y="2376"/>
                <a:ext cx="712" cy="192"/>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endParaRPr lang="ar-JO" altLang="en-US" sz="1400"/>
              </a:p>
            </p:txBody>
          </p:sp>
          <p:sp>
            <p:nvSpPr>
              <p:cNvPr id="40980" name="AutoShape 41"/>
              <p:cNvSpPr>
                <a:spLocks noChangeArrowheads="1"/>
              </p:cNvSpPr>
              <p:nvPr/>
            </p:nvSpPr>
            <p:spPr bwMode="auto">
              <a:xfrm>
                <a:off x="3904" y="2296"/>
                <a:ext cx="888" cy="720"/>
              </a:xfrm>
              <a:prstGeom prst="flowChartDecision">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JO" altLang="en-US"/>
              </a:p>
            </p:txBody>
          </p:sp>
          <p:sp>
            <p:nvSpPr>
              <p:cNvPr id="40981" name="Text Box 42"/>
              <p:cNvSpPr txBox="1">
                <a:spLocks noChangeArrowheads="1"/>
              </p:cNvSpPr>
              <p:nvPr/>
            </p:nvSpPr>
            <p:spPr bwMode="auto">
              <a:xfrm>
                <a:off x="4032" y="2544"/>
                <a:ext cx="648" cy="194"/>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400"/>
                  <a:t>x &lt; max?</a:t>
                </a:r>
                <a:endParaRPr lang="en-US" altLang="en-US" sz="2000"/>
              </a:p>
            </p:txBody>
          </p:sp>
          <p:grpSp>
            <p:nvGrpSpPr>
              <p:cNvPr id="40982" name="Group 43"/>
              <p:cNvGrpSpPr/>
              <p:nvPr/>
            </p:nvGrpSpPr>
            <p:grpSpPr bwMode="auto">
              <a:xfrm flipH="1">
                <a:off x="4776" y="2656"/>
                <a:ext cx="496" cy="432"/>
                <a:chOff x="3856" y="2184"/>
                <a:chExt cx="496" cy="432"/>
              </a:xfrm>
              <a:grpFill/>
            </p:grpSpPr>
            <p:sp>
              <p:nvSpPr>
                <p:cNvPr id="40994" name="Line 44"/>
                <p:cNvSpPr>
                  <a:spLocks noChangeShapeType="1"/>
                </p:cNvSpPr>
                <p:nvPr/>
              </p:nvSpPr>
              <p:spPr bwMode="auto">
                <a:xfrm>
                  <a:off x="3856" y="2184"/>
                  <a:ext cx="49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40995" name="Line 45"/>
                <p:cNvSpPr>
                  <a:spLocks noChangeShapeType="1"/>
                </p:cNvSpPr>
                <p:nvPr/>
              </p:nvSpPr>
              <p:spPr bwMode="auto">
                <a:xfrm flipH="1">
                  <a:off x="3856" y="2184"/>
                  <a:ext cx="0" cy="4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sp>
            <p:nvSpPr>
              <p:cNvPr id="40983" name="Text Box 46"/>
              <p:cNvSpPr txBox="1">
                <a:spLocks noChangeArrowheads="1"/>
              </p:cNvSpPr>
              <p:nvPr/>
            </p:nvSpPr>
            <p:spPr bwMode="auto">
              <a:xfrm>
                <a:off x="4720" y="2304"/>
                <a:ext cx="48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YES</a:t>
                </a:r>
                <a:endParaRPr lang="en-US" altLang="en-US"/>
              </a:p>
            </p:txBody>
          </p:sp>
          <p:sp>
            <p:nvSpPr>
              <p:cNvPr id="40984" name="Text Box 47"/>
              <p:cNvSpPr txBox="1">
                <a:spLocks noChangeArrowheads="1"/>
              </p:cNvSpPr>
              <p:nvPr/>
            </p:nvSpPr>
            <p:spPr bwMode="auto">
              <a:xfrm>
                <a:off x="2016" y="2298"/>
                <a:ext cx="912"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40985" name="Line 49"/>
              <p:cNvSpPr>
                <a:spLocks noChangeShapeType="1"/>
              </p:cNvSpPr>
              <p:nvPr/>
            </p:nvSpPr>
            <p:spPr bwMode="auto">
              <a:xfrm flipH="1">
                <a:off x="3400" y="2656"/>
                <a:ext cx="496"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40986" name="Line 50"/>
              <p:cNvSpPr>
                <a:spLocks noChangeShapeType="1"/>
              </p:cNvSpPr>
              <p:nvPr/>
            </p:nvSpPr>
            <p:spPr bwMode="auto">
              <a:xfrm>
                <a:off x="3400" y="2656"/>
                <a:ext cx="0" cy="432"/>
              </a:xfrm>
              <a:prstGeom prst="line">
                <a:avLst/>
              </a:prstGeom>
              <a:grpFill/>
              <a:ln w="952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40987" name="Text Box 51"/>
              <p:cNvSpPr txBox="1">
                <a:spLocks noChangeArrowheads="1"/>
              </p:cNvSpPr>
              <p:nvPr/>
            </p:nvSpPr>
            <p:spPr bwMode="auto">
              <a:xfrm>
                <a:off x="3472" y="2304"/>
                <a:ext cx="480" cy="25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000"/>
                  <a:t>NO</a:t>
                </a:r>
                <a:endParaRPr lang="en-US" altLang="en-US"/>
              </a:p>
            </p:txBody>
          </p:sp>
          <p:sp>
            <p:nvSpPr>
              <p:cNvPr id="40988" name="Text Box 53"/>
              <p:cNvSpPr txBox="1">
                <a:spLocks noChangeArrowheads="1"/>
              </p:cNvSpPr>
              <p:nvPr/>
            </p:nvSpPr>
            <p:spPr bwMode="auto">
              <a:xfrm>
                <a:off x="2928" y="3090"/>
                <a:ext cx="936" cy="352"/>
              </a:xfrm>
              <a:prstGeom prst="rect">
                <a:avLst/>
              </a:prstGeom>
              <a:grp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200"/>
                  <a:t> </a:t>
                </a:r>
                <a:endParaRPr lang="en-US" altLang="en-US" sz="1200"/>
              </a:p>
              <a:p>
                <a:pPr algn="ctr" eaLnBrk="1" hangingPunct="1">
                  <a:spcBef>
                    <a:spcPct val="50000"/>
                  </a:spcBef>
                </a:pPr>
                <a:endParaRPr lang="en-US" altLang="en-US" sz="1200"/>
              </a:p>
            </p:txBody>
          </p:sp>
          <p:sp>
            <p:nvSpPr>
              <p:cNvPr id="40989" name="Text Box 54"/>
              <p:cNvSpPr txBox="1">
                <a:spLocks noChangeArrowheads="1"/>
              </p:cNvSpPr>
              <p:nvPr/>
            </p:nvSpPr>
            <p:spPr bwMode="auto">
              <a:xfrm>
                <a:off x="2912" y="3096"/>
                <a:ext cx="1040" cy="330"/>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400"/>
                  <a:t>Display “x is outside the limits.”</a:t>
                </a:r>
                <a:endParaRPr lang="en-US" altLang="en-US" sz="1400"/>
              </a:p>
            </p:txBody>
          </p:sp>
          <p:sp>
            <p:nvSpPr>
              <p:cNvPr id="40990" name="Line 55"/>
              <p:cNvSpPr>
                <a:spLocks noChangeShapeType="1"/>
              </p:cNvSpPr>
              <p:nvPr/>
            </p:nvSpPr>
            <p:spPr bwMode="auto">
              <a:xfrm>
                <a:off x="2464" y="2648"/>
                <a:ext cx="0" cy="1104"/>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40991" name="Line 56"/>
              <p:cNvSpPr>
                <a:spLocks noChangeShapeType="1"/>
              </p:cNvSpPr>
              <p:nvPr/>
            </p:nvSpPr>
            <p:spPr bwMode="auto">
              <a:xfrm>
                <a:off x="3392" y="3440"/>
                <a:ext cx="0" cy="152"/>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40992" name="Line 57"/>
              <p:cNvSpPr>
                <a:spLocks noChangeShapeType="1"/>
              </p:cNvSpPr>
              <p:nvPr/>
            </p:nvSpPr>
            <p:spPr bwMode="auto">
              <a:xfrm>
                <a:off x="2464" y="3752"/>
                <a:ext cx="1912" cy="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40993" name="Line 58"/>
              <p:cNvSpPr>
                <a:spLocks noChangeShapeType="1"/>
              </p:cNvSpPr>
              <p:nvPr/>
            </p:nvSpPr>
            <p:spPr bwMode="auto">
              <a:xfrm flipV="1">
                <a:off x="4376" y="3592"/>
                <a:ext cx="0" cy="160"/>
              </a:xfrm>
              <a:prstGeom prst="line">
                <a:avLst/>
              </a:prstGeom>
              <a:grpFill/>
              <a:ln w="9525">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gr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790304" y="648789"/>
            <a:ext cx="3167742" cy="448491"/>
          </a:xfrm>
        </p:spPr>
        <p:txBody>
          <a:bodyPr>
            <a:normAutofit fontScale="90000"/>
          </a:bodyPr>
          <a:lstStyle/>
          <a:p>
            <a:r>
              <a:rPr lang="en-US" altLang="en-US" dirty="0">
                <a:latin typeface="Arial" panose="020B0604020202020204" pitchFamily="34" charset="0"/>
                <a:cs typeface="Arial" panose="020B0604020202020204" pitchFamily="34" charset="0"/>
              </a:rPr>
              <a:t>Pseudocode</a:t>
            </a:r>
            <a:endParaRPr lang="en-US" altLang="en-US" dirty="0">
              <a:latin typeface="Arial" panose="020B0604020202020204" pitchFamily="34" charset="0"/>
              <a:cs typeface="Arial" panose="020B0604020202020204" pitchFamily="34" charset="0"/>
            </a:endParaRPr>
          </a:p>
        </p:txBody>
      </p:sp>
      <p:sp>
        <p:nvSpPr>
          <p:cNvPr id="5" name="Rectangle 3"/>
          <p:cNvSpPr txBox="1">
            <a:spLocks noChangeArrowheads="1"/>
          </p:cNvSpPr>
          <p:nvPr/>
        </p:nvSpPr>
        <p:spPr>
          <a:xfrm>
            <a:off x="790304" y="1193073"/>
            <a:ext cx="10871563" cy="53122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en-US" altLang="en-US" sz="2400" dirty="0">
                <a:latin typeface="Arial" panose="020B0604020202020204" pitchFamily="34" charset="0"/>
                <a:cs typeface="Arial" panose="020B0604020202020204" pitchFamily="34" charset="0"/>
              </a:rPr>
              <a:t>Informal language used to present </a:t>
            </a:r>
            <a:r>
              <a:rPr lang="en-US" altLang="en-US" sz="2400" dirty="0" smtClean="0">
                <a:latin typeface="Arial" panose="020B0604020202020204" pitchFamily="34" charset="0"/>
                <a:cs typeface="Arial" panose="020B0604020202020204" pitchFamily="34" charset="0"/>
              </a:rPr>
              <a:t>algorithms.</a:t>
            </a:r>
            <a:endParaRPr lang="en-US" altLang="en-US" sz="2400" dirty="0">
              <a:latin typeface="Arial" panose="020B0604020202020204" pitchFamily="34" charset="0"/>
              <a:cs typeface="Arial" panose="020B0604020202020204" pitchFamily="34" charset="0"/>
            </a:endParaRPr>
          </a:p>
          <a:p>
            <a:pPr>
              <a:lnSpc>
                <a:spcPct val="150000"/>
              </a:lnSpc>
            </a:pPr>
            <a:r>
              <a:rPr lang="en-US" altLang="en-US" sz="2400" dirty="0">
                <a:latin typeface="Arial" panose="020B0604020202020204" pitchFamily="34" charset="0"/>
                <a:cs typeface="Arial" panose="020B0604020202020204" pitchFamily="34" charset="0"/>
              </a:rPr>
              <a:t>Pretty close to English but precise enough for a computing agent to carry </a:t>
            </a:r>
            <a:r>
              <a:rPr lang="en-US" altLang="en-US" sz="2400" dirty="0" smtClean="0">
                <a:latin typeface="Arial" panose="020B0604020202020204" pitchFamily="34" charset="0"/>
                <a:cs typeface="Arial" panose="020B0604020202020204" pitchFamily="34" charset="0"/>
              </a:rPr>
              <a:t>out.</a:t>
            </a:r>
            <a:endParaRPr lang="en-US" altLang="en-US" sz="2400" dirty="0" smtClean="0">
              <a:latin typeface="Arial" panose="020B0604020202020204" pitchFamily="34" charset="0"/>
              <a:cs typeface="Arial" panose="020B0604020202020204" pitchFamily="34" charset="0"/>
            </a:endParaRPr>
          </a:p>
          <a:p>
            <a:pPr>
              <a:lnSpc>
                <a:spcPct val="150000"/>
              </a:lnSpc>
            </a:pPr>
            <a:r>
              <a:rPr lang="en-US" altLang="en-US" sz="2400" dirty="0">
                <a:latin typeface="Arial" panose="020B0604020202020204" pitchFamily="34" charset="0"/>
                <a:cs typeface="Arial" panose="020B0604020202020204" pitchFamily="34" charset="0"/>
              </a:rPr>
              <a:t>High-level description of an algorithm</a:t>
            </a:r>
            <a:endParaRPr lang="en-US" altLang="en-US" sz="2400" dirty="0">
              <a:latin typeface="Arial" panose="020B0604020202020204" pitchFamily="34" charset="0"/>
              <a:cs typeface="Arial" panose="020B0604020202020204" pitchFamily="34" charset="0"/>
            </a:endParaRPr>
          </a:p>
          <a:p>
            <a:pPr>
              <a:lnSpc>
                <a:spcPct val="150000"/>
              </a:lnSpc>
            </a:pPr>
            <a:r>
              <a:rPr lang="en-US" altLang="en-US" sz="2400" dirty="0">
                <a:latin typeface="Arial" panose="020B0604020202020204" pitchFamily="34" charset="0"/>
                <a:cs typeface="Arial" panose="020B0604020202020204" pitchFamily="34" charset="0"/>
              </a:rPr>
              <a:t>More structured than English prose</a:t>
            </a:r>
            <a:endParaRPr lang="en-US" altLang="en-US" sz="2400" dirty="0">
              <a:latin typeface="Arial" panose="020B0604020202020204" pitchFamily="34" charset="0"/>
              <a:cs typeface="Arial" panose="020B0604020202020204" pitchFamily="34" charset="0"/>
            </a:endParaRPr>
          </a:p>
          <a:p>
            <a:pPr>
              <a:lnSpc>
                <a:spcPct val="150000"/>
              </a:lnSpc>
            </a:pPr>
            <a:r>
              <a:rPr lang="en-US" altLang="en-US" sz="2400" dirty="0">
                <a:latin typeface="Arial" panose="020B0604020202020204" pitchFamily="34" charset="0"/>
                <a:cs typeface="Arial" panose="020B0604020202020204" pitchFamily="34" charset="0"/>
              </a:rPr>
              <a:t>Less detailed than a program</a:t>
            </a:r>
            <a:endParaRPr lang="en-US" altLang="en-US" sz="2400" dirty="0">
              <a:latin typeface="Arial" panose="020B0604020202020204" pitchFamily="34" charset="0"/>
              <a:cs typeface="Arial" panose="020B0604020202020204" pitchFamily="34" charset="0"/>
            </a:endParaRPr>
          </a:p>
          <a:p>
            <a:pPr>
              <a:lnSpc>
                <a:spcPct val="150000"/>
              </a:lnSpc>
            </a:pPr>
            <a:r>
              <a:rPr lang="en-US" altLang="en-US" sz="2400" dirty="0">
                <a:latin typeface="Arial" panose="020B0604020202020204" pitchFamily="34" charset="0"/>
                <a:cs typeface="Arial" panose="020B0604020202020204" pitchFamily="34" charset="0"/>
              </a:rPr>
              <a:t>Preferred notation for describing algorithms</a:t>
            </a:r>
            <a:endParaRPr lang="en-US" altLang="en-US" sz="2400" dirty="0">
              <a:latin typeface="Arial" panose="020B0604020202020204" pitchFamily="34" charset="0"/>
              <a:cs typeface="Arial" panose="020B0604020202020204" pitchFamily="34" charset="0"/>
            </a:endParaRPr>
          </a:p>
          <a:p>
            <a:pPr>
              <a:lnSpc>
                <a:spcPct val="150000"/>
              </a:lnSpc>
            </a:pPr>
            <a:r>
              <a:rPr lang="en-US" altLang="en-US" sz="2400" dirty="0">
                <a:latin typeface="Arial" panose="020B0604020202020204" pitchFamily="34" charset="0"/>
                <a:cs typeface="Arial" panose="020B0604020202020204" pitchFamily="34" charset="0"/>
              </a:rPr>
              <a:t>Hides program design </a:t>
            </a:r>
            <a:r>
              <a:rPr lang="en-US" altLang="en-US" sz="2400" dirty="0" smtClean="0">
                <a:latin typeface="Arial" panose="020B0604020202020204" pitchFamily="34" charset="0"/>
                <a:cs typeface="Arial" panose="020B0604020202020204" pitchFamily="34" charset="0"/>
              </a:rPr>
              <a:t>issues</a:t>
            </a:r>
            <a:endParaRPr lang="en-US" altLang="en-US" sz="240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a:xfrm>
            <a:off x="838200" y="365125"/>
            <a:ext cx="10515600" cy="614589"/>
          </a:xfrm>
        </p:spPr>
        <p:txBody>
          <a:bodyPr>
            <a:normAutofit fontScale="90000"/>
          </a:bodyPr>
          <a:lstStyle/>
          <a:p>
            <a:pPr eaLnBrk="1" hangingPunct="1"/>
            <a:r>
              <a:rPr lang="en-US" altLang="en-US" sz="4000" dirty="0" smtClean="0">
                <a:latin typeface="Arial" panose="020B0604020202020204" pitchFamily="34" charset="0"/>
                <a:ea typeface="MS PGothic" panose="020B0600070205080204" pitchFamily="34" charset="-128"/>
                <a:cs typeface="Arial" panose="020B0604020202020204" pitchFamily="34" charset="0"/>
              </a:rPr>
              <a:t>The ADT List</a:t>
            </a:r>
            <a:endParaRPr lang="en-US" altLang="en-US" sz="4000" dirty="0" smtClean="0">
              <a:latin typeface="Arial" panose="020B0604020202020204" pitchFamily="34" charset="0"/>
              <a:ea typeface="MS PGothic" panose="020B0600070205080204" pitchFamily="34" charset="-128"/>
              <a:cs typeface="Arial" panose="020B0604020202020204" pitchFamily="34" charset="0"/>
            </a:endParaRPr>
          </a:p>
        </p:txBody>
      </p:sp>
      <p:sp>
        <p:nvSpPr>
          <p:cNvPr id="22533" name="Rectangle 3"/>
          <p:cNvSpPr>
            <a:spLocks noGrp="1" noChangeArrowheads="1"/>
          </p:cNvSpPr>
          <p:nvPr>
            <p:ph type="body" idx="1"/>
          </p:nvPr>
        </p:nvSpPr>
        <p:spPr>
          <a:xfrm>
            <a:off x="838200" y="1084217"/>
            <a:ext cx="10515600" cy="5042263"/>
          </a:xfrm>
        </p:spPr>
        <p:txBody>
          <a:bodyPr>
            <a:normAutofit/>
          </a:bodyPr>
          <a:lstStyle/>
          <a:p>
            <a:pPr eaLnBrk="1" hangingPunct="1">
              <a:lnSpc>
                <a:spcPct val="150000"/>
              </a:lnSpc>
            </a:pPr>
            <a:r>
              <a:rPr lang="en-US" altLang="en-US" dirty="0" smtClean="0">
                <a:latin typeface="Arial" panose="020B0604020202020204" pitchFamily="34" charset="0"/>
                <a:ea typeface="MS PGothic" panose="020B0600070205080204" pitchFamily="34" charset="-128"/>
                <a:cs typeface="Arial" panose="020B0604020202020204" pitchFamily="34" charset="0"/>
              </a:rPr>
              <a:t>ADT List operations</a:t>
            </a:r>
            <a:endParaRPr lang="en-US" altLang="en-US" dirty="0" smtClean="0">
              <a:latin typeface="Arial" panose="020B0604020202020204" pitchFamily="34" charset="0"/>
              <a:ea typeface="MS PGothic" panose="020B0600070205080204" pitchFamily="34" charset="-128"/>
              <a:cs typeface="Arial" panose="020B0604020202020204" pitchFamily="34" charset="0"/>
            </a:endParaRPr>
          </a:p>
          <a:p>
            <a:pPr lvl="1" eaLnBrk="1" hangingPunct="1">
              <a:lnSpc>
                <a:spcPct val="150000"/>
              </a:lnSpc>
            </a:pPr>
            <a:r>
              <a:rPr lang="en-US" altLang="en-US" dirty="0" smtClean="0">
                <a:latin typeface="Arial" panose="020B0604020202020204" pitchFamily="34" charset="0"/>
                <a:ea typeface="MS PGothic" panose="020B0600070205080204" pitchFamily="34" charset="-128"/>
                <a:cs typeface="Arial" panose="020B0604020202020204" pitchFamily="34" charset="0"/>
              </a:rPr>
              <a:t>Create an empty list</a:t>
            </a:r>
            <a:endParaRPr lang="en-US" altLang="en-US" dirty="0" smtClean="0">
              <a:latin typeface="Arial" panose="020B0604020202020204" pitchFamily="34" charset="0"/>
              <a:ea typeface="MS PGothic" panose="020B0600070205080204" pitchFamily="34" charset="-128"/>
              <a:cs typeface="Arial" panose="020B0604020202020204" pitchFamily="34" charset="0"/>
            </a:endParaRPr>
          </a:p>
          <a:p>
            <a:pPr lvl="1" eaLnBrk="1" hangingPunct="1">
              <a:lnSpc>
                <a:spcPct val="150000"/>
              </a:lnSpc>
            </a:pPr>
            <a:r>
              <a:rPr lang="en-US" altLang="en-US" dirty="0" smtClean="0">
                <a:latin typeface="Arial" panose="020B0604020202020204" pitchFamily="34" charset="0"/>
                <a:ea typeface="MS PGothic" panose="020B0600070205080204" pitchFamily="34" charset="-128"/>
                <a:cs typeface="Arial" panose="020B0604020202020204" pitchFamily="34" charset="0"/>
              </a:rPr>
              <a:t>Determine whether a list is empty</a:t>
            </a:r>
            <a:endParaRPr lang="en-US" altLang="en-US" dirty="0" smtClean="0">
              <a:latin typeface="Arial" panose="020B0604020202020204" pitchFamily="34" charset="0"/>
              <a:ea typeface="MS PGothic" panose="020B0600070205080204" pitchFamily="34" charset="-128"/>
              <a:cs typeface="Arial" panose="020B0604020202020204" pitchFamily="34" charset="0"/>
            </a:endParaRPr>
          </a:p>
          <a:p>
            <a:pPr lvl="1" eaLnBrk="1" hangingPunct="1">
              <a:lnSpc>
                <a:spcPct val="150000"/>
              </a:lnSpc>
            </a:pPr>
            <a:r>
              <a:rPr lang="en-US" altLang="en-US" dirty="0" smtClean="0">
                <a:latin typeface="Arial" panose="020B0604020202020204" pitchFamily="34" charset="0"/>
                <a:ea typeface="MS PGothic" panose="020B0600070205080204" pitchFamily="34" charset="-128"/>
                <a:cs typeface="Arial" panose="020B0604020202020204" pitchFamily="34" charset="0"/>
              </a:rPr>
              <a:t>Determine the number of items in a list</a:t>
            </a:r>
            <a:endParaRPr lang="en-US" altLang="en-US" dirty="0" smtClean="0">
              <a:latin typeface="Arial" panose="020B0604020202020204" pitchFamily="34" charset="0"/>
              <a:ea typeface="MS PGothic" panose="020B0600070205080204" pitchFamily="34" charset="-128"/>
              <a:cs typeface="Arial" panose="020B0604020202020204" pitchFamily="34" charset="0"/>
            </a:endParaRPr>
          </a:p>
          <a:p>
            <a:pPr lvl="1" eaLnBrk="1" hangingPunct="1">
              <a:lnSpc>
                <a:spcPct val="150000"/>
              </a:lnSpc>
            </a:pPr>
            <a:r>
              <a:rPr lang="en-US" altLang="en-US" dirty="0" smtClean="0">
                <a:latin typeface="Arial" panose="020B0604020202020204" pitchFamily="34" charset="0"/>
                <a:ea typeface="MS PGothic" panose="020B0600070205080204" pitchFamily="34" charset="-128"/>
                <a:cs typeface="Arial" panose="020B0604020202020204" pitchFamily="34" charset="0"/>
              </a:rPr>
              <a:t>Add an item at a given position in the list</a:t>
            </a:r>
            <a:endParaRPr lang="en-US" altLang="en-US" dirty="0" smtClean="0">
              <a:latin typeface="Arial" panose="020B0604020202020204" pitchFamily="34" charset="0"/>
              <a:ea typeface="MS PGothic" panose="020B0600070205080204" pitchFamily="34" charset="-128"/>
              <a:cs typeface="Arial" panose="020B0604020202020204" pitchFamily="34" charset="0"/>
            </a:endParaRPr>
          </a:p>
          <a:p>
            <a:pPr lvl="1" eaLnBrk="1" hangingPunct="1">
              <a:lnSpc>
                <a:spcPct val="150000"/>
              </a:lnSpc>
            </a:pPr>
            <a:r>
              <a:rPr lang="en-US" altLang="en-US" dirty="0" smtClean="0">
                <a:latin typeface="Arial" panose="020B0604020202020204" pitchFamily="34" charset="0"/>
                <a:ea typeface="MS PGothic" panose="020B0600070205080204" pitchFamily="34" charset="-128"/>
                <a:cs typeface="Arial" panose="020B0604020202020204" pitchFamily="34" charset="0"/>
              </a:rPr>
              <a:t>Remove the item at a given position in the list</a:t>
            </a:r>
            <a:endParaRPr lang="en-US" altLang="en-US" dirty="0" smtClean="0">
              <a:latin typeface="Arial" panose="020B0604020202020204" pitchFamily="34" charset="0"/>
              <a:ea typeface="MS PGothic" panose="020B0600070205080204" pitchFamily="34" charset="-128"/>
              <a:cs typeface="Arial" panose="020B0604020202020204" pitchFamily="34" charset="0"/>
            </a:endParaRPr>
          </a:p>
          <a:p>
            <a:pPr lvl="1" eaLnBrk="1" hangingPunct="1">
              <a:lnSpc>
                <a:spcPct val="150000"/>
              </a:lnSpc>
            </a:pPr>
            <a:r>
              <a:rPr lang="en-US" altLang="en-US" dirty="0" smtClean="0">
                <a:latin typeface="Arial" panose="020B0604020202020204" pitchFamily="34" charset="0"/>
                <a:ea typeface="MS PGothic" panose="020B0600070205080204" pitchFamily="34" charset="-128"/>
                <a:cs typeface="Arial" panose="020B0604020202020204" pitchFamily="34" charset="0"/>
              </a:rPr>
              <a:t>Remove all the items from the list</a:t>
            </a:r>
            <a:endParaRPr lang="en-US" altLang="en-US" dirty="0" smtClean="0">
              <a:latin typeface="Arial" panose="020B0604020202020204" pitchFamily="34" charset="0"/>
              <a:ea typeface="MS PGothic" panose="020B0600070205080204" pitchFamily="34" charset="-128"/>
              <a:cs typeface="Arial" panose="020B0604020202020204" pitchFamily="34" charset="0"/>
            </a:endParaRPr>
          </a:p>
          <a:p>
            <a:pPr lvl="1" eaLnBrk="1" hangingPunct="1">
              <a:lnSpc>
                <a:spcPct val="150000"/>
              </a:lnSpc>
            </a:pPr>
            <a:r>
              <a:rPr lang="en-US" altLang="en-US" dirty="0" smtClean="0">
                <a:latin typeface="Arial" panose="020B0604020202020204" pitchFamily="34" charset="0"/>
                <a:ea typeface="MS PGothic" panose="020B0600070205080204" pitchFamily="34" charset="-128"/>
                <a:cs typeface="Arial" panose="020B0604020202020204" pitchFamily="34" charset="0"/>
              </a:rPr>
              <a:t>Retrieve (get) item at a given position in the list</a:t>
            </a:r>
            <a:endParaRPr lang="en-US" altLang="en-US" dirty="0" smtClean="0">
              <a:latin typeface="Arial" panose="020B0604020202020204" pitchFamily="34" charset="0"/>
              <a:ea typeface="MS PGothic" panose="020B0600070205080204" pitchFamily="34" charset="-128"/>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Text Box 7"/>
          <p:cNvSpPr txBox="1">
            <a:spLocks noChangeArrowheads="1"/>
          </p:cNvSpPr>
          <p:nvPr/>
        </p:nvSpPr>
        <p:spPr bwMode="auto">
          <a:xfrm>
            <a:off x="2122713" y="1593668"/>
            <a:ext cx="7582989" cy="3754874"/>
          </a:xfrm>
          <a:prstGeom prst="rect">
            <a:avLst/>
          </a:prstGeom>
          <a:noFill/>
          <a:ln w="9525">
            <a:solidFill>
              <a:schemeClr val="accent2"/>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28600">
              <a:defRPr sz="2400">
                <a:solidFill>
                  <a:schemeClr val="tx1"/>
                </a:solidFill>
                <a:latin typeface="Times New Roman" panose="02020603050405020304" charset="0"/>
              </a:defRPr>
            </a:lvl1pPr>
            <a:lvl2pPr defTabSz="228600">
              <a:defRPr sz="2400">
                <a:solidFill>
                  <a:schemeClr val="tx1"/>
                </a:solidFill>
                <a:latin typeface="Times New Roman" panose="02020603050405020304" charset="0"/>
              </a:defRPr>
            </a:lvl2pPr>
            <a:lvl3pPr defTabSz="228600">
              <a:defRPr sz="2400">
                <a:solidFill>
                  <a:schemeClr val="tx1"/>
                </a:solidFill>
                <a:latin typeface="Times New Roman" panose="02020603050405020304" charset="0"/>
              </a:defRPr>
            </a:lvl3pPr>
            <a:lvl4pPr defTabSz="228600">
              <a:defRPr sz="2400">
                <a:solidFill>
                  <a:schemeClr val="tx1"/>
                </a:solidFill>
                <a:latin typeface="Times New Roman" panose="02020603050405020304" charset="0"/>
              </a:defRPr>
            </a:lvl4pPr>
            <a:lvl5pPr defTabSz="228600">
              <a:defRPr sz="2400">
                <a:solidFill>
                  <a:schemeClr val="tx1"/>
                </a:solidFill>
                <a:latin typeface="Times New Roman" panose="02020603050405020304" charset="0"/>
              </a:defRPr>
            </a:lvl5pPr>
            <a:lvl6pPr defTabSz="228600" fontAlgn="base">
              <a:spcBef>
                <a:spcPct val="0"/>
              </a:spcBef>
              <a:spcAft>
                <a:spcPct val="0"/>
              </a:spcAft>
              <a:defRPr sz="2400">
                <a:solidFill>
                  <a:schemeClr val="tx1"/>
                </a:solidFill>
                <a:latin typeface="Times New Roman" panose="02020603050405020304" charset="0"/>
              </a:defRPr>
            </a:lvl6pPr>
            <a:lvl7pPr defTabSz="228600" fontAlgn="base">
              <a:spcBef>
                <a:spcPct val="0"/>
              </a:spcBef>
              <a:spcAft>
                <a:spcPct val="0"/>
              </a:spcAft>
              <a:defRPr sz="2400">
                <a:solidFill>
                  <a:schemeClr val="tx1"/>
                </a:solidFill>
                <a:latin typeface="Times New Roman" panose="02020603050405020304" charset="0"/>
              </a:defRPr>
            </a:lvl7pPr>
            <a:lvl8pPr defTabSz="228600" fontAlgn="base">
              <a:spcBef>
                <a:spcPct val="0"/>
              </a:spcBef>
              <a:spcAft>
                <a:spcPct val="0"/>
              </a:spcAft>
              <a:defRPr sz="2400">
                <a:solidFill>
                  <a:schemeClr val="tx1"/>
                </a:solidFill>
                <a:latin typeface="Times New Roman" panose="02020603050405020304" charset="0"/>
              </a:defRPr>
            </a:lvl8pPr>
            <a:lvl9pPr defTabSz="228600" fontAlgn="base">
              <a:spcBef>
                <a:spcPct val="0"/>
              </a:spcBef>
              <a:spcAft>
                <a:spcPct val="0"/>
              </a:spcAft>
              <a:defRPr sz="2400">
                <a:solidFill>
                  <a:schemeClr val="tx1"/>
                </a:solidFill>
                <a:latin typeface="Times New Roman" panose="02020603050405020304" charset="0"/>
              </a:defRPr>
            </a:lvl9pPr>
          </a:lstStyle>
          <a:p>
            <a:r>
              <a:rPr lang="en-US" altLang="en-US" sz="2800" b="1" dirty="0">
                <a:solidFill>
                  <a:srgbClr val="000000"/>
                </a:solidFill>
                <a:latin typeface="Consolas" panose="020B0609020204030204" pitchFamily="49" charset="0"/>
              </a:rPr>
              <a:t>Algorithm</a:t>
            </a:r>
            <a:r>
              <a:rPr lang="en-US" altLang="en-US" sz="2800" dirty="0">
                <a:latin typeface="Consolas" panose="020B0609020204030204" pitchFamily="49" charset="0"/>
              </a:rPr>
              <a:t> </a:t>
            </a:r>
            <a:r>
              <a:rPr lang="en-US" altLang="en-US" sz="2800" b="1" i="1" dirty="0" err="1">
                <a:solidFill>
                  <a:schemeClr val="tx2"/>
                </a:solidFill>
                <a:latin typeface="Consolas" panose="020B0609020204030204" pitchFamily="49" charset="0"/>
              </a:rPr>
              <a:t>arrayMax</a:t>
            </a:r>
            <a:r>
              <a:rPr lang="en-US" altLang="en-US" sz="2800" dirty="0">
                <a:solidFill>
                  <a:schemeClr val="tx2"/>
                </a:solidFill>
                <a:latin typeface="Consolas" panose="020B0609020204030204" pitchFamily="49" charset="0"/>
              </a:rPr>
              <a:t>(</a:t>
            </a:r>
            <a:r>
              <a:rPr lang="en-US" altLang="en-US" sz="2800" b="1" i="1" dirty="0">
                <a:solidFill>
                  <a:schemeClr val="tx2"/>
                </a:solidFill>
                <a:latin typeface="Consolas" panose="020B0609020204030204" pitchFamily="49" charset="0"/>
              </a:rPr>
              <a:t>A</a:t>
            </a:r>
            <a:r>
              <a:rPr lang="en-US" altLang="en-US" sz="2800" dirty="0">
                <a:solidFill>
                  <a:schemeClr val="tx2"/>
                </a:solidFill>
                <a:latin typeface="Consolas" panose="020B0609020204030204" pitchFamily="49" charset="0"/>
              </a:rPr>
              <a:t>, </a:t>
            </a:r>
            <a:r>
              <a:rPr lang="en-US" altLang="en-US" sz="2800" b="1" i="1" dirty="0">
                <a:solidFill>
                  <a:schemeClr val="tx2"/>
                </a:solidFill>
                <a:latin typeface="Consolas" panose="020B0609020204030204" pitchFamily="49" charset="0"/>
              </a:rPr>
              <a:t>n</a:t>
            </a:r>
            <a:r>
              <a:rPr lang="en-US" altLang="en-US" sz="2800" dirty="0">
                <a:solidFill>
                  <a:schemeClr val="tx2"/>
                </a:solidFill>
                <a:latin typeface="Consolas" panose="020B0609020204030204" pitchFamily="49" charset="0"/>
              </a:rPr>
              <a:t>)</a:t>
            </a:r>
            <a:endParaRPr lang="en-US" altLang="en-US" sz="2800" dirty="0">
              <a:solidFill>
                <a:schemeClr val="tx2"/>
              </a:solidFill>
              <a:latin typeface="Consolas" panose="020B0609020204030204" pitchFamily="49" charset="0"/>
            </a:endParaRPr>
          </a:p>
          <a:p>
            <a:r>
              <a:rPr lang="en-US" altLang="en-US" sz="2800" b="1" dirty="0">
                <a:solidFill>
                  <a:schemeClr val="tx2"/>
                </a:solidFill>
                <a:latin typeface="Consolas" panose="020B0609020204030204" pitchFamily="49" charset="0"/>
              </a:rPr>
              <a:t>	</a:t>
            </a:r>
            <a:r>
              <a:rPr lang="en-US" altLang="en-US" sz="2800" b="1" dirty="0">
                <a:solidFill>
                  <a:srgbClr val="000000"/>
                </a:solidFill>
                <a:latin typeface="Consolas" panose="020B0609020204030204" pitchFamily="49" charset="0"/>
              </a:rPr>
              <a:t>Input</a:t>
            </a:r>
            <a:r>
              <a:rPr lang="en-US" altLang="en-US" sz="2800" dirty="0">
                <a:latin typeface="Consolas" panose="020B0609020204030204" pitchFamily="49" charset="0"/>
              </a:rPr>
              <a:t> </a:t>
            </a:r>
            <a:r>
              <a:rPr lang="en-US" altLang="en-US" sz="2800" dirty="0">
                <a:solidFill>
                  <a:schemeClr val="accent2"/>
                </a:solidFill>
                <a:latin typeface="Consolas" panose="020B0609020204030204" pitchFamily="49" charset="0"/>
              </a:rPr>
              <a:t>array </a:t>
            </a:r>
            <a:r>
              <a:rPr lang="en-US" altLang="en-US" sz="2800" b="1" i="1" dirty="0">
                <a:solidFill>
                  <a:schemeClr val="accent2"/>
                </a:solidFill>
                <a:latin typeface="Consolas" panose="020B0609020204030204" pitchFamily="49" charset="0"/>
              </a:rPr>
              <a:t>A</a:t>
            </a:r>
            <a:r>
              <a:rPr lang="en-US" altLang="en-US" sz="2800" dirty="0">
                <a:solidFill>
                  <a:schemeClr val="accent2"/>
                </a:solidFill>
                <a:latin typeface="Consolas" panose="020B0609020204030204" pitchFamily="49" charset="0"/>
              </a:rPr>
              <a:t> of </a:t>
            </a:r>
            <a:r>
              <a:rPr lang="en-US" altLang="en-US" sz="2800" b="1" i="1" dirty="0">
                <a:solidFill>
                  <a:schemeClr val="accent2"/>
                </a:solidFill>
                <a:latin typeface="Consolas" panose="020B0609020204030204" pitchFamily="49" charset="0"/>
              </a:rPr>
              <a:t>n</a:t>
            </a:r>
            <a:r>
              <a:rPr lang="en-US" altLang="en-US" sz="2800" dirty="0">
                <a:solidFill>
                  <a:schemeClr val="accent2"/>
                </a:solidFill>
                <a:latin typeface="Consolas" panose="020B0609020204030204" pitchFamily="49" charset="0"/>
              </a:rPr>
              <a:t> integers</a:t>
            </a:r>
            <a:endParaRPr lang="en-US" altLang="en-US" sz="2800" dirty="0">
              <a:solidFill>
                <a:schemeClr val="accent2"/>
              </a:solidFill>
              <a:latin typeface="Consolas" panose="020B0609020204030204" pitchFamily="49" charset="0"/>
            </a:endParaRPr>
          </a:p>
          <a:p>
            <a:r>
              <a:rPr lang="en-US" altLang="en-US" sz="2800" b="1" dirty="0">
                <a:solidFill>
                  <a:schemeClr val="tx2"/>
                </a:solidFill>
                <a:latin typeface="Consolas" panose="020B0609020204030204" pitchFamily="49" charset="0"/>
              </a:rPr>
              <a:t>	</a:t>
            </a:r>
            <a:r>
              <a:rPr lang="en-US" altLang="en-US" sz="2800" b="1" dirty="0">
                <a:solidFill>
                  <a:srgbClr val="000000"/>
                </a:solidFill>
                <a:latin typeface="Consolas" panose="020B0609020204030204" pitchFamily="49" charset="0"/>
              </a:rPr>
              <a:t>Output</a:t>
            </a:r>
            <a:r>
              <a:rPr lang="en-US" altLang="en-US" sz="2800" dirty="0">
                <a:latin typeface="Consolas" panose="020B0609020204030204" pitchFamily="49" charset="0"/>
              </a:rPr>
              <a:t> </a:t>
            </a:r>
            <a:r>
              <a:rPr lang="en-US" altLang="en-US" sz="2800" dirty="0">
                <a:solidFill>
                  <a:schemeClr val="accent2"/>
                </a:solidFill>
                <a:latin typeface="Consolas" panose="020B0609020204030204" pitchFamily="49" charset="0"/>
              </a:rPr>
              <a:t>maximum element of </a:t>
            </a:r>
            <a:r>
              <a:rPr lang="en-US" altLang="en-US" sz="2800" b="1" i="1" dirty="0">
                <a:solidFill>
                  <a:schemeClr val="accent2"/>
                </a:solidFill>
                <a:latin typeface="Consolas" panose="020B0609020204030204" pitchFamily="49" charset="0"/>
              </a:rPr>
              <a:t>A</a:t>
            </a:r>
            <a:endParaRPr lang="en-US" altLang="en-US" sz="2800" b="1" i="1" dirty="0">
              <a:solidFill>
                <a:schemeClr val="accent2"/>
              </a:solidFill>
              <a:latin typeface="Consolas" panose="020B0609020204030204" pitchFamily="49" charset="0"/>
            </a:endParaRPr>
          </a:p>
          <a:p>
            <a:pPr>
              <a:spcBef>
                <a:spcPct val="50000"/>
              </a:spcBef>
            </a:pPr>
            <a:r>
              <a:rPr lang="en-US" altLang="en-US" sz="2800" dirty="0">
                <a:solidFill>
                  <a:schemeClr val="tx2"/>
                </a:solidFill>
                <a:latin typeface="Consolas" panose="020B0609020204030204" pitchFamily="49" charset="0"/>
              </a:rPr>
              <a:t>	</a:t>
            </a:r>
            <a:r>
              <a:rPr lang="en-US" altLang="en-US" sz="2800" b="1" i="1" dirty="0" err="1">
                <a:solidFill>
                  <a:schemeClr val="accent2"/>
                </a:solidFill>
                <a:latin typeface="Consolas" panose="020B0609020204030204" pitchFamily="49" charset="0"/>
              </a:rPr>
              <a:t>currentMax</a:t>
            </a:r>
            <a:r>
              <a:rPr lang="en-US" altLang="en-US" sz="2800" dirty="0">
                <a:solidFill>
                  <a:schemeClr val="tx2"/>
                </a:solidFill>
                <a:latin typeface="Consolas" panose="020B0609020204030204" pitchFamily="49" charset="0"/>
              </a:rPr>
              <a:t> </a:t>
            </a:r>
            <a:r>
              <a:rPr lang="en-US" altLang="en-US" sz="2800" dirty="0">
                <a:solidFill>
                  <a:srgbClr val="000000"/>
                </a:solidFill>
                <a:latin typeface="Consolas" panose="020B0609020204030204" pitchFamily="49" charset="0"/>
                <a:sym typeface="Symbol" panose="05050102010706020507" pitchFamily="18" charset="2"/>
              </a:rPr>
              <a:t></a:t>
            </a:r>
            <a:r>
              <a:rPr lang="en-US" altLang="en-US" sz="2800" dirty="0">
                <a:solidFill>
                  <a:schemeClr val="tx2"/>
                </a:solidFill>
                <a:latin typeface="Consolas" panose="020B0609020204030204" pitchFamily="49" charset="0"/>
                <a:sym typeface="Symbol" panose="05050102010706020507" pitchFamily="18" charset="2"/>
              </a:rPr>
              <a:t> </a:t>
            </a:r>
            <a:r>
              <a:rPr lang="en-US" altLang="en-US" sz="2800" b="1" i="1" dirty="0">
                <a:solidFill>
                  <a:schemeClr val="accent2"/>
                </a:solidFill>
                <a:latin typeface="Consolas" panose="020B0609020204030204" pitchFamily="49" charset="0"/>
                <a:sym typeface="Symbol" panose="05050102010706020507" pitchFamily="18" charset="2"/>
              </a:rPr>
              <a:t>A</a:t>
            </a:r>
            <a:r>
              <a:rPr lang="en-US" altLang="en-US" sz="2800" dirty="0">
                <a:solidFill>
                  <a:schemeClr val="accent2"/>
                </a:solidFill>
                <a:latin typeface="Consolas" panose="020B0609020204030204" pitchFamily="49" charset="0"/>
                <a:sym typeface="Symbol" panose="05050102010706020507" pitchFamily="18" charset="2"/>
              </a:rPr>
              <a:t>[0]</a:t>
            </a:r>
            <a:endParaRPr lang="en-US" altLang="en-US" sz="2800" dirty="0">
              <a:solidFill>
                <a:schemeClr val="accent2"/>
              </a:solidFill>
              <a:latin typeface="Consolas" panose="020B0609020204030204" pitchFamily="49" charset="0"/>
            </a:endParaRPr>
          </a:p>
          <a:p>
            <a:r>
              <a:rPr lang="en-US" altLang="en-US" sz="2800" dirty="0">
                <a:latin typeface="Consolas" panose="020B0609020204030204" pitchFamily="49" charset="0"/>
              </a:rPr>
              <a:t>	</a:t>
            </a:r>
            <a:r>
              <a:rPr lang="en-US" altLang="en-US" sz="2800" b="1" dirty="0">
                <a:solidFill>
                  <a:srgbClr val="000000"/>
                </a:solidFill>
                <a:latin typeface="Consolas" panose="020B0609020204030204" pitchFamily="49" charset="0"/>
              </a:rPr>
              <a:t>for</a:t>
            </a:r>
            <a:r>
              <a:rPr lang="en-US" altLang="en-US" sz="2800" dirty="0">
                <a:latin typeface="Consolas" panose="020B0609020204030204" pitchFamily="49" charset="0"/>
              </a:rPr>
              <a:t> </a:t>
            </a:r>
            <a:r>
              <a:rPr lang="en-US" altLang="en-US" sz="2800" b="1" i="1" dirty="0" err="1">
                <a:solidFill>
                  <a:schemeClr val="accent2"/>
                </a:solidFill>
                <a:latin typeface="Consolas" panose="020B0609020204030204" pitchFamily="49" charset="0"/>
              </a:rPr>
              <a:t>i</a:t>
            </a:r>
            <a:r>
              <a:rPr lang="en-US" altLang="en-US" sz="2800" dirty="0">
                <a:solidFill>
                  <a:schemeClr val="tx2"/>
                </a:solidFill>
                <a:latin typeface="Consolas" panose="020B0609020204030204" pitchFamily="49" charset="0"/>
              </a:rPr>
              <a:t> </a:t>
            </a:r>
            <a:r>
              <a:rPr lang="en-US" altLang="en-US" sz="2800" dirty="0">
                <a:solidFill>
                  <a:srgbClr val="000000"/>
                </a:solidFill>
                <a:latin typeface="Consolas" panose="020B0609020204030204" pitchFamily="49" charset="0"/>
                <a:sym typeface="Symbol" panose="05050102010706020507" pitchFamily="18" charset="2"/>
              </a:rPr>
              <a:t></a:t>
            </a:r>
            <a:r>
              <a:rPr lang="en-US" altLang="en-US" sz="2800" dirty="0">
                <a:solidFill>
                  <a:schemeClr val="tx2"/>
                </a:solidFill>
                <a:latin typeface="Consolas" panose="020B0609020204030204" pitchFamily="49" charset="0"/>
                <a:sym typeface="Symbol" panose="05050102010706020507" pitchFamily="18" charset="2"/>
              </a:rPr>
              <a:t> </a:t>
            </a:r>
            <a:r>
              <a:rPr lang="en-US" altLang="en-US" sz="2800" dirty="0">
                <a:solidFill>
                  <a:schemeClr val="accent2"/>
                </a:solidFill>
                <a:latin typeface="Consolas" panose="020B0609020204030204" pitchFamily="49" charset="0"/>
                <a:sym typeface="Symbol" panose="05050102010706020507" pitchFamily="18" charset="2"/>
              </a:rPr>
              <a:t>1</a:t>
            </a:r>
            <a:r>
              <a:rPr lang="en-US" altLang="en-US" sz="2800" dirty="0">
                <a:latin typeface="Consolas" panose="020B0609020204030204" pitchFamily="49" charset="0"/>
                <a:sym typeface="Symbol" panose="05050102010706020507" pitchFamily="18" charset="2"/>
              </a:rPr>
              <a:t> </a:t>
            </a:r>
            <a:r>
              <a:rPr lang="en-US" altLang="en-US" sz="2800" b="1" dirty="0">
                <a:solidFill>
                  <a:srgbClr val="000000"/>
                </a:solidFill>
                <a:latin typeface="Consolas" panose="020B0609020204030204" pitchFamily="49" charset="0"/>
                <a:sym typeface="Symbol" panose="05050102010706020507" pitchFamily="18" charset="2"/>
              </a:rPr>
              <a:t>to</a:t>
            </a:r>
            <a:r>
              <a:rPr lang="en-US" altLang="en-US" sz="2800" dirty="0">
                <a:latin typeface="Consolas" panose="020B0609020204030204" pitchFamily="49" charset="0"/>
                <a:sym typeface="Symbol" panose="05050102010706020507" pitchFamily="18" charset="2"/>
              </a:rPr>
              <a:t> </a:t>
            </a:r>
            <a:r>
              <a:rPr lang="en-US" altLang="en-US" sz="2800" b="1" i="1" dirty="0">
                <a:solidFill>
                  <a:schemeClr val="accent2"/>
                </a:solidFill>
                <a:latin typeface="Consolas" panose="020B0609020204030204" pitchFamily="49" charset="0"/>
                <a:sym typeface="Symbol" panose="05050102010706020507" pitchFamily="18" charset="2"/>
              </a:rPr>
              <a:t>n</a:t>
            </a:r>
            <a:r>
              <a:rPr lang="en-US" altLang="en-US" sz="2800" dirty="0">
                <a:solidFill>
                  <a:schemeClr val="accent2"/>
                </a:solidFill>
                <a:latin typeface="Consolas" panose="020B0609020204030204" pitchFamily="49" charset="0"/>
                <a:sym typeface="Symbol" panose="05050102010706020507" pitchFamily="18" charset="2"/>
              </a:rPr>
              <a:t>  1</a:t>
            </a:r>
            <a:r>
              <a:rPr lang="en-US" altLang="en-US" sz="2800" dirty="0">
                <a:latin typeface="Consolas" panose="020B0609020204030204" pitchFamily="49" charset="0"/>
                <a:sym typeface="Symbol" panose="05050102010706020507" pitchFamily="18" charset="2"/>
              </a:rPr>
              <a:t> </a:t>
            </a:r>
            <a:r>
              <a:rPr lang="en-US" altLang="en-US" sz="2800" b="1" dirty="0">
                <a:solidFill>
                  <a:srgbClr val="000000"/>
                </a:solidFill>
                <a:latin typeface="Consolas" panose="020B0609020204030204" pitchFamily="49" charset="0"/>
                <a:sym typeface="Symbol" panose="05050102010706020507" pitchFamily="18" charset="2"/>
              </a:rPr>
              <a:t>do</a:t>
            </a:r>
            <a:endParaRPr lang="en-US" altLang="en-US" sz="2800" b="1" dirty="0">
              <a:solidFill>
                <a:srgbClr val="000000"/>
              </a:solidFill>
              <a:latin typeface="Consolas" panose="020B0609020204030204" pitchFamily="49" charset="0"/>
              <a:sym typeface="Symbol" panose="05050102010706020507" pitchFamily="18" charset="2"/>
            </a:endParaRPr>
          </a:p>
          <a:p>
            <a:r>
              <a:rPr lang="en-US" altLang="en-US" sz="2800" dirty="0">
                <a:latin typeface="Consolas" panose="020B0609020204030204" pitchFamily="49" charset="0"/>
                <a:sym typeface="Symbol" panose="05050102010706020507" pitchFamily="18" charset="2"/>
              </a:rPr>
              <a:t>		</a:t>
            </a:r>
            <a:r>
              <a:rPr lang="en-US" altLang="en-US" sz="2800" b="1" dirty="0">
                <a:solidFill>
                  <a:srgbClr val="000000"/>
                </a:solidFill>
                <a:latin typeface="Consolas" panose="020B0609020204030204" pitchFamily="49" charset="0"/>
                <a:sym typeface="Symbol" panose="05050102010706020507" pitchFamily="18" charset="2"/>
              </a:rPr>
              <a:t>if</a:t>
            </a:r>
            <a:r>
              <a:rPr lang="en-US" altLang="en-US" sz="2800" dirty="0">
                <a:latin typeface="Consolas" panose="020B0609020204030204" pitchFamily="49" charset="0"/>
                <a:sym typeface="Symbol" panose="05050102010706020507" pitchFamily="18" charset="2"/>
              </a:rPr>
              <a:t> </a:t>
            </a:r>
            <a:r>
              <a:rPr lang="en-US" altLang="en-US" sz="2800" b="1" i="1" dirty="0">
                <a:solidFill>
                  <a:schemeClr val="accent2"/>
                </a:solidFill>
                <a:latin typeface="Consolas" panose="020B0609020204030204" pitchFamily="49" charset="0"/>
                <a:sym typeface="Symbol" panose="05050102010706020507" pitchFamily="18" charset="2"/>
              </a:rPr>
              <a:t>A</a:t>
            </a:r>
            <a:r>
              <a:rPr lang="en-US" altLang="en-US" sz="2800" dirty="0">
                <a:solidFill>
                  <a:schemeClr val="accent2"/>
                </a:solidFill>
                <a:latin typeface="Consolas" panose="020B0609020204030204" pitchFamily="49" charset="0"/>
                <a:sym typeface="Symbol" panose="05050102010706020507" pitchFamily="18" charset="2"/>
              </a:rPr>
              <a:t>[</a:t>
            </a:r>
            <a:r>
              <a:rPr lang="en-US" altLang="en-US" sz="2800" i="1" dirty="0" err="1">
                <a:solidFill>
                  <a:schemeClr val="accent2"/>
                </a:solidFill>
                <a:latin typeface="Consolas" panose="020B0609020204030204" pitchFamily="49" charset="0"/>
                <a:sym typeface="Symbol" panose="05050102010706020507" pitchFamily="18" charset="2"/>
              </a:rPr>
              <a:t>i</a:t>
            </a:r>
            <a:r>
              <a:rPr lang="en-US" altLang="en-US" sz="2800" dirty="0">
                <a:solidFill>
                  <a:schemeClr val="accent2"/>
                </a:solidFill>
                <a:latin typeface="Consolas" panose="020B0609020204030204" pitchFamily="49" charset="0"/>
                <a:sym typeface="Symbol" panose="05050102010706020507" pitchFamily="18" charset="2"/>
              </a:rPr>
              <a:t>]  </a:t>
            </a:r>
            <a:r>
              <a:rPr lang="en-US" altLang="en-US" sz="2800" b="1" i="1" dirty="0" err="1">
                <a:solidFill>
                  <a:schemeClr val="accent2"/>
                </a:solidFill>
                <a:latin typeface="Consolas" panose="020B0609020204030204" pitchFamily="49" charset="0"/>
                <a:sym typeface="Symbol" panose="05050102010706020507" pitchFamily="18" charset="2"/>
              </a:rPr>
              <a:t>currentMax</a:t>
            </a:r>
            <a:r>
              <a:rPr lang="en-US" altLang="en-US" sz="2800" dirty="0">
                <a:latin typeface="Consolas" panose="020B0609020204030204" pitchFamily="49" charset="0"/>
                <a:sym typeface="Symbol" panose="05050102010706020507" pitchFamily="18" charset="2"/>
              </a:rPr>
              <a:t> </a:t>
            </a:r>
            <a:r>
              <a:rPr lang="en-US" altLang="en-US" sz="2800" b="1" dirty="0">
                <a:solidFill>
                  <a:srgbClr val="000000"/>
                </a:solidFill>
                <a:latin typeface="Consolas" panose="020B0609020204030204" pitchFamily="49" charset="0"/>
                <a:sym typeface="Symbol" panose="05050102010706020507" pitchFamily="18" charset="2"/>
              </a:rPr>
              <a:t>then</a:t>
            </a:r>
            <a:endParaRPr lang="en-US" altLang="en-US" sz="2800" b="1" dirty="0">
              <a:solidFill>
                <a:srgbClr val="000000"/>
              </a:solidFill>
              <a:latin typeface="Consolas" panose="020B0609020204030204" pitchFamily="49" charset="0"/>
              <a:sym typeface="Symbol" panose="05050102010706020507" pitchFamily="18" charset="2"/>
            </a:endParaRPr>
          </a:p>
          <a:p>
            <a:r>
              <a:rPr lang="en-US" altLang="en-US" sz="2800" dirty="0">
                <a:latin typeface="Consolas" panose="020B0609020204030204" pitchFamily="49" charset="0"/>
                <a:sym typeface="Symbol" panose="05050102010706020507" pitchFamily="18" charset="2"/>
              </a:rPr>
              <a:t>			</a:t>
            </a:r>
            <a:r>
              <a:rPr lang="en-US" altLang="en-US" sz="2800" b="1" i="1" dirty="0" err="1">
                <a:solidFill>
                  <a:schemeClr val="accent2"/>
                </a:solidFill>
                <a:latin typeface="Consolas" panose="020B0609020204030204" pitchFamily="49" charset="0"/>
                <a:sym typeface="Symbol" panose="05050102010706020507" pitchFamily="18" charset="2"/>
              </a:rPr>
              <a:t>currentMax</a:t>
            </a:r>
            <a:r>
              <a:rPr lang="en-US" altLang="en-US" sz="2800" dirty="0">
                <a:solidFill>
                  <a:schemeClr val="tx2"/>
                </a:solidFill>
                <a:latin typeface="Consolas" panose="020B0609020204030204" pitchFamily="49" charset="0"/>
                <a:sym typeface="Symbol" panose="05050102010706020507" pitchFamily="18" charset="2"/>
              </a:rPr>
              <a:t> </a:t>
            </a:r>
            <a:r>
              <a:rPr lang="en-US" altLang="en-US" sz="2800" dirty="0">
                <a:solidFill>
                  <a:srgbClr val="000000"/>
                </a:solidFill>
                <a:latin typeface="Consolas" panose="020B0609020204030204" pitchFamily="49" charset="0"/>
                <a:sym typeface="Symbol" panose="05050102010706020507" pitchFamily="18" charset="2"/>
              </a:rPr>
              <a:t></a:t>
            </a:r>
            <a:r>
              <a:rPr lang="en-US" altLang="en-US" sz="2800" dirty="0">
                <a:solidFill>
                  <a:schemeClr val="accent2"/>
                </a:solidFill>
                <a:latin typeface="Consolas" panose="020B0609020204030204" pitchFamily="49" charset="0"/>
                <a:sym typeface="Symbol" panose="05050102010706020507" pitchFamily="18" charset="2"/>
              </a:rPr>
              <a:t> </a:t>
            </a:r>
            <a:r>
              <a:rPr lang="en-US" altLang="en-US" sz="2800" b="1" i="1" dirty="0">
                <a:solidFill>
                  <a:schemeClr val="accent2"/>
                </a:solidFill>
                <a:latin typeface="Consolas" panose="020B0609020204030204" pitchFamily="49" charset="0"/>
                <a:sym typeface="Symbol" panose="05050102010706020507" pitchFamily="18" charset="2"/>
              </a:rPr>
              <a:t>A</a:t>
            </a:r>
            <a:r>
              <a:rPr lang="en-US" altLang="en-US" sz="2800" dirty="0">
                <a:solidFill>
                  <a:schemeClr val="accent2"/>
                </a:solidFill>
                <a:latin typeface="Consolas" panose="020B0609020204030204" pitchFamily="49" charset="0"/>
                <a:sym typeface="Symbol" panose="05050102010706020507" pitchFamily="18" charset="2"/>
              </a:rPr>
              <a:t>[</a:t>
            </a:r>
            <a:r>
              <a:rPr lang="en-US" altLang="en-US" sz="2800" b="1" i="1" dirty="0" err="1">
                <a:solidFill>
                  <a:schemeClr val="accent2"/>
                </a:solidFill>
                <a:latin typeface="Consolas" panose="020B0609020204030204" pitchFamily="49" charset="0"/>
                <a:sym typeface="Symbol" panose="05050102010706020507" pitchFamily="18" charset="2"/>
              </a:rPr>
              <a:t>i</a:t>
            </a:r>
            <a:r>
              <a:rPr lang="en-US" altLang="en-US" sz="2800" dirty="0">
                <a:solidFill>
                  <a:schemeClr val="accent2"/>
                </a:solidFill>
                <a:latin typeface="Consolas" panose="020B0609020204030204" pitchFamily="49" charset="0"/>
                <a:sym typeface="Symbol" panose="05050102010706020507" pitchFamily="18" charset="2"/>
              </a:rPr>
              <a:t>]</a:t>
            </a:r>
            <a:endParaRPr lang="en-US" altLang="en-US" sz="2800" dirty="0">
              <a:solidFill>
                <a:schemeClr val="accent2"/>
              </a:solidFill>
              <a:latin typeface="Consolas" panose="020B0609020204030204" pitchFamily="49" charset="0"/>
              <a:sym typeface="Symbol" panose="05050102010706020507" pitchFamily="18" charset="2"/>
            </a:endParaRPr>
          </a:p>
          <a:p>
            <a:r>
              <a:rPr lang="en-US" altLang="en-US" sz="2800" dirty="0">
                <a:latin typeface="Consolas" panose="020B0609020204030204" pitchFamily="49" charset="0"/>
                <a:sym typeface="Symbol" panose="05050102010706020507" pitchFamily="18" charset="2"/>
              </a:rPr>
              <a:t>	</a:t>
            </a:r>
            <a:r>
              <a:rPr lang="en-US" altLang="en-US" sz="2800" b="1" dirty="0">
                <a:solidFill>
                  <a:srgbClr val="000000"/>
                </a:solidFill>
                <a:latin typeface="Consolas" panose="020B0609020204030204" pitchFamily="49" charset="0"/>
                <a:sym typeface="Symbol" panose="05050102010706020507" pitchFamily="18" charset="2"/>
              </a:rPr>
              <a:t>return</a:t>
            </a:r>
            <a:r>
              <a:rPr lang="en-US" altLang="en-US" sz="2800" dirty="0">
                <a:latin typeface="Consolas" panose="020B0609020204030204" pitchFamily="49" charset="0"/>
                <a:sym typeface="Symbol" panose="05050102010706020507" pitchFamily="18" charset="2"/>
              </a:rPr>
              <a:t> </a:t>
            </a:r>
            <a:r>
              <a:rPr lang="en-US" altLang="en-US" sz="2800" b="1" i="1" dirty="0" err="1">
                <a:solidFill>
                  <a:schemeClr val="accent2"/>
                </a:solidFill>
                <a:latin typeface="Consolas" panose="020B0609020204030204" pitchFamily="49" charset="0"/>
                <a:sym typeface="Symbol" panose="05050102010706020507" pitchFamily="18" charset="2"/>
              </a:rPr>
              <a:t>currentMax</a:t>
            </a:r>
            <a:r>
              <a:rPr lang="en-US" altLang="en-US" sz="2800" dirty="0">
                <a:latin typeface="Consolas" panose="020B0609020204030204" pitchFamily="49" charset="0"/>
                <a:sym typeface="Symbol" panose="05050102010706020507" pitchFamily="18" charset="2"/>
              </a:rPr>
              <a:t> </a:t>
            </a:r>
            <a:endParaRPr lang="en-US" altLang="en-US" sz="2800" dirty="0">
              <a:latin typeface="Consolas" panose="020B0609020204030204" pitchFamily="49" charset="0"/>
            </a:endParaRPr>
          </a:p>
        </p:txBody>
      </p:sp>
      <p:sp>
        <p:nvSpPr>
          <p:cNvPr id="5" name="Text Box 9"/>
          <p:cNvSpPr txBox="1">
            <a:spLocks noChangeArrowheads="1"/>
          </p:cNvSpPr>
          <p:nvPr/>
        </p:nvSpPr>
        <p:spPr bwMode="auto">
          <a:xfrm>
            <a:off x="1094014" y="589599"/>
            <a:ext cx="1012698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400" dirty="0">
                <a:latin typeface="Arial" panose="020B0604020202020204" pitchFamily="34" charset="0"/>
                <a:cs typeface="Arial" panose="020B0604020202020204" pitchFamily="34" charset="0"/>
              </a:rPr>
              <a:t>Example: find max element of an array</a:t>
            </a:r>
            <a:endParaRPr lang="en-US" altLang="en-US" sz="240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67" name="Footer Placeholder 5"/>
          <p:cNvSpPr>
            <a:spLocks noGrp="1"/>
          </p:cNvSpPr>
          <p:nvPr>
            <p:ph type="ftr" sz="quarter" idx="11"/>
          </p:nvPr>
        </p:nvSpPr>
        <p:spPr/>
        <p:txBody>
          <a:bodyPr/>
          <a:lstStyle/>
          <a:p>
            <a:endParaRPr lang="en-US" altLang="en-US"/>
          </a:p>
        </p:txBody>
      </p:sp>
      <p:sp>
        <p:nvSpPr>
          <p:cNvPr id="13314" name="Rectangle 2"/>
          <p:cNvSpPr>
            <a:spLocks noGrp="1" noChangeArrowheads="1"/>
          </p:cNvSpPr>
          <p:nvPr>
            <p:ph type="title"/>
          </p:nvPr>
        </p:nvSpPr>
        <p:spPr>
          <a:xfrm>
            <a:off x="838200" y="691698"/>
            <a:ext cx="10515600" cy="522742"/>
          </a:xfrm>
        </p:spPr>
        <p:txBody>
          <a:bodyPr>
            <a:normAutofit fontScale="90000"/>
          </a:bodyPr>
          <a:lstStyle/>
          <a:p>
            <a:r>
              <a:rPr lang="en-US" altLang="en-US" sz="4000" dirty="0">
                <a:latin typeface="Arial" panose="020B0604020202020204" pitchFamily="34" charset="0"/>
                <a:cs typeface="Arial" panose="020B0604020202020204" pitchFamily="34" charset="0"/>
              </a:rPr>
              <a:t>Pseudocode Details</a:t>
            </a:r>
            <a:endParaRPr lang="en-US" altLang="en-US" sz="4000" dirty="0">
              <a:latin typeface="Arial" panose="020B0604020202020204" pitchFamily="34" charset="0"/>
              <a:cs typeface="Arial" panose="020B0604020202020204" pitchFamily="34" charset="0"/>
            </a:endParaRPr>
          </a:p>
        </p:txBody>
      </p:sp>
      <p:sp>
        <p:nvSpPr>
          <p:cNvPr id="13315" name="Rectangle 3" descr="Rectangle: Click to edit Master text styles&#10;Second level&#10;Third level&#10;Fourth level&#10;Fifth level"/>
          <p:cNvSpPr>
            <a:spLocks noGrp="1" noChangeArrowheads="1"/>
          </p:cNvSpPr>
          <p:nvPr>
            <p:ph type="body" sz="half" idx="1"/>
          </p:nvPr>
        </p:nvSpPr>
        <p:spPr>
          <a:xfrm>
            <a:off x="1004751" y="1540238"/>
            <a:ext cx="4573089" cy="5317762"/>
          </a:xfrm>
        </p:spPr>
        <p:txBody>
          <a:bodyPr>
            <a:normAutofit/>
          </a:bodyPr>
          <a:lstStyle/>
          <a:p>
            <a:pPr>
              <a:lnSpc>
                <a:spcPct val="100000"/>
              </a:lnSpc>
            </a:pPr>
            <a:r>
              <a:rPr lang="en-US" altLang="en-US" sz="2400" dirty="0">
                <a:latin typeface="Arial" panose="020B0604020202020204" pitchFamily="34" charset="0"/>
                <a:cs typeface="Arial" panose="020B0604020202020204" pitchFamily="34" charset="0"/>
              </a:rPr>
              <a:t>Control flow</a:t>
            </a:r>
            <a:endParaRPr lang="en-US" altLang="en-US" sz="2400" dirty="0">
              <a:latin typeface="Arial" panose="020B0604020202020204" pitchFamily="34" charset="0"/>
              <a:cs typeface="Arial" panose="020B0604020202020204" pitchFamily="34" charset="0"/>
            </a:endParaRPr>
          </a:p>
          <a:p>
            <a:pPr lvl="1">
              <a:lnSpc>
                <a:spcPct val="100000"/>
              </a:lnSpc>
            </a:pPr>
            <a:r>
              <a:rPr lang="en-US" altLang="en-US" sz="2000" b="1" dirty="0">
                <a:solidFill>
                  <a:srgbClr val="000000"/>
                </a:solidFill>
                <a:latin typeface="Arial" panose="020B0604020202020204" pitchFamily="34" charset="0"/>
                <a:cs typeface="Arial" panose="020B0604020202020204" pitchFamily="34" charset="0"/>
              </a:rPr>
              <a:t>if</a:t>
            </a:r>
            <a:r>
              <a:rPr lang="en-US" altLang="en-US" sz="2000" dirty="0">
                <a:solidFill>
                  <a:srgbClr val="000000"/>
                </a:solidFill>
                <a:latin typeface="Arial" panose="020B0604020202020204" pitchFamily="34" charset="0"/>
                <a:cs typeface="Arial" panose="020B0604020202020204" pitchFamily="34" charset="0"/>
              </a:rPr>
              <a:t> </a:t>
            </a:r>
            <a:r>
              <a:rPr lang="en-US" altLang="en-US" sz="2000" dirty="0">
                <a:solidFill>
                  <a:schemeClr val="accent2"/>
                </a:solidFill>
                <a:latin typeface="Arial" panose="020B0604020202020204" pitchFamily="34" charset="0"/>
                <a:cs typeface="Arial" panose="020B0604020202020204" pitchFamily="34" charset="0"/>
              </a:rPr>
              <a:t>…</a:t>
            </a:r>
            <a:r>
              <a:rPr lang="en-US" altLang="en-US" sz="2000" dirty="0">
                <a:solidFill>
                  <a:srgbClr val="000000"/>
                </a:solidFill>
                <a:latin typeface="Arial" panose="020B0604020202020204" pitchFamily="34" charset="0"/>
                <a:cs typeface="Arial" panose="020B0604020202020204" pitchFamily="34" charset="0"/>
              </a:rPr>
              <a:t> </a:t>
            </a:r>
            <a:r>
              <a:rPr lang="en-US" altLang="en-US" sz="2000" b="1" dirty="0">
                <a:solidFill>
                  <a:srgbClr val="000000"/>
                </a:solidFill>
                <a:latin typeface="Arial" panose="020B0604020202020204" pitchFamily="34" charset="0"/>
                <a:cs typeface="Arial" panose="020B0604020202020204" pitchFamily="34" charset="0"/>
              </a:rPr>
              <a:t>then</a:t>
            </a:r>
            <a:r>
              <a:rPr lang="en-US" altLang="en-US" sz="2000" dirty="0">
                <a:solidFill>
                  <a:srgbClr val="000000"/>
                </a:solidFill>
                <a:latin typeface="Arial" panose="020B0604020202020204" pitchFamily="34" charset="0"/>
                <a:cs typeface="Arial" panose="020B0604020202020204" pitchFamily="34" charset="0"/>
              </a:rPr>
              <a:t> </a:t>
            </a:r>
            <a:r>
              <a:rPr lang="en-US" altLang="en-US" sz="2000" dirty="0">
                <a:solidFill>
                  <a:schemeClr val="accent2"/>
                </a:solidFill>
                <a:latin typeface="Arial" panose="020B0604020202020204" pitchFamily="34" charset="0"/>
                <a:cs typeface="Arial" panose="020B0604020202020204" pitchFamily="34" charset="0"/>
              </a:rPr>
              <a:t>…</a:t>
            </a:r>
            <a:r>
              <a:rPr lang="en-US" altLang="en-US" sz="2000" dirty="0">
                <a:solidFill>
                  <a:srgbClr val="000000"/>
                </a:solidFill>
                <a:latin typeface="Arial" panose="020B0604020202020204" pitchFamily="34" charset="0"/>
                <a:cs typeface="Arial" panose="020B0604020202020204" pitchFamily="34" charset="0"/>
              </a:rPr>
              <a:t> [</a:t>
            </a:r>
            <a:r>
              <a:rPr lang="en-US" altLang="en-US" sz="2000" b="1" dirty="0">
                <a:solidFill>
                  <a:srgbClr val="000000"/>
                </a:solidFill>
                <a:latin typeface="Arial" panose="020B0604020202020204" pitchFamily="34" charset="0"/>
                <a:cs typeface="Arial" panose="020B0604020202020204" pitchFamily="34" charset="0"/>
              </a:rPr>
              <a:t>else</a:t>
            </a:r>
            <a:r>
              <a:rPr lang="en-US" altLang="en-US" sz="2000" dirty="0">
                <a:solidFill>
                  <a:srgbClr val="000000"/>
                </a:solidFill>
                <a:latin typeface="Arial" panose="020B0604020202020204" pitchFamily="34" charset="0"/>
                <a:cs typeface="Arial" panose="020B0604020202020204" pitchFamily="34" charset="0"/>
              </a:rPr>
              <a:t> </a:t>
            </a:r>
            <a:r>
              <a:rPr lang="en-US" altLang="en-US" sz="2000" dirty="0">
                <a:solidFill>
                  <a:schemeClr val="accent2"/>
                </a:solidFill>
                <a:latin typeface="Arial" panose="020B0604020202020204" pitchFamily="34" charset="0"/>
                <a:cs typeface="Arial" panose="020B0604020202020204" pitchFamily="34" charset="0"/>
              </a:rPr>
              <a:t>…]</a:t>
            </a:r>
            <a:endParaRPr lang="en-US" altLang="en-US" sz="2000" dirty="0">
              <a:solidFill>
                <a:schemeClr val="accent2"/>
              </a:solidFill>
              <a:latin typeface="Arial" panose="020B0604020202020204" pitchFamily="34" charset="0"/>
              <a:cs typeface="Arial" panose="020B0604020202020204" pitchFamily="34" charset="0"/>
            </a:endParaRPr>
          </a:p>
          <a:p>
            <a:pPr lvl="1">
              <a:lnSpc>
                <a:spcPct val="100000"/>
              </a:lnSpc>
            </a:pPr>
            <a:r>
              <a:rPr lang="en-US" altLang="en-US" sz="2000" b="1" dirty="0">
                <a:solidFill>
                  <a:srgbClr val="000000"/>
                </a:solidFill>
                <a:latin typeface="Arial" panose="020B0604020202020204" pitchFamily="34" charset="0"/>
                <a:cs typeface="Arial" panose="020B0604020202020204" pitchFamily="34" charset="0"/>
              </a:rPr>
              <a:t>while</a:t>
            </a:r>
            <a:r>
              <a:rPr lang="en-US" altLang="en-US" sz="2000" dirty="0">
                <a:solidFill>
                  <a:srgbClr val="000000"/>
                </a:solidFill>
                <a:latin typeface="Arial" panose="020B0604020202020204" pitchFamily="34" charset="0"/>
                <a:cs typeface="Arial" panose="020B0604020202020204" pitchFamily="34" charset="0"/>
              </a:rPr>
              <a:t> </a:t>
            </a:r>
            <a:r>
              <a:rPr lang="en-US" altLang="en-US" sz="2000" dirty="0">
                <a:solidFill>
                  <a:schemeClr val="accent2"/>
                </a:solidFill>
                <a:latin typeface="Arial" panose="020B0604020202020204" pitchFamily="34" charset="0"/>
                <a:cs typeface="Arial" panose="020B0604020202020204" pitchFamily="34" charset="0"/>
              </a:rPr>
              <a:t>…</a:t>
            </a:r>
            <a:r>
              <a:rPr lang="en-US" altLang="en-US" sz="2000" dirty="0">
                <a:solidFill>
                  <a:srgbClr val="000000"/>
                </a:solidFill>
                <a:latin typeface="Arial" panose="020B0604020202020204" pitchFamily="34" charset="0"/>
                <a:cs typeface="Arial" panose="020B0604020202020204" pitchFamily="34" charset="0"/>
              </a:rPr>
              <a:t> </a:t>
            </a:r>
            <a:r>
              <a:rPr lang="en-US" altLang="en-US" sz="2000" b="1" dirty="0">
                <a:solidFill>
                  <a:srgbClr val="000000"/>
                </a:solidFill>
                <a:latin typeface="Arial" panose="020B0604020202020204" pitchFamily="34" charset="0"/>
                <a:cs typeface="Arial" panose="020B0604020202020204" pitchFamily="34" charset="0"/>
              </a:rPr>
              <a:t>do</a:t>
            </a:r>
            <a:r>
              <a:rPr lang="en-US" altLang="en-US" sz="2000" dirty="0">
                <a:solidFill>
                  <a:srgbClr val="000000"/>
                </a:solidFill>
                <a:latin typeface="Arial" panose="020B0604020202020204" pitchFamily="34" charset="0"/>
                <a:cs typeface="Arial" panose="020B0604020202020204" pitchFamily="34" charset="0"/>
              </a:rPr>
              <a:t> </a:t>
            </a:r>
            <a:r>
              <a:rPr lang="en-US" altLang="en-US" sz="2000" dirty="0">
                <a:solidFill>
                  <a:schemeClr val="accent2"/>
                </a:solidFill>
                <a:latin typeface="Arial" panose="020B0604020202020204" pitchFamily="34" charset="0"/>
                <a:cs typeface="Arial" panose="020B0604020202020204" pitchFamily="34" charset="0"/>
              </a:rPr>
              <a:t>…</a:t>
            </a:r>
            <a:endParaRPr lang="en-US" altLang="en-US" sz="2000" dirty="0">
              <a:solidFill>
                <a:schemeClr val="accent2"/>
              </a:solidFill>
              <a:latin typeface="Arial" panose="020B0604020202020204" pitchFamily="34" charset="0"/>
              <a:cs typeface="Arial" panose="020B0604020202020204" pitchFamily="34" charset="0"/>
            </a:endParaRPr>
          </a:p>
          <a:p>
            <a:pPr lvl="1">
              <a:lnSpc>
                <a:spcPct val="100000"/>
              </a:lnSpc>
            </a:pPr>
            <a:r>
              <a:rPr lang="en-US" altLang="en-US" sz="2000" b="1" dirty="0">
                <a:solidFill>
                  <a:srgbClr val="000000"/>
                </a:solidFill>
                <a:latin typeface="Arial" panose="020B0604020202020204" pitchFamily="34" charset="0"/>
                <a:cs typeface="Arial" panose="020B0604020202020204" pitchFamily="34" charset="0"/>
              </a:rPr>
              <a:t>repeat</a:t>
            </a:r>
            <a:r>
              <a:rPr lang="en-US" altLang="en-US" sz="2000" dirty="0">
                <a:solidFill>
                  <a:srgbClr val="000000"/>
                </a:solidFill>
                <a:latin typeface="Arial" panose="020B0604020202020204" pitchFamily="34" charset="0"/>
                <a:cs typeface="Arial" panose="020B0604020202020204" pitchFamily="34" charset="0"/>
              </a:rPr>
              <a:t> </a:t>
            </a:r>
            <a:r>
              <a:rPr lang="en-US" altLang="en-US" sz="2000" dirty="0">
                <a:solidFill>
                  <a:schemeClr val="accent2"/>
                </a:solidFill>
                <a:latin typeface="Arial" panose="020B0604020202020204" pitchFamily="34" charset="0"/>
                <a:cs typeface="Arial" panose="020B0604020202020204" pitchFamily="34" charset="0"/>
              </a:rPr>
              <a:t>…</a:t>
            </a:r>
            <a:r>
              <a:rPr lang="en-US" altLang="en-US" sz="2000" dirty="0">
                <a:solidFill>
                  <a:srgbClr val="000000"/>
                </a:solidFill>
                <a:latin typeface="Arial" panose="020B0604020202020204" pitchFamily="34" charset="0"/>
                <a:cs typeface="Arial" panose="020B0604020202020204" pitchFamily="34" charset="0"/>
              </a:rPr>
              <a:t> </a:t>
            </a:r>
            <a:r>
              <a:rPr lang="en-US" altLang="en-US" sz="2000" b="1" dirty="0">
                <a:solidFill>
                  <a:srgbClr val="000000"/>
                </a:solidFill>
                <a:latin typeface="Arial" panose="020B0604020202020204" pitchFamily="34" charset="0"/>
                <a:cs typeface="Arial" panose="020B0604020202020204" pitchFamily="34" charset="0"/>
              </a:rPr>
              <a:t>until</a:t>
            </a:r>
            <a:r>
              <a:rPr lang="en-US" altLang="en-US" sz="2000" dirty="0">
                <a:solidFill>
                  <a:srgbClr val="000000"/>
                </a:solidFill>
                <a:latin typeface="Arial" panose="020B0604020202020204" pitchFamily="34" charset="0"/>
                <a:cs typeface="Arial" panose="020B0604020202020204" pitchFamily="34" charset="0"/>
              </a:rPr>
              <a:t> </a:t>
            </a:r>
            <a:r>
              <a:rPr lang="en-US" altLang="en-US" sz="2000" dirty="0">
                <a:solidFill>
                  <a:schemeClr val="accent2"/>
                </a:solidFill>
                <a:latin typeface="Arial" panose="020B0604020202020204" pitchFamily="34" charset="0"/>
                <a:cs typeface="Arial" panose="020B0604020202020204" pitchFamily="34" charset="0"/>
              </a:rPr>
              <a:t>…</a:t>
            </a:r>
            <a:endParaRPr lang="en-US" altLang="en-US" sz="2000" dirty="0">
              <a:solidFill>
                <a:schemeClr val="accent2"/>
              </a:solidFill>
              <a:latin typeface="Arial" panose="020B0604020202020204" pitchFamily="34" charset="0"/>
              <a:cs typeface="Arial" panose="020B0604020202020204" pitchFamily="34" charset="0"/>
            </a:endParaRPr>
          </a:p>
          <a:p>
            <a:pPr lvl="1">
              <a:lnSpc>
                <a:spcPct val="100000"/>
              </a:lnSpc>
            </a:pPr>
            <a:r>
              <a:rPr lang="en-US" altLang="en-US" sz="2000" b="1" dirty="0">
                <a:solidFill>
                  <a:srgbClr val="000000"/>
                </a:solidFill>
                <a:latin typeface="Arial" panose="020B0604020202020204" pitchFamily="34" charset="0"/>
                <a:cs typeface="Arial" panose="020B0604020202020204" pitchFamily="34" charset="0"/>
              </a:rPr>
              <a:t>for</a:t>
            </a:r>
            <a:r>
              <a:rPr lang="en-US" altLang="en-US" sz="2000" dirty="0">
                <a:solidFill>
                  <a:srgbClr val="000000"/>
                </a:solidFill>
                <a:latin typeface="Arial" panose="020B0604020202020204" pitchFamily="34" charset="0"/>
                <a:cs typeface="Arial" panose="020B0604020202020204" pitchFamily="34" charset="0"/>
              </a:rPr>
              <a:t> </a:t>
            </a:r>
            <a:r>
              <a:rPr lang="en-US" altLang="en-US" sz="2000" dirty="0">
                <a:solidFill>
                  <a:schemeClr val="accent2"/>
                </a:solidFill>
                <a:latin typeface="Arial" panose="020B0604020202020204" pitchFamily="34" charset="0"/>
                <a:cs typeface="Arial" panose="020B0604020202020204" pitchFamily="34" charset="0"/>
              </a:rPr>
              <a:t>…</a:t>
            </a:r>
            <a:r>
              <a:rPr lang="en-US" altLang="en-US" sz="2000" dirty="0">
                <a:solidFill>
                  <a:srgbClr val="000000"/>
                </a:solidFill>
                <a:latin typeface="Arial" panose="020B0604020202020204" pitchFamily="34" charset="0"/>
                <a:cs typeface="Arial" panose="020B0604020202020204" pitchFamily="34" charset="0"/>
              </a:rPr>
              <a:t> </a:t>
            </a:r>
            <a:r>
              <a:rPr lang="en-US" altLang="en-US" sz="2000" b="1" dirty="0">
                <a:solidFill>
                  <a:srgbClr val="000000"/>
                </a:solidFill>
                <a:latin typeface="Arial" panose="020B0604020202020204" pitchFamily="34" charset="0"/>
                <a:cs typeface="Arial" panose="020B0604020202020204" pitchFamily="34" charset="0"/>
              </a:rPr>
              <a:t>do</a:t>
            </a:r>
            <a:r>
              <a:rPr lang="en-US" altLang="en-US" sz="2000" dirty="0">
                <a:solidFill>
                  <a:srgbClr val="000000"/>
                </a:solidFill>
                <a:latin typeface="Arial" panose="020B0604020202020204" pitchFamily="34" charset="0"/>
                <a:cs typeface="Arial" panose="020B0604020202020204" pitchFamily="34" charset="0"/>
              </a:rPr>
              <a:t> </a:t>
            </a:r>
            <a:r>
              <a:rPr lang="en-US" altLang="en-US" sz="2000" dirty="0">
                <a:solidFill>
                  <a:schemeClr val="accent2"/>
                </a:solidFill>
                <a:latin typeface="Arial" panose="020B0604020202020204" pitchFamily="34" charset="0"/>
                <a:cs typeface="Arial" panose="020B0604020202020204" pitchFamily="34" charset="0"/>
              </a:rPr>
              <a:t>…</a:t>
            </a:r>
            <a:endParaRPr lang="en-US" altLang="en-US" sz="2000" dirty="0">
              <a:solidFill>
                <a:schemeClr val="accent2"/>
              </a:solidFill>
              <a:latin typeface="Arial" panose="020B0604020202020204" pitchFamily="34" charset="0"/>
              <a:cs typeface="Arial" panose="020B0604020202020204" pitchFamily="34" charset="0"/>
            </a:endParaRPr>
          </a:p>
          <a:p>
            <a:pPr lvl="1">
              <a:lnSpc>
                <a:spcPct val="100000"/>
              </a:lnSpc>
            </a:pPr>
            <a:r>
              <a:rPr lang="en-US" altLang="en-US" sz="2000" dirty="0">
                <a:latin typeface="Arial" panose="020B0604020202020204" pitchFamily="34" charset="0"/>
                <a:cs typeface="Arial" panose="020B0604020202020204" pitchFamily="34" charset="0"/>
              </a:rPr>
              <a:t>Indentation replaces braces </a:t>
            </a:r>
            <a:endParaRPr lang="en-US" altLang="en-US" sz="2000" dirty="0">
              <a:latin typeface="Arial" panose="020B0604020202020204" pitchFamily="34" charset="0"/>
              <a:cs typeface="Arial" panose="020B0604020202020204" pitchFamily="34" charset="0"/>
            </a:endParaRPr>
          </a:p>
          <a:p>
            <a:pPr>
              <a:lnSpc>
                <a:spcPct val="100000"/>
              </a:lnSpc>
            </a:pPr>
            <a:r>
              <a:rPr lang="en-US" altLang="en-US" sz="2400" dirty="0">
                <a:latin typeface="Arial" panose="020B0604020202020204" pitchFamily="34" charset="0"/>
                <a:cs typeface="Arial" panose="020B0604020202020204" pitchFamily="34" charset="0"/>
              </a:rPr>
              <a:t>Method declaration</a:t>
            </a:r>
            <a:endParaRPr lang="en-US" altLang="en-US" sz="2400" dirty="0">
              <a:latin typeface="Arial" panose="020B0604020202020204" pitchFamily="34" charset="0"/>
              <a:cs typeface="Arial" panose="020B0604020202020204" pitchFamily="34" charset="0"/>
            </a:endParaRPr>
          </a:p>
          <a:p>
            <a:pPr lvl="1">
              <a:lnSpc>
                <a:spcPct val="100000"/>
              </a:lnSpc>
              <a:buFont typeface="Wingdings" panose="05000000000000000000" pitchFamily="2" charset="2"/>
              <a:buNone/>
            </a:pPr>
            <a:r>
              <a:rPr lang="en-US" altLang="en-US" sz="2000" b="1" dirty="0">
                <a:solidFill>
                  <a:srgbClr val="000000"/>
                </a:solidFill>
                <a:latin typeface="Arial" panose="020B0604020202020204" pitchFamily="34" charset="0"/>
                <a:cs typeface="Arial" panose="020B0604020202020204" pitchFamily="34" charset="0"/>
              </a:rPr>
              <a:t>Algorithm </a:t>
            </a:r>
            <a:r>
              <a:rPr lang="en-US" altLang="en-US" sz="2000" b="1" i="1" dirty="0">
                <a:solidFill>
                  <a:schemeClr val="tx2"/>
                </a:solidFill>
                <a:latin typeface="Arial" panose="020B0604020202020204" pitchFamily="34" charset="0"/>
                <a:cs typeface="Arial" panose="020B0604020202020204" pitchFamily="34" charset="0"/>
              </a:rPr>
              <a:t>method</a:t>
            </a:r>
            <a:r>
              <a:rPr lang="en-US" altLang="en-US" sz="2000" dirty="0">
                <a:solidFill>
                  <a:schemeClr val="tx2"/>
                </a:solidFill>
                <a:latin typeface="Arial" panose="020B0604020202020204" pitchFamily="34" charset="0"/>
                <a:cs typeface="Arial" panose="020B0604020202020204" pitchFamily="34" charset="0"/>
              </a:rPr>
              <a:t> (</a:t>
            </a:r>
            <a:r>
              <a:rPr lang="en-US" altLang="en-US" sz="2000" b="1" i="1" dirty="0" err="1">
                <a:solidFill>
                  <a:schemeClr val="tx2"/>
                </a:solidFill>
                <a:latin typeface="Arial" panose="020B0604020202020204" pitchFamily="34" charset="0"/>
                <a:cs typeface="Arial" panose="020B0604020202020204" pitchFamily="34" charset="0"/>
              </a:rPr>
              <a:t>arg</a:t>
            </a:r>
            <a:r>
              <a:rPr lang="en-US" altLang="en-US" sz="2000" dirty="0">
                <a:solidFill>
                  <a:schemeClr val="tx2"/>
                </a:solidFill>
                <a:latin typeface="Arial" panose="020B0604020202020204" pitchFamily="34" charset="0"/>
                <a:cs typeface="Arial" panose="020B0604020202020204" pitchFamily="34" charset="0"/>
              </a:rPr>
              <a:t> [, </a:t>
            </a:r>
            <a:r>
              <a:rPr lang="en-US" altLang="en-US" sz="2000" b="1" i="1" dirty="0" err="1">
                <a:solidFill>
                  <a:schemeClr val="tx2"/>
                </a:solidFill>
                <a:latin typeface="Arial" panose="020B0604020202020204" pitchFamily="34" charset="0"/>
                <a:cs typeface="Arial" panose="020B0604020202020204" pitchFamily="34" charset="0"/>
              </a:rPr>
              <a:t>arg</a:t>
            </a:r>
            <a:r>
              <a:rPr lang="en-US" altLang="en-US" sz="2000" dirty="0">
                <a:solidFill>
                  <a:schemeClr val="tx2"/>
                </a:solidFill>
                <a:latin typeface="Arial" panose="020B0604020202020204" pitchFamily="34" charset="0"/>
                <a:cs typeface="Arial" panose="020B0604020202020204" pitchFamily="34" charset="0"/>
              </a:rPr>
              <a:t>…])</a:t>
            </a:r>
            <a:endParaRPr lang="en-US" altLang="en-US" sz="2000" dirty="0">
              <a:solidFill>
                <a:schemeClr val="tx2"/>
              </a:solidFill>
              <a:latin typeface="Arial" panose="020B0604020202020204" pitchFamily="34" charset="0"/>
              <a:cs typeface="Arial" panose="020B0604020202020204" pitchFamily="34" charset="0"/>
            </a:endParaRPr>
          </a:p>
          <a:p>
            <a:pPr lvl="1">
              <a:lnSpc>
                <a:spcPct val="100000"/>
              </a:lnSpc>
              <a:buFont typeface="Wingdings" panose="05000000000000000000" pitchFamily="2" charset="2"/>
              <a:buNone/>
            </a:pPr>
            <a:r>
              <a:rPr lang="en-US" altLang="en-US" sz="2000" dirty="0">
                <a:latin typeface="Arial" panose="020B0604020202020204" pitchFamily="34" charset="0"/>
                <a:cs typeface="Arial" panose="020B0604020202020204" pitchFamily="34" charset="0"/>
              </a:rPr>
              <a:t>	</a:t>
            </a:r>
            <a:r>
              <a:rPr lang="en-US" altLang="en-US" sz="2000" b="1" dirty="0">
                <a:solidFill>
                  <a:srgbClr val="000000"/>
                </a:solidFill>
                <a:latin typeface="Arial" panose="020B0604020202020204" pitchFamily="34" charset="0"/>
                <a:cs typeface="Arial" panose="020B0604020202020204" pitchFamily="34" charset="0"/>
              </a:rPr>
              <a:t>Input</a:t>
            </a:r>
            <a:r>
              <a:rPr lang="en-US" altLang="en-US" sz="2000" dirty="0">
                <a:latin typeface="Arial" panose="020B0604020202020204" pitchFamily="34" charset="0"/>
                <a:cs typeface="Arial" panose="020B0604020202020204" pitchFamily="34" charset="0"/>
              </a:rPr>
              <a:t> </a:t>
            </a:r>
            <a:r>
              <a:rPr lang="en-US" altLang="en-US" sz="2000" dirty="0">
                <a:solidFill>
                  <a:schemeClr val="accent2"/>
                </a:solidFill>
                <a:latin typeface="Arial" panose="020B0604020202020204" pitchFamily="34" charset="0"/>
                <a:cs typeface="Arial" panose="020B0604020202020204" pitchFamily="34" charset="0"/>
              </a:rPr>
              <a:t>…</a:t>
            </a:r>
            <a:endParaRPr lang="en-US" altLang="en-US" sz="2000" dirty="0">
              <a:solidFill>
                <a:schemeClr val="accent2"/>
              </a:solidFill>
              <a:latin typeface="Arial" panose="020B0604020202020204" pitchFamily="34" charset="0"/>
              <a:cs typeface="Arial" panose="020B0604020202020204" pitchFamily="34" charset="0"/>
            </a:endParaRPr>
          </a:p>
          <a:p>
            <a:pPr lvl="1">
              <a:lnSpc>
                <a:spcPct val="100000"/>
              </a:lnSpc>
              <a:buFont typeface="Wingdings" panose="05000000000000000000" pitchFamily="2" charset="2"/>
              <a:buNone/>
            </a:pPr>
            <a:r>
              <a:rPr lang="en-US" altLang="en-US" sz="2000" dirty="0">
                <a:latin typeface="Arial" panose="020B0604020202020204" pitchFamily="34" charset="0"/>
                <a:cs typeface="Arial" panose="020B0604020202020204" pitchFamily="34" charset="0"/>
              </a:rPr>
              <a:t>	</a:t>
            </a:r>
            <a:r>
              <a:rPr lang="en-US" altLang="en-US" sz="2000" b="1" dirty="0">
                <a:solidFill>
                  <a:srgbClr val="000000"/>
                </a:solidFill>
                <a:latin typeface="Arial" panose="020B0604020202020204" pitchFamily="34" charset="0"/>
                <a:cs typeface="Arial" panose="020B0604020202020204" pitchFamily="34" charset="0"/>
              </a:rPr>
              <a:t>Output</a:t>
            </a:r>
            <a:r>
              <a:rPr lang="en-US" altLang="en-US" sz="2000" dirty="0">
                <a:latin typeface="Arial" panose="020B0604020202020204" pitchFamily="34" charset="0"/>
                <a:cs typeface="Arial" panose="020B0604020202020204" pitchFamily="34" charset="0"/>
              </a:rPr>
              <a:t> </a:t>
            </a:r>
            <a:r>
              <a:rPr lang="en-US" altLang="en-US" sz="2000" dirty="0">
                <a:solidFill>
                  <a:schemeClr val="accent2"/>
                </a:solidFill>
                <a:latin typeface="Arial" panose="020B0604020202020204" pitchFamily="34" charset="0"/>
                <a:cs typeface="Arial" panose="020B0604020202020204" pitchFamily="34" charset="0"/>
              </a:rPr>
              <a:t>…</a:t>
            </a:r>
            <a:endParaRPr lang="en-US" altLang="en-US" sz="2000" dirty="0">
              <a:solidFill>
                <a:schemeClr val="accent2"/>
              </a:solidFill>
              <a:latin typeface="Arial" panose="020B0604020202020204" pitchFamily="34" charset="0"/>
              <a:cs typeface="Arial" panose="020B0604020202020204" pitchFamily="34" charset="0"/>
            </a:endParaRPr>
          </a:p>
        </p:txBody>
      </p:sp>
      <p:sp>
        <p:nvSpPr>
          <p:cNvPr id="13316" name="Rectangle 4" descr="Rectangle: Click to edit Master text styles&#10;Second level&#10;Third level&#10;Fourth level&#10;Fifth level"/>
          <p:cNvSpPr>
            <a:spLocks noGrp="1" noChangeArrowheads="1"/>
          </p:cNvSpPr>
          <p:nvPr>
            <p:ph type="body" sz="half" idx="2"/>
          </p:nvPr>
        </p:nvSpPr>
        <p:spPr>
          <a:xfrm>
            <a:off x="6035040" y="1403713"/>
            <a:ext cx="5512526" cy="5041174"/>
          </a:xfrm>
          <a:extLst>
            <a:ext uri="{91240B29-F687-4F45-9708-019B960494DF}">
              <a14:hiddenLine xmlns:a14="http://schemas.microsoft.com/office/drawing/2010/main" w="9525">
                <a:solidFill>
                  <a:schemeClr val="accent2"/>
                </a:solidFill>
                <a:miter lim="800000"/>
                <a:headEnd/>
                <a:tailEnd/>
              </a14:hiddenLine>
            </a:ext>
          </a:extLst>
        </p:spPr>
        <p:txBody>
          <a:bodyPr>
            <a:normAutofit/>
          </a:bodyPr>
          <a:lstStyle/>
          <a:p>
            <a:pPr>
              <a:lnSpc>
                <a:spcPct val="110000"/>
              </a:lnSpc>
            </a:pPr>
            <a:r>
              <a:rPr lang="en-US" altLang="en-US" sz="2400" dirty="0">
                <a:latin typeface="Arial" panose="020B0604020202020204" pitchFamily="34" charset="0"/>
                <a:cs typeface="Arial" panose="020B0604020202020204" pitchFamily="34" charset="0"/>
              </a:rPr>
              <a:t>Method/Function call</a:t>
            </a:r>
            <a:endParaRPr lang="en-US" altLang="en-US" sz="2400" dirty="0">
              <a:latin typeface="Arial" panose="020B0604020202020204" pitchFamily="34" charset="0"/>
              <a:cs typeface="Arial" panose="020B0604020202020204" pitchFamily="34" charset="0"/>
            </a:endParaRPr>
          </a:p>
          <a:p>
            <a:pPr lvl="1">
              <a:lnSpc>
                <a:spcPct val="110000"/>
              </a:lnSpc>
              <a:buFont typeface="Wingdings" panose="05000000000000000000" pitchFamily="2" charset="2"/>
              <a:buNone/>
            </a:pPr>
            <a:r>
              <a:rPr lang="en-US" altLang="en-US" sz="2000" b="1" i="1" dirty="0" err="1">
                <a:solidFill>
                  <a:schemeClr val="accent2"/>
                </a:solidFill>
                <a:latin typeface="Arial" panose="020B0604020202020204" pitchFamily="34" charset="0"/>
                <a:cs typeface="Arial" panose="020B0604020202020204" pitchFamily="34" charset="0"/>
              </a:rPr>
              <a:t>var.method</a:t>
            </a:r>
            <a:r>
              <a:rPr lang="en-US" altLang="en-US" sz="2000" b="1" i="1" dirty="0">
                <a:solidFill>
                  <a:schemeClr val="accent2"/>
                </a:solidFill>
                <a:latin typeface="Arial" panose="020B0604020202020204" pitchFamily="34" charset="0"/>
                <a:cs typeface="Arial" panose="020B0604020202020204" pitchFamily="34" charset="0"/>
              </a:rPr>
              <a:t> </a:t>
            </a:r>
            <a:r>
              <a:rPr lang="en-US" altLang="en-US" sz="2000" dirty="0">
                <a:solidFill>
                  <a:schemeClr val="accent2"/>
                </a:solidFill>
                <a:latin typeface="Arial" panose="020B0604020202020204" pitchFamily="34" charset="0"/>
                <a:cs typeface="Arial" panose="020B0604020202020204" pitchFamily="34" charset="0"/>
              </a:rPr>
              <a:t>(</a:t>
            </a:r>
            <a:r>
              <a:rPr lang="en-US" altLang="en-US" sz="2000" b="1" i="1" dirty="0" err="1">
                <a:solidFill>
                  <a:schemeClr val="accent2"/>
                </a:solidFill>
                <a:latin typeface="Arial" panose="020B0604020202020204" pitchFamily="34" charset="0"/>
                <a:cs typeface="Arial" panose="020B0604020202020204" pitchFamily="34" charset="0"/>
              </a:rPr>
              <a:t>arg</a:t>
            </a:r>
            <a:r>
              <a:rPr lang="en-US" altLang="en-US" sz="2000" dirty="0">
                <a:solidFill>
                  <a:schemeClr val="accent2"/>
                </a:solidFill>
                <a:latin typeface="Arial" panose="020B0604020202020204" pitchFamily="34" charset="0"/>
                <a:cs typeface="Arial" panose="020B0604020202020204" pitchFamily="34" charset="0"/>
              </a:rPr>
              <a:t> [, </a:t>
            </a:r>
            <a:r>
              <a:rPr lang="en-US" altLang="en-US" sz="2000" b="1" i="1" dirty="0" err="1">
                <a:solidFill>
                  <a:schemeClr val="accent2"/>
                </a:solidFill>
                <a:latin typeface="Arial" panose="020B0604020202020204" pitchFamily="34" charset="0"/>
                <a:cs typeface="Arial" panose="020B0604020202020204" pitchFamily="34" charset="0"/>
              </a:rPr>
              <a:t>arg</a:t>
            </a:r>
            <a:r>
              <a:rPr lang="en-US" altLang="en-US" sz="2000" dirty="0">
                <a:solidFill>
                  <a:schemeClr val="accent2"/>
                </a:solidFill>
                <a:latin typeface="Arial" panose="020B0604020202020204" pitchFamily="34" charset="0"/>
                <a:cs typeface="Arial" panose="020B0604020202020204" pitchFamily="34" charset="0"/>
              </a:rPr>
              <a:t>…])</a:t>
            </a:r>
            <a:endParaRPr lang="en-US" altLang="en-US" sz="2000" dirty="0">
              <a:solidFill>
                <a:schemeClr val="accent2"/>
              </a:solidFill>
              <a:latin typeface="Arial" panose="020B0604020202020204" pitchFamily="34" charset="0"/>
              <a:cs typeface="Arial" panose="020B0604020202020204" pitchFamily="34" charset="0"/>
            </a:endParaRPr>
          </a:p>
          <a:p>
            <a:pPr>
              <a:lnSpc>
                <a:spcPct val="110000"/>
              </a:lnSpc>
            </a:pPr>
            <a:r>
              <a:rPr lang="en-US" altLang="en-US" sz="2400" dirty="0">
                <a:latin typeface="Arial" panose="020B0604020202020204" pitchFamily="34" charset="0"/>
                <a:cs typeface="Arial" panose="020B0604020202020204" pitchFamily="34" charset="0"/>
              </a:rPr>
              <a:t>Return value</a:t>
            </a:r>
            <a:endParaRPr lang="en-US" altLang="en-US" sz="2400" dirty="0">
              <a:latin typeface="Arial" panose="020B0604020202020204" pitchFamily="34" charset="0"/>
              <a:cs typeface="Arial" panose="020B0604020202020204" pitchFamily="34" charset="0"/>
            </a:endParaRPr>
          </a:p>
          <a:p>
            <a:pPr lvl="1">
              <a:lnSpc>
                <a:spcPct val="110000"/>
              </a:lnSpc>
              <a:buFont typeface="Wingdings" panose="05000000000000000000" pitchFamily="2" charset="2"/>
              <a:buNone/>
            </a:pPr>
            <a:r>
              <a:rPr lang="en-US" altLang="en-US" sz="2000" b="1" dirty="0">
                <a:solidFill>
                  <a:srgbClr val="000000"/>
                </a:solidFill>
                <a:latin typeface="Arial" panose="020B0604020202020204" pitchFamily="34" charset="0"/>
                <a:cs typeface="Arial" panose="020B0604020202020204" pitchFamily="34" charset="0"/>
              </a:rPr>
              <a:t>return</a:t>
            </a:r>
            <a:r>
              <a:rPr lang="en-US" altLang="en-US" sz="2000" dirty="0">
                <a:latin typeface="Arial" panose="020B0604020202020204" pitchFamily="34" charset="0"/>
                <a:cs typeface="Arial" panose="020B0604020202020204" pitchFamily="34" charset="0"/>
              </a:rPr>
              <a:t> </a:t>
            </a:r>
            <a:r>
              <a:rPr lang="en-US" altLang="en-US" sz="2000" b="1" i="1" dirty="0">
                <a:solidFill>
                  <a:schemeClr val="accent2"/>
                </a:solidFill>
                <a:latin typeface="Arial" panose="020B0604020202020204" pitchFamily="34" charset="0"/>
                <a:cs typeface="Arial" panose="020B0604020202020204" pitchFamily="34" charset="0"/>
              </a:rPr>
              <a:t>expression</a:t>
            </a:r>
            <a:endParaRPr lang="en-US" altLang="en-US" sz="2000" b="1" i="1" dirty="0">
              <a:solidFill>
                <a:schemeClr val="accent2"/>
              </a:solidFill>
              <a:latin typeface="Arial" panose="020B0604020202020204" pitchFamily="34" charset="0"/>
              <a:cs typeface="Arial" panose="020B0604020202020204" pitchFamily="34" charset="0"/>
            </a:endParaRPr>
          </a:p>
          <a:p>
            <a:pPr>
              <a:lnSpc>
                <a:spcPct val="110000"/>
              </a:lnSpc>
            </a:pPr>
            <a:r>
              <a:rPr lang="en-US" altLang="en-US" sz="2400" dirty="0">
                <a:latin typeface="Arial" panose="020B0604020202020204" pitchFamily="34" charset="0"/>
                <a:cs typeface="Arial" panose="020B0604020202020204" pitchFamily="34" charset="0"/>
              </a:rPr>
              <a:t>Expressions</a:t>
            </a:r>
            <a:endParaRPr lang="en-US" altLang="en-US" sz="2400" dirty="0">
              <a:latin typeface="Arial" panose="020B0604020202020204" pitchFamily="34" charset="0"/>
              <a:cs typeface="Arial" panose="020B0604020202020204" pitchFamily="34" charset="0"/>
            </a:endParaRPr>
          </a:p>
          <a:p>
            <a:pPr lvl="1">
              <a:lnSpc>
                <a:spcPct val="110000"/>
              </a:lnSpc>
              <a:buClr>
                <a:srgbClr val="000000"/>
              </a:buClr>
              <a:buSzTx/>
              <a:buFont typeface="Symbol" panose="05050102010706020507" pitchFamily="18" charset="2"/>
              <a:buChar char="¬"/>
            </a:pPr>
            <a:r>
              <a:rPr lang="en-US" altLang="en-US" sz="2000" dirty="0">
                <a:latin typeface="Arial" panose="020B0604020202020204" pitchFamily="34" charset="0"/>
                <a:cs typeface="Arial" panose="020B0604020202020204" pitchFamily="34" charset="0"/>
                <a:sym typeface="Symbol" panose="05050102010706020507" pitchFamily="18" charset="2"/>
              </a:rPr>
              <a:t>Assignment</a:t>
            </a:r>
            <a:br>
              <a:rPr lang="en-US" altLang="en-US" sz="2000" dirty="0">
                <a:latin typeface="Arial" panose="020B0604020202020204" pitchFamily="34" charset="0"/>
                <a:cs typeface="Arial" panose="020B0604020202020204" pitchFamily="34" charset="0"/>
                <a:sym typeface="Symbol" panose="05050102010706020507" pitchFamily="18" charset="2"/>
              </a:rPr>
            </a:br>
            <a:r>
              <a:rPr lang="en-US" altLang="en-US" sz="2000" dirty="0">
                <a:latin typeface="Arial" panose="020B0604020202020204" pitchFamily="34" charset="0"/>
                <a:cs typeface="Arial" panose="020B0604020202020204" pitchFamily="34" charset="0"/>
                <a:sym typeface="Symbol" panose="05050102010706020507" pitchFamily="18" charset="2"/>
              </a:rPr>
              <a:t>(</a:t>
            </a:r>
            <a:r>
              <a:rPr lang="en-US" altLang="en-US" sz="2000" dirty="0" err="1" smtClean="0">
                <a:latin typeface="Arial" panose="020B0604020202020204" pitchFamily="34" charset="0"/>
                <a:cs typeface="Arial" panose="020B0604020202020204" pitchFamily="34" charset="0"/>
                <a:sym typeface="Symbol" panose="05050102010706020507" pitchFamily="18" charset="2"/>
              </a:rPr>
              <a:t>linoe</a:t>
            </a:r>
            <a:r>
              <a:rPr lang="en-US" altLang="en-US" sz="2000" dirty="0" smtClean="0">
                <a:latin typeface="Arial" panose="020B0604020202020204" pitchFamily="34" charset="0"/>
                <a:cs typeface="Arial" panose="020B0604020202020204" pitchFamily="34" charset="0"/>
                <a:sym typeface="Symbol" panose="05050102010706020507" pitchFamily="18" charset="2"/>
              </a:rPr>
              <a:t> </a:t>
            </a:r>
            <a:r>
              <a:rPr lang="en-US" altLang="en-US" sz="2000" dirty="0">
                <a:latin typeface="Arial" panose="020B0604020202020204" pitchFamily="34" charset="0"/>
                <a:cs typeface="Arial" panose="020B0604020202020204" pitchFamily="34" charset="0"/>
                <a:sym typeface="Symbol" panose="05050102010706020507" pitchFamily="18" charset="2"/>
              </a:rPr>
              <a:t> in C++)</a:t>
            </a:r>
            <a:endParaRPr lang="en-US" altLang="en-US" sz="2000" dirty="0">
              <a:latin typeface="Arial" panose="020B0604020202020204" pitchFamily="34" charset="0"/>
              <a:cs typeface="Arial" panose="020B0604020202020204" pitchFamily="34" charset="0"/>
              <a:sym typeface="Symbol" panose="05050102010706020507" pitchFamily="18" charset="2"/>
            </a:endParaRPr>
          </a:p>
          <a:p>
            <a:pPr lvl="1">
              <a:lnSpc>
                <a:spcPct val="110000"/>
              </a:lnSpc>
              <a:buClr>
                <a:srgbClr val="000000"/>
              </a:buClr>
              <a:buSzTx/>
              <a:buFont typeface="Symbol" panose="05050102010706020507" pitchFamily="18" charset="2"/>
              <a:buChar char="="/>
            </a:pPr>
            <a:r>
              <a:rPr lang="en-US" altLang="en-US" sz="2000" dirty="0">
                <a:latin typeface="Arial" panose="020B0604020202020204" pitchFamily="34" charset="0"/>
                <a:cs typeface="Arial" panose="020B0604020202020204" pitchFamily="34" charset="0"/>
                <a:sym typeface="Symbol" panose="05050102010706020507" pitchFamily="18" charset="2"/>
              </a:rPr>
              <a:t>Equality testing</a:t>
            </a:r>
            <a:br>
              <a:rPr lang="en-US" altLang="en-US" sz="2000" dirty="0">
                <a:latin typeface="Arial" panose="020B0604020202020204" pitchFamily="34" charset="0"/>
                <a:cs typeface="Arial" panose="020B0604020202020204" pitchFamily="34" charset="0"/>
                <a:sym typeface="Symbol" panose="05050102010706020507" pitchFamily="18" charset="2"/>
              </a:rPr>
            </a:br>
            <a:r>
              <a:rPr lang="en-US" altLang="en-US" sz="2000" dirty="0">
                <a:latin typeface="Arial" panose="020B0604020202020204" pitchFamily="34" charset="0"/>
                <a:cs typeface="Arial" panose="020B0604020202020204" pitchFamily="34" charset="0"/>
                <a:sym typeface="Symbol" panose="05050102010706020507" pitchFamily="18" charset="2"/>
              </a:rPr>
              <a:t>(</a:t>
            </a:r>
            <a:r>
              <a:rPr lang="en-US" altLang="en-US" sz="2000" dirty="0" err="1" smtClean="0">
                <a:latin typeface="Arial" panose="020B0604020202020204" pitchFamily="34" charset="0"/>
                <a:cs typeface="Arial" panose="020B0604020202020204" pitchFamily="34" charset="0"/>
                <a:sym typeface="Symbol" panose="05050102010706020507" pitchFamily="18" charset="2"/>
              </a:rPr>
              <a:t>linoe</a:t>
            </a:r>
            <a:r>
              <a:rPr lang="en-US" altLang="en-US" sz="2000" dirty="0" smtClean="0">
                <a:latin typeface="Arial" panose="020B0604020202020204" pitchFamily="34" charset="0"/>
                <a:cs typeface="Arial" panose="020B0604020202020204" pitchFamily="34" charset="0"/>
                <a:sym typeface="Symbol" panose="05050102010706020507" pitchFamily="18" charset="2"/>
              </a:rPr>
              <a:t> </a:t>
            </a:r>
            <a:r>
              <a:rPr lang="en-US" altLang="en-US" sz="2000" dirty="0">
                <a:latin typeface="Arial" panose="020B0604020202020204" pitchFamily="34" charset="0"/>
                <a:cs typeface="Arial" panose="020B0604020202020204" pitchFamily="34" charset="0"/>
                <a:sym typeface="Symbol" panose="05050102010706020507" pitchFamily="18" charset="2"/>
              </a:rPr>
              <a:t> in C++)</a:t>
            </a:r>
            <a:endParaRPr lang="en-US" altLang="en-US" sz="2000" dirty="0">
              <a:latin typeface="Arial" panose="020B0604020202020204" pitchFamily="34" charset="0"/>
              <a:cs typeface="Arial" panose="020B0604020202020204" pitchFamily="34" charset="0"/>
              <a:sym typeface="Symbol" panose="05050102010706020507" pitchFamily="18" charset="2"/>
            </a:endParaRPr>
          </a:p>
          <a:p>
            <a:pPr lvl="1">
              <a:lnSpc>
                <a:spcPct val="110000"/>
              </a:lnSpc>
              <a:buClr>
                <a:srgbClr val="000000"/>
              </a:buClr>
              <a:buSzTx/>
              <a:buFont typeface="Symbol" panose="05050102010706020507" pitchFamily="18" charset="2"/>
              <a:buNone/>
            </a:pPr>
            <a:r>
              <a:rPr lang="en-US" altLang="en-US" sz="2000" b="1" i="1" dirty="0">
                <a:solidFill>
                  <a:schemeClr val="accent2"/>
                </a:solidFill>
                <a:latin typeface="Arial" panose="020B0604020202020204" pitchFamily="34" charset="0"/>
                <a:cs typeface="Arial" panose="020B0604020202020204" pitchFamily="34" charset="0"/>
                <a:sym typeface="Symbol" panose="05050102010706020507" pitchFamily="18" charset="2"/>
              </a:rPr>
              <a:t>n</a:t>
            </a:r>
            <a:r>
              <a:rPr lang="en-US" altLang="en-US" sz="2000" baseline="30000" dirty="0">
                <a:solidFill>
                  <a:schemeClr val="accent2"/>
                </a:solidFill>
                <a:latin typeface="Arial" panose="020B0604020202020204" pitchFamily="34" charset="0"/>
                <a:cs typeface="Arial" panose="020B0604020202020204" pitchFamily="34" charset="0"/>
                <a:sym typeface="Symbol" panose="05050102010706020507" pitchFamily="18" charset="2"/>
              </a:rPr>
              <a:t>2	</a:t>
            </a:r>
            <a:r>
              <a:rPr lang="en-US" altLang="en-US" sz="2000" dirty="0">
                <a:latin typeface="Arial" panose="020B0604020202020204" pitchFamily="34" charset="0"/>
                <a:cs typeface="Arial" panose="020B0604020202020204" pitchFamily="34" charset="0"/>
                <a:sym typeface="Symbol" panose="05050102010706020507" pitchFamily="18" charset="2"/>
              </a:rPr>
              <a:t>Superscripts and other mathematical formatting allowed</a:t>
            </a:r>
            <a:endParaRPr lang="en-US" altLang="en-US" sz="2000" baseline="30000" dirty="0">
              <a:latin typeface="Arial" panose="020B0604020202020204" pitchFamily="34" charset="0"/>
              <a:cs typeface="Arial" panose="020B0604020202020204" pitchFamily="34" charset="0"/>
              <a:sym typeface="Symbol" panose="05050102010706020507" pitchFamily="18" charset="2"/>
            </a:endParaRPr>
          </a:p>
          <a:p>
            <a:pPr>
              <a:lnSpc>
                <a:spcPct val="110000"/>
              </a:lnSpc>
              <a:buFont typeface="Wingdings" panose="05000000000000000000" pitchFamily="2" charset="2"/>
              <a:buNone/>
            </a:pPr>
            <a:endParaRPr lang="en-US" altLang="en-US" sz="24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838200" y="365126"/>
            <a:ext cx="10515600" cy="536212"/>
          </a:xfrm>
        </p:spPr>
        <p:txBody>
          <a:bodyPr>
            <a:normAutofit fontScale="90000"/>
          </a:bodyPr>
          <a:lstStyle/>
          <a:p>
            <a:r>
              <a:rPr lang="en-US" altLang="en-US" dirty="0">
                <a:latin typeface="Arial" panose="020B0604020202020204" pitchFamily="34" charset="0"/>
                <a:cs typeface="Arial" panose="020B0604020202020204" pitchFamily="34" charset="0"/>
              </a:rPr>
              <a:t>Properties of algorithms</a:t>
            </a:r>
            <a:endParaRPr lang="en-US" altLang="en-US" dirty="0">
              <a:latin typeface="Arial" panose="020B0604020202020204" pitchFamily="34" charset="0"/>
              <a:cs typeface="Arial" panose="020B0604020202020204" pitchFamily="34" charset="0"/>
            </a:endParaRPr>
          </a:p>
        </p:txBody>
      </p:sp>
      <p:sp>
        <p:nvSpPr>
          <p:cNvPr id="82947" name="Rectangle 3"/>
          <p:cNvSpPr>
            <a:spLocks noGrp="1" noChangeArrowheads="1"/>
          </p:cNvSpPr>
          <p:nvPr>
            <p:ph type="body" idx="1"/>
          </p:nvPr>
        </p:nvSpPr>
        <p:spPr>
          <a:xfrm>
            <a:off x="838200" y="901339"/>
            <a:ext cx="10839994" cy="5551712"/>
          </a:xfrm>
        </p:spPr>
        <p:txBody>
          <a:bodyPr>
            <a:normAutofit fontScale="92500"/>
          </a:bodyPr>
          <a:lstStyle/>
          <a:p>
            <a:pPr marL="0" indent="0">
              <a:lnSpc>
                <a:spcPct val="150000"/>
              </a:lnSpc>
              <a:buNone/>
            </a:pPr>
            <a:r>
              <a:rPr lang="en-US" altLang="en-US" dirty="0">
                <a:latin typeface="Arial" panose="020B0604020202020204" pitchFamily="34" charset="0"/>
                <a:cs typeface="Arial" panose="020B0604020202020204" pitchFamily="34" charset="0"/>
              </a:rPr>
              <a:t>Algorithms generally share a set of properties:</a:t>
            </a:r>
            <a:endParaRPr lang="en-US" altLang="en-US" dirty="0">
              <a:latin typeface="Arial" panose="020B0604020202020204" pitchFamily="34" charset="0"/>
              <a:cs typeface="Arial" panose="020B0604020202020204" pitchFamily="34" charset="0"/>
            </a:endParaRPr>
          </a:p>
          <a:p>
            <a:pPr lvl="1">
              <a:lnSpc>
                <a:spcPct val="150000"/>
              </a:lnSpc>
            </a:pPr>
            <a:r>
              <a:rPr lang="en-US" altLang="en-US" b="1" dirty="0">
                <a:latin typeface="Arial" panose="020B0604020202020204" pitchFamily="34" charset="0"/>
                <a:cs typeface="Arial" panose="020B0604020202020204" pitchFamily="34" charset="0"/>
              </a:rPr>
              <a:t>Input:</a:t>
            </a:r>
            <a:r>
              <a:rPr lang="en-US" altLang="en-US" dirty="0">
                <a:latin typeface="Arial" panose="020B0604020202020204" pitchFamily="34" charset="0"/>
                <a:cs typeface="Arial" panose="020B0604020202020204" pitchFamily="34" charset="0"/>
              </a:rPr>
              <a:t> what the algorithm </a:t>
            </a:r>
            <a:r>
              <a:rPr lang="en-US" altLang="en-US" dirty="0" err="1" smtClean="0">
                <a:latin typeface="Arial" panose="020B0604020202020204" pitchFamily="34" charset="0"/>
                <a:cs typeface="Arial" panose="020B0604020202020204" pitchFamily="34" charset="0"/>
              </a:rPr>
              <a:t>tanoes</a:t>
            </a:r>
            <a:r>
              <a:rPr lang="en-US" altLang="en-US" dirty="0" smtClean="0">
                <a:latin typeface="Arial" panose="020B0604020202020204" pitchFamily="34" charset="0"/>
                <a:cs typeface="Arial" panose="020B0604020202020204" pitchFamily="34" charset="0"/>
              </a:rPr>
              <a:t> </a:t>
            </a:r>
            <a:r>
              <a:rPr lang="en-US" altLang="en-US" dirty="0">
                <a:latin typeface="Arial" panose="020B0604020202020204" pitchFamily="34" charset="0"/>
                <a:cs typeface="Arial" panose="020B0604020202020204" pitchFamily="34" charset="0"/>
              </a:rPr>
              <a:t>in as input</a:t>
            </a:r>
            <a:endParaRPr lang="en-US" altLang="en-US" dirty="0">
              <a:latin typeface="Arial" panose="020B0604020202020204" pitchFamily="34" charset="0"/>
              <a:cs typeface="Arial" panose="020B0604020202020204" pitchFamily="34" charset="0"/>
            </a:endParaRPr>
          </a:p>
          <a:p>
            <a:pPr lvl="1">
              <a:lnSpc>
                <a:spcPct val="150000"/>
              </a:lnSpc>
            </a:pPr>
            <a:r>
              <a:rPr lang="en-US" altLang="en-US" b="1" dirty="0">
                <a:latin typeface="Arial" panose="020B0604020202020204" pitchFamily="34" charset="0"/>
                <a:cs typeface="Arial" panose="020B0604020202020204" pitchFamily="34" charset="0"/>
              </a:rPr>
              <a:t>Output:</a:t>
            </a:r>
            <a:r>
              <a:rPr lang="en-US" altLang="en-US" dirty="0">
                <a:latin typeface="Arial" panose="020B0604020202020204" pitchFamily="34" charset="0"/>
                <a:cs typeface="Arial" panose="020B0604020202020204" pitchFamily="34" charset="0"/>
              </a:rPr>
              <a:t> what the algorithm produces as output</a:t>
            </a:r>
            <a:endParaRPr lang="en-US" altLang="en-US" dirty="0">
              <a:latin typeface="Arial" panose="020B0604020202020204" pitchFamily="34" charset="0"/>
              <a:cs typeface="Arial" panose="020B0604020202020204" pitchFamily="34" charset="0"/>
            </a:endParaRPr>
          </a:p>
          <a:p>
            <a:pPr lvl="1">
              <a:lnSpc>
                <a:spcPct val="150000"/>
              </a:lnSpc>
            </a:pPr>
            <a:r>
              <a:rPr lang="en-US" altLang="en-US" b="1" dirty="0">
                <a:latin typeface="Arial" panose="020B0604020202020204" pitchFamily="34" charset="0"/>
                <a:cs typeface="Arial" panose="020B0604020202020204" pitchFamily="34" charset="0"/>
              </a:rPr>
              <a:t>Definiteness:</a:t>
            </a:r>
            <a:r>
              <a:rPr lang="en-US" altLang="en-US" dirty="0">
                <a:latin typeface="Arial" panose="020B0604020202020204" pitchFamily="34" charset="0"/>
                <a:cs typeface="Arial" panose="020B0604020202020204" pitchFamily="34" charset="0"/>
              </a:rPr>
              <a:t> the steps are defined precisely</a:t>
            </a:r>
            <a:endParaRPr lang="en-US" altLang="en-US" dirty="0">
              <a:latin typeface="Arial" panose="020B0604020202020204" pitchFamily="34" charset="0"/>
              <a:cs typeface="Arial" panose="020B0604020202020204" pitchFamily="34" charset="0"/>
            </a:endParaRPr>
          </a:p>
          <a:p>
            <a:pPr lvl="1">
              <a:lnSpc>
                <a:spcPct val="150000"/>
              </a:lnSpc>
            </a:pPr>
            <a:r>
              <a:rPr lang="en-US" altLang="en-US" b="1" dirty="0">
                <a:latin typeface="Arial" panose="020B0604020202020204" pitchFamily="34" charset="0"/>
                <a:cs typeface="Arial" panose="020B0604020202020204" pitchFamily="34" charset="0"/>
              </a:rPr>
              <a:t>Correctness:</a:t>
            </a:r>
            <a:r>
              <a:rPr lang="en-US" altLang="en-US" dirty="0">
                <a:latin typeface="Arial" panose="020B0604020202020204" pitchFamily="34" charset="0"/>
                <a:cs typeface="Arial" panose="020B0604020202020204" pitchFamily="34" charset="0"/>
              </a:rPr>
              <a:t> should produce the correct </a:t>
            </a:r>
            <a:r>
              <a:rPr lang="en-US" altLang="en-US" dirty="0" smtClean="0">
                <a:latin typeface="Arial" panose="020B0604020202020204" pitchFamily="34" charset="0"/>
                <a:cs typeface="Arial" panose="020B0604020202020204" pitchFamily="34" charset="0"/>
              </a:rPr>
              <a:t>output</a:t>
            </a:r>
            <a:endParaRPr lang="en-US" altLang="en-US" dirty="0" smtClean="0">
              <a:latin typeface="Arial" panose="020B0604020202020204" pitchFamily="34" charset="0"/>
              <a:cs typeface="Arial" panose="020B0604020202020204" pitchFamily="34" charset="0"/>
            </a:endParaRPr>
          </a:p>
          <a:p>
            <a:pPr lvl="1">
              <a:lnSpc>
                <a:spcPct val="150000"/>
              </a:lnSpc>
            </a:pPr>
            <a:r>
              <a:rPr lang="en-US" altLang="en-US" b="1" dirty="0" smtClean="0">
                <a:latin typeface="Arial" panose="020B0604020202020204" pitchFamily="34" charset="0"/>
                <a:cs typeface="Arial" panose="020B0604020202020204" pitchFamily="34" charset="0"/>
              </a:rPr>
              <a:t>Finiteness</a:t>
            </a:r>
            <a:r>
              <a:rPr lang="en-US" altLang="en-US" b="1" dirty="0">
                <a:latin typeface="Arial" panose="020B0604020202020204" pitchFamily="34" charset="0"/>
                <a:cs typeface="Arial" panose="020B0604020202020204" pitchFamily="34" charset="0"/>
              </a:rPr>
              <a:t>:</a:t>
            </a:r>
            <a:r>
              <a:rPr lang="en-US" altLang="en-US" dirty="0">
                <a:latin typeface="Arial" panose="020B0604020202020204" pitchFamily="34" charset="0"/>
                <a:cs typeface="Arial" panose="020B0604020202020204" pitchFamily="34" charset="0"/>
              </a:rPr>
              <a:t> the steps required should be finite</a:t>
            </a:r>
            <a:endParaRPr lang="en-US" altLang="en-US" dirty="0">
              <a:latin typeface="Arial" panose="020B0604020202020204" pitchFamily="34" charset="0"/>
              <a:cs typeface="Arial" panose="020B0604020202020204" pitchFamily="34" charset="0"/>
            </a:endParaRPr>
          </a:p>
          <a:p>
            <a:pPr lvl="1">
              <a:lnSpc>
                <a:spcPct val="150000"/>
              </a:lnSpc>
            </a:pPr>
            <a:r>
              <a:rPr lang="en-US" altLang="en-US" b="1" dirty="0">
                <a:latin typeface="Arial" panose="020B0604020202020204" pitchFamily="34" charset="0"/>
                <a:cs typeface="Arial" panose="020B0604020202020204" pitchFamily="34" charset="0"/>
              </a:rPr>
              <a:t>Effectiveness:</a:t>
            </a:r>
            <a:r>
              <a:rPr lang="en-US" altLang="en-US" dirty="0">
                <a:latin typeface="Arial" panose="020B0604020202020204" pitchFamily="34" charset="0"/>
                <a:cs typeface="Arial" panose="020B0604020202020204" pitchFamily="34" charset="0"/>
              </a:rPr>
              <a:t> each step must be able to be performed in a finite amount of </a:t>
            </a:r>
            <a:r>
              <a:rPr lang="en-US" altLang="en-US" dirty="0" smtClean="0">
                <a:latin typeface="Arial" panose="020B0604020202020204" pitchFamily="34" charset="0"/>
                <a:cs typeface="Arial" panose="020B0604020202020204" pitchFamily="34" charset="0"/>
              </a:rPr>
              <a:t>time</a:t>
            </a:r>
            <a:endParaRPr lang="en-US" altLang="en-US" dirty="0" smtClean="0">
              <a:latin typeface="Arial" panose="020B0604020202020204" pitchFamily="34" charset="0"/>
              <a:cs typeface="Arial" panose="020B0604020202020204" pitchFamily="34" charset="0"/>
            </a:endParaRPr>
          </a:p>
          <a:p>
            <a:pPr lvl="1">
              <a:lnSpc>
                <a:spcPct val="150000"/>
              </a:lnSpc>
            </a:pPr>
            <a:r>
              <a:rPr lang="en-US" altLang="en-US" b="1" dirty="0" smtClean="0">
                <a:latin typeface="Arial" panose="020B0604020202020204" pitchFamily="34" charset="0"/>
                <a:cs typeface="Arial" panose="020B0604020202020204" pitchFamily="34" charset="0"/>
              </a:rPr>
              <a:t>Generality</a:t>
            </a:r>
            <a:r>
              <a:rPr lang="en-US" altLang="en-US" b="1" dirty="0">
                <a:latin typeface="Arial" panose="020B0604020202020204" pitchFamily="34" charset="0"/>
                <a:cs typeface="Arial" panose="020B0604020202020204" pitchFamily="34" charset="0"/>
              </a:rPr>
              <a:t>:</a:t>
            </a:r>
            <a:r>
              <a:rPr lang="en-US" altLang="en-US" dirty="0">
                <a:latin typeface="Arial" panose="020B0604020202020204" pitchFamily="34" charset="0"/>
                <a:cs typeface="Arial" panose="020B0604020202020204" pitchFamily="34" charset="0"/>
              </a:rPr>
              <a:t> the algorithm </a:t>
            </a:r>
            <a:r>
              <a:rPr lang="en-US" altLang="en-US" i="1" dirty="0">
                <a:latin typeface="Arial" panose="020B0604020202020204" pitchFamily="34" charset="0"/>
                <a:cs typeface="Arial" panose="020B0604020202020204" pitchFamily="34" charset="0"/>
              </a:rPr>
              <a:t>should</a:t>
            </a:r>
            <a:r>
              <a:rPr lang="en-US" altLang="en-US" dirty="0">
                <a:latin typeface="Arial" panose="020B0604020202020204" pitchFamily="34" charset="0"/>
                <a:cs typeface="Arial" panose="020B0604020202020204" pitchFamily="34" charset="0"/>
              </a:rPr>
              <a:t> be applicable to all problems of a similar form</a:t>
            </a:r>
            <a:endParaRPr lang="en-US" altLang="en-US"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85698" name="Rectangle 5122"/>
          <p:cNvSpPr>
            <a:spLocks noGrp="1" noChangeArrowheads="1"/>
          </p:cNvSpPr>
          <p:nvPr>
            <p:ph type="title"/>
          </p:nvPr>
        </p:nvSpPr>
        <p:spPr>
          <a:xfrm>
            <a:off x="838200" y="365126"/>
            <a:ext cx="10515600" cy="745218"/>
          </a:xfrm>
        </p:spPr>
        <p:txBody>
          <a:bodyPr>
            <a:normAutofit/>
          </a:bodyPr>
          <a:lstStyle/>
          <a:p>
            <a:r>
              <a:rPr lang="en-US" altLang="en-US" sz="4000" dirty="0">
                <a:latin typeface="Arial" panose="020B0604020202020204" pitchFamily="34" charset="0"/>
                <a:cs typeface="Arial" panose="020B0604020202020204" pitchFamily="34" charset="0"/>
              </a:rPr>
              <a:t>Algorithm Examples?</a:t>
            </a:r>
            <a:endParaRPr lang="en-US" altLang="en-US" sz="4000" dirty="0">
              <a:latin typeface="Arial" panose="020B0604020202020204" pitchFamily="34" charset="0"/>
              <a:cs typeface="Arial" panose="020B0604020202020204" pitchFamily="34" charset="0"/>
            </a:endParaRPr>
          </a:p>
        </p:txBody>
      </p:sp>
      <p:sp>
        <p:nvSpPr>
          <p:cNvPr id="285699" name="Rectangle 5123"/>
          <p:cNvSpPr>
            <a:spLocks noGrp="1" noChangeArrowheads="1"/>
          </p:cNvSpPr>
          <p:nvPr>
            <p:ph type="body" idx="1"/>
          </p:nvPr>
        </p:nvSpPr>
        <p:spPr>
          <a:xfrm>
            <a:off x="838200" y="1267097"/>
            <a:ext cx="10515600" cy="5133703"/>
          </a:xfrm>
        </p:spPr>
        <p:txBody>
          <a:bodyPr>
            <a:normAutofit/>
          </a:bodyPr>
          <a:lstStyle/>
          <a:p>
            <a:pPr>
              <a:lnSpc>
                <a:spcPct val="110000"/>
              </a:lnSpc>
            </a:pPr>
            <a:r>
              <a:rPr lang="en-US" altLang="en-US" i="1" dirty="0">
                <a:latin typeface="Arial" panose="020B0604020202020204" pitchFamily="34" charset="0"/>
                <a:cs typeface="Arial" panose="020B0604020202020204" pitchFamily="34" charset="0"/>
              </a:rPr>
              <a:t>Problem 1</a:t>
            </a:r>
            <a:r>
              <a:rPr lang="en-US" altLang="en-US" dirty="0">
                <a:latin typeface="Arial" panose="020B0604020202020204" pitchFamily="34" charset="0"/>
                <a:cs typeface="Arial" panose="020B0604020202020204" pitchFamily="34" charset="0"/>
              </a:rPr>
              <a:t>: What is the largest integer</a:t>
            </a:r>
            <a:endParaRPr lang="en-US" altLang="en-US" dirty="0">
              <a:latin typeface="Arial" panose="020B0604020202020204" pitchFamily="34" charset="0"/>
              <a:cs typeface="Arial" panose="020B0604020202020204" pitchFamily="34" charset="0"/>
            </a:endParaRPr>
          </a:p>
          <a:p>
            <a:pPr lvl="1">
              <a:lnSpc>
                <a:spcPct val="110000"/>
              </a:lnSpc>
              <a:buFont typeface="Monotype Sorts" pitchFamily="2" charset="2"/>
              <a:buNone/>
            </a:pPr>
            <a:r>
              <a:rPr lang="en-US" altLang="en-US" dirty="0">
                <a:latin typeface="Arial" panose="020B0604020202020204" pitchFamily="34" charset="0"/>
                <a:cs typeface="Arial" panose="020B0604020202020204" pitchFamily="34" charset="0"/>
              </a:rPr>
              <a:t>INPUT: All the integers { … -2, -1, 0, 1, 2, … }</a:t>
            </a:r>
            <a:endParaRPr lang="en-US" altLang="en-US" dirty="0">
              <a:latin typeface="Arial" panose="020B0604020202020204" pitchFamily="34" charset="0"/>
              <a:cs typeface="Arial" panose="020B0604020202020204" pitchFamily="34" charset="0"/>
            </a:endParaRPr>
          </a:p>
          <a:p>
            <a:pPr lvl="1">
              <a:lnSpc>
                <a:spcPct val="110000"/>
              </a:lnSpc>
              <a:buFont typeface="Monotype Sorts" pitchFamily="2" charset="2"/>
              <a:buNone/>
            </a:pPr>
            <a:r>
              <a:rPr lang="en-US" altLang="en-US" dirty="0">
                <a:latin typeface="Arial" panose="020B0604020202020204" pitchFamily="34" charset="0"/>
                <a:cs typeface="Arial" panose="020B0604020202020204" pitchFamily="34" charset="0"/>
              </a:rPr>
              <a:t>OUTPUT: The largest integer</a:t>
            </a:r>
            <a:endParaRPr lang="en-US" altLang="en-US" dirty="0">
              <a:latin typeface="Arial" panose="020B0604020202020204" pitchFamily="34" charset="0"/>
              <a:cs typeface="Arial" panose="020B0604020202020204" pitchFamily="34" charset="0"/>
            </a:endParaRPr>
          </a:p>
          <a:p>
            <a:pPr lvl="1">
              <a:lnSpc>
                <a:spcPct val="110000"/>
              </a:lnSpc>
              <a:buFont typeface="Monotype Sorts" pitchFamily="2" charset="2"/>
              <a:buNone/>
            </a:pPr>
            <a:r>
              <a:rPr lang="en-US" altLang="en-US" dirty="0">
                <a:latin typeface="Arial" panose="020B0604020202020204" pitchFamily="34" charset="0"/>
                <a:cs typeface="Arial" panose="020B0604020202020204" pitchFamily="34" charset="0"/>
              </a:rPr>
              <a:t> Algorithm:</a:t>
            </a:r>
            <a:endParaRPr lang="en-US" altLang="en-US" dirty="0">
              <a:latin typeface="Arial" panose="020B0604020202020204" pitchFamily="34" charset="0"/>
              <a:cs typeface="Arial" panose="020B0604020202020204" pitchFamily="34" charset="0"/>
            </a:endParaRPr>
          </a:p>
          <a:p>
            <a:pPr lvl="2">
              <a:lnSpc>
                <a:spcPct val="110000"/>
              </a:lnSpc>
            </a:pPr>
            <a:r>
              <a:rPr lang="en-US" altLang="en-US" dirty="0">
                <a:latin typeface="Arial" panose="020B0604020202020204" pitchFamily="34" charset="0"/>
                <a:cs typeface="Arial" panose="020B0604020202020204" pitchFamily="34" charset="0"/>
              </a:rPr>
              <a:t>Arrange all the integers in a list in decreasing order;</a:t>
            </a:r>
            <a:endParaRPr lang="en-US" altLang="en-US" dirty="0">
              <a:latin typeface="Arial" panose="020B0604020202020204" pitchFamily="34" charset="0"/>
              <a:cs typeface="Arial" panose="020B0604020202020204" pitchFamily="34" charset="0"/>
            </a:endParaRPr>
          </a:p>
          <a:p>
            <a:pPr lvl="2">
              <a:lnSpc>
                <a:spcPct val="110000"/>
              </a:lnSpc>
            </a:pPr>
            <a:r>
              <a:rPr lang="en-US" altLang="en-US" dirty="0">
                <a:latin typeface="Arial" panose="020B0604020202020204" pitchFamily="34" charset="0"/>
                <a:cs typeface="Arial" panose="020B0604020202020204" pitchFamily="34" charset="0"/>
              </a:rPr>
              <a:t>MAX = first number in the list;</a:t>
            </a:r>
            <a:endParaRPr lang="en-US" altLang="en-US" dirty="0">
              <a:latin typeface="Arial" panose="020B0604020202020204" pitchFamily="34" charset="0"/>
              <a:cs typeface="Arial" panose="020B0604020202020204" pitchFamily="34" charset="0"/>
            </a:endParaRPr>
          </a:p>
          <a:p>
            <a:pPr lvl="2">
              <a:lnSpc>
                <a:spcPct val="110000"/>
              </a:lnSpc>
            </a:pPr>
            <a:r>
              <a:rPr lang="en-US" altLang="en-US" dirty="0">
                <a:latin typeface="Arial" panose="020B0604020202020204" pitchFamily="34" charset="0"/>
                <a:cs typeface="Arial" panose="020B0604020202020204" pitchFamily="34" charset="0"/>
              </a:rPr>
              <a:t>Print out MAX;</a:t>
            </a:r>
            <a:endParaRPr lang="en-US" altLang="en-US" dirty="0">
              <a:latin typeface="Arial" panose="020B0604020202020204" pitchFamily="34" charset="0"/>
              <a:cs typeface="Arial" panose="020B0604020202020204" pitchFamily="34" charset="0"/>
            </a:endParaRPr>
          </a:p>
          <a:p>
            <a:pPr lvl="1">
              <a:lnSpc>
                <a:spcPct val="110000"/>
              </a:lnSpc>
            </a:pPr>
            <a:r>
              <a:rPr lang="en-US" altLang="en-US" dirty="0">
                <a:latin typeface="Arial" panose="020B0604020202020204" pitchFamily="34" charset="0"/>
                <a:cs typeface="Arial" panose="020B0604020202020204" pitchFamily="34" charset="0"/>
              </a:rPr>
              <a:t>WHY is the above NOT an Algorithm?</a:t>
            </a:r>
            <a:endParaRPr lang="en-US" altLang="en-US" dirty="0">
              <a:latin typeface="Arial" panose="020B0604020202020204" pitchFamily="34" charset="0"/>
              <a:cs typeface="Arial" panose="020B0604020202020204" pitchFamily="34" charset="0"/>
            </a:endParaRPr>
          </a:p>
          <a:p>
            <a:pPr lvl="2">
              <a:lnSpc>
                <a:spcPct val="110000"/>
              </a:lnSpc>
            </a:pPr>
            <a:r>
              <a:rPr lang="en-US" altLang="en-US" dirty="0">
                <a:latin typeface="Arial" panose="020B0604020202020204" pitchFamily="34" charset="0"/>
                <a:cs typeface="Arial" panose="020B0604020202020204" pitchFamily="34" charset="0"/>
              </a:rPr>
              <a:t>  (Hint: How many integers are there</a:t>
            </a:r>
            <a:r>
              <a:rPr lang="en-US" altLang="en-US" dirty="0" smtClean="0">
                <a:latin typeface="Arial" panose="020B0604020202020204" pitchFamily="34" charset="0"/>
                <a:cs typeface="Arial" panose="020B0604020202020204" pitchFamily="34" charset="0"/>
              </a:rPr>
              <a:t>?)</a:t>
            </a:r>
            <a:endParaRPr lang="en-US" altLang="en-US" dirty="0">
              <a:latin typeface="Arial" panose="020B0604020202020204" pitchFamily="34" charset="0"/>
              <a:cs typeface="Arial" panose="020B0604020202020204" pitchFamily="34" charset="0"/>
            </a:endParaRPr>
          </a:p>
          <a:p>
            <a:pPr>
              <a:lnSpc>
                <a:spcPct val="110000"/>
              </a:lnSpc>
            </a:pPr>
            <a:r>
              <a:rPr lang="en-US" altLang="en-US" i="1" dirty="0">
                <a:latin typeface="Arial" panose="020B0604020202020204" pitchFamily="34" charset="0"/>
                <a:cs typeface="Arial" panose="020B0604020202020204" pitchFamily="34" charset="0"/>
              </a:rPr>
              <a:t>Problem 2:</a:t>
            </a:r>
            <a:r>
              <a:rPr lang="en-US" altLang="en-US" dirty="0">
                <a:latin typeface="Arial" panose="020B0604020202020204" pitchFamily="34" charset="0"/>
                <a:cs typeface="Arial" panose="020B0604020202020204" pitchFamily="34" charset="0"/>
              </a:rPr>
              <a:t> Who is the tallest women in the world?</a:t>
            </a:r>
            <a:endParaRPr lang="en-US" altLang="en-US" dirty="0">
              <a:latin typeface="Arial" panose="020B0604020202020204" pitchFamily="34" charset="0"/>
              <a:cs typeface="Arial" panose="020B0604020202020204" pitchFamily="34" charset="0"/>
            </a:endParaRPr>
          </a:p>
          <a:p>
            <a:pPr lvl="1">
              <a:lnSpc>
                <a:spcPct val="110000"/>
              </a:lnSpc>
            </a:pPr>
            <a:r>
              <a:rPr lang="en-US" altLang="en-US" dirty="0">
                <a:latin typeface="Arial" panose="020B0604020202020204" pitchFamily="34" charset="0"/>
                <a:cs typeface="Arial" panose="020B0604020202020204" pitchFamily="34" charset="0"/>
              </a:rPr>
              <a:t>Algorithm:</a:t>
            </a:r>
            <a:endParaRPr lang="en-US" altLang="en-US"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1"/>
          <a:stretch>
            <a:fillRect/>
          </a:stretch>
        </p:blipFill>
        <p:spPr>
          <a:xfrm>
            <a:off x="1002031" y="2389497"/>
            <a:ext cx="9639300" cy="3990975"/>
          </a:xfrm>
          <a:prstGeom prst="rect">
            <a:avLst/>
          </a:prstGeom>
        </p:spPr>
      </p:pic>
      <p:sp>
        <p:nvSpPr>
          <p:cNvPr id="4" name="Rectangle 3"/>
          <p:cNvSpPr/>
          <p:nvPr/>
        </p:nvSpPr>
        <p:spPr>
          <a:xfrm>
            <a:off x="631371" y="343135"/>
            <a:ext cx="7141028" cy="584775"/>
          </a:xfrm>
          <a:prstGeom prst="rect">
            <a:avLst/>
          </a:prstGeom>
        </p:spPr>
        <p:txBody>
          <a:bodyPr wrap="square">
            <a:spAutoFit/>
          </a:bodyPr>
          <a:lstStyle/>
          <a:p>
            <a:r>
              <a:rPr lang="en-US" sz="3200" dirty="0">
                <a:solidFill>
                  <a:srgbClr val="000000"/>
                </a:solidFill>
                <a:latin typeface="Arial" panose="020B0604020202020204" pitchFamily="34" charset="0"/>
                <a:cs typeface="Arial" panose="020B0604020202020204" pitchFamily="34" charset="0"/>
              </a:rPr>
              <a:t>Problems vs Algorithms vs Programs</a:t>
            </a:r>
            <a:r>
              <a:rPr lang="en-US" sz="3200" dirty="0">
                <a:latin typeface="Arial" panose="020B0604020202020204" pitchFamily="34" charset="0"/>
                <a:cs typeface="Arial" panose="020B0604020202020204" pitchFamily="34" charset="0"/>
              </a:rPr>
              <a:t> </a:t>
            </a:r>
            <a:endParaRPr lang="en-US" sz="3200" dirty="0">
              <a:latin typeface="Arial" panose="020B0604020202020204" pitchFamily="34" charset="0"/>
              <a:cs typeface="Arial" panose="020B0604020202020204" pitchFamily="34" charset="0"/>
            </a:endParaRPr>
          </a:p>
        </p:txBody>
      </p:sp>
      <p:sp>
        <p:nvSpPr>
          <p:cNvPr id="5" name="Rectangle 4"/>
          <p:cNvSpPr/>
          <p:nvPr/>
        </p:nvSpPr>
        <p:spPr>
          <a:xfrm>
            <a:off x="631371" y="1058539"/>
            <a:ext cx="10903132" cy="1200329"/>
          </a:xfrm>
          <a:prstGeom prst="rect">
            <a:avLst/>
          </a:prstGeom>
        </p:spPr>
        <p:txBody>
          <a:bodyPr wrap="square">
            <a:spAutoFit/>
          </a:bodyPr>
          <a:lstStyle/>
          <a:p>
            <a:r>
              <a:rPr lang="en-US" sz="2400" dirty="0">
                <a:solidFill>
                  <a:srgbClr val="000000"/>
                </a:solidFill>
                <a:latin typeface="Arial" panose="020B0604020202020204" pitchFamily="34" charset="0"/>
                <a:cs typeface="Arial" panose="020B0604020202020204" pitchFamily="34" charset="0"/>
              </a:rPr>
              <a:t>For each problem or class of problems, there may be many different algorithms.</a:t>
            </a:r>
            <a:br>
              <a:rPr lang="en-US" sz="2400" dirty="0">
                <a:solidFill>
                  <a:srgbClr val="000000"/>
                </a:solidFill>
                <a:latin typeface="Arial" panose="020B0604020202020204" pitchFamily="34" charset="0"/>
                <a:cs typeface="Arial" panose="020B0604020202020204" pitchFamily="34" charset="0"/>
              </a:rPr>
            </a:br>
            <a:r>
              <a:rPr lang="en-US" sz="2400" dirty="0">
                <a:solidFill>
                  <a:srgbClr val="000000"/>
                </a:solidFill>
                <a:latin typeface="Arial" panose="020B0604020202020204" pitchFamily="34" charset="0"/>
                <a:cs typeface="Arial" panose="020B0604020202020204" pitchFamily="34" charset="0"/>
              </a:rPr>
              <a:t>For each algorithm, there may be many different implementations (programs).</a:t>
            </a:r>
            <a:r>
              <a:rPr lang="en-US"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744583" y="425450"/>
            <a:ext cx="7772400" cy="554264"/>
          </a:xfrm>
        </p:spPr>
        <p:txBody>
          <a:bodyPr>
            <a:normAutofit fontScale="90000"/>
          </a:bodyPr>
          <a:lstStyle/>
          <a:p>
            <a:r>
              <a:rPr lang="en-US" altLang="en-US" sz="3600" dirty="0">
                <a:latin typeface="Arial" panose="020B0604020202020204" pitchFamily="34" charset="0"/>
                <a:cs typeface="Arial" panose="020B0604020202020204" pitchFamily="34" charset="0"/>
              </a:rPr>
              <a:t>Algorithmic Performance </a:t>
            </a:r>
            <a:endParaRPr lang="en-US" altLang="en-US" sz="3600" dirty="0">
              <a:latin typeface="Arial" panose="020B0604020202020204" pitchFamily="34" charset="0"/>
              <a:cs typeface="Arial" panose="020B0604020202020204" pitchFamily="34" charset="0"/>
            </a:endParaRPr>
          </a:p>
        </p:txBody>
      </p:sp>
      <p:sp>
        <p:nvSpPr>
          <p:cNvPr id="20483" name="Rectangle 3"/>
          <p:cNvSpPr>
            <a:spLocks noGrp="1" noChangeArrowheads="1"/>
          </p:cNvSpPr>
          <p:nvPr>
            <p:ph type="body" idx="1"/>
          </p:nvPr>
        </p:nvSpPr>
        <p:spPr>
          <a:xfrm>
            <a:off x="1136469" y="979714"/>
            <a:ext cx="9731829" cy="5502275"/>
          </a:xfrm>
        </p:spPr>
        <p:txBody>
          <a:bodyPr>
            <a:noAutofit/>
          </a:bodyPr>
          <a:lstStyle/>
          <a:p>
            <a:pPr>
              <a:lnSpc>
                <a:spcPct val="150000"/>
              </a:lnSpc>
              <a:buFontTx/>
              <a:buNone/>
            </a:pPr>
            <a:r>
              <a:rPr lang="en-US" altLang="ko-KR" dirty="0">
                <a:latin typeface="Arial" panose="020B0604020202020204" pitchFamily="34" charset="0"/>
                <a:ea typeface="Gulim" panose="020B0600000101010101" charset="-127"/>
                <a:cs typeface="Arial" panose="020B0604020202020204" pitchFamily="34" charset="0"/>
              </a:rPr>
              <a:t>There are </a:t>
            </a:r>
            <a:r>
              <a:rPr lang="en-US" altLang="ko-KR" i="1" dirty="0">
                <a:latin typeface="Arial" panose="020B0604020202020204" pitchFamily="34" charset="0"/>
                <a:ea typeface="Gulim" panose="020B0600000101010101" charset="-127"/>
                <a:cs typeface="Arial" panose="020B0604020202020204" pitchFamily="34" charset="0"/>
              </a:rPr>
              <a:t>two aspects </a:t>
            </a:r>
            <a:r>
              <a:rPr lang="en-US" altLang="ko-KR" dirty="0">
                <a:latin typeface="Arial" panose="020B0604020202020204" pitchFamily="34" charset="0"/>
                <a:ea typeface="Gulim" panose="020B0600000101010101" charset="-127"/>
                <a:cs typeface="Arial" panose="020B0604020202020204" pitchFamily="34" charset="0"/>
              </a:rPr>
              <a:t>of algorithmic performance:</a:t>
            </a:r>
            <a:endParaRPr lang="en-US" altLang="ko-KR" dirty="0">
              <a:latin typeface="Arial" panose="020B0604020202020204" pitchFamily="34" charset="0"/>
              <a:ea typeface="Gulim" panose="020B0600000101010101" charset="-127"/>
              <a:cs typeface="Arial" panose="020B0604020202020204" pitchFamily="34" charset="0"/>
            </a:endParaRPr>
          </a:p>
          <a:p>
            <a:pPr>
              <a:lnSpc>
                <a:spcPct val="150000"/>
              </a:lnSpc>
            </a:pPr>
            <a:r>
              <a:rPr lang="en-US" altLang="ko-KR" dirty="0">
                <a:latin typeface="Arial" panose="020B0604020202020204" pitchFamily="34" charset="0"/>
                <a:ea typeface="Gulim" panose="020B0600000101010101" charset="-127"/>
                <a:cs typeface="Arial" panose="020B0604020202020204" pitchFamily="34" charset="0"/>
              </a:rPr>
              <a:t>Time</a:t>
            </a:r>
            <a:endParaRPr lang="en-US" altLang="ko-KR" dirty="0">
              <a:latin typeface="Arial" panose="020B0604020202020204" pitchFamily="34" charset="0"/>
              <a:ea typeface="Gulim" panose="020B0600000101010101" charset="-127"/>
              <a:cs typeface="Arial" panose="020B0604020202020204" pitchFamily="34" charset="0"/>
            </a:endParaRPr>
          </a:p>
          <a:p>
            <a:pPr lvl="2">
              <a:lnSpc>
                <a:spcPct val="150000"/>
              </a:lnSpc>
            </a:pPr>
            <a:r>
              <a:rPr lang="en-US" altLang="ko-KR" dirty="0">
                <a:latin typeface="Arial" panose="020B0604020202020204" pitchFamily="34" charset="0"/>
                <a:ea typeface="Gulim" panose="020B0600000101010101" charset="-127"/>
                <a:cs typeface="Arial" panose="020B0604020202020204" pitchFamily="34" charset="0"/>
              </a:rPr>
              <a:t>Instructions </a:t>
            </a:r>
            <a:r>
              <a:rPr lang="en-US" altLang="ko-KR" dirty="0" err="1" smtClean="0">
                <a:latin typeface="Arial" panose="020B0604020202020204" pitchFamily="34" charset="0"/>
                <a:ea typeface="Gulim" panose="020B0600000101010101" charset="-127"/>
                <a:cs typeface="Arial" panose="020B0604020202020204" pitchFamily="34" charset="0"/>
              </a:rPr>
              <a:t>tanoe</a:t>
            </a:r>
            <a:r>
              <a:rPr lang="en-US" altLang="ko-KR" dirty="0" smtClean="0">
                <a:latin typeface="Arial" panose="020B0604020202020204" pitchFamily="34" charset="0"/>
                <a:ea typeface="Gulim" panose="020B0600000101010101" charset="-127"/>
                <a:cs typeface="Arial" panose="020B0604020202020204" pitchFamily="34" charset="0"/>
              </a:rPr>
              <a:t> </a:t>
            </a:r>
            <a:r>
              <a:rPr lang="en-US" altLang="ko-KR" dirty="0">
                <a:latin typeface="Arial" panose="020B0604020202020204" pitchFamily="34" charset="0"/>
                <a:ea typeface="Gulim" panose="020B0600000101010101" charset="-127"/>
                <a:cs typeface="Arial" panose="020B0604020202020204" pitchFamily="34" charset="0"/>
              </a:rPr>
              <a:t>time.</a:t>
            </a:r>
            <a:endParaRPr lang="en-US" altLang="ko-KR" dirty="0">
              <a:latin typeface="Arial" panose="020B0604020202020204" pitchFamily="34" charset="0"/>
              <a:ea typeface="Gulim" panose="020B0600000101010101" charset="-127"/>
              <a:cs typeface="Arial" panose="020B0604020202020204" pitchFamily="34" charset="0"/>
            </a:endParaRPr>
          </a:p>
          <a:p>
            <a:pPr lvl="2">
              <a:lnSpc>
                <a:spcPct val="150000"/>
              </a:lnSpc>
            </a:pPr>
            <a:r>
              <a:rPr lang="en-US" altLang="ko-KR" dirty="0">
                <a:latin typeface="Arial" panose="020B0604020202020204" pitchFamily="34" charset="0"/>
                <a:ea typeface="Gulim" panose="020B0600000101010101" charset="-127"/>
                <a:cs typeface="Arial" panose="020B0604020202020204" pitchFamily="34" charset="0"/>
              </a:rPr>
              <a:t>How fast does the algorithm perform?</a:t>
            </a:r>
            <a:endParaRPr lang="en-US" altLang="ko-KR" dirty="0">
              <a:latin typeface="Arial" panose="020B0604020202020204" pitchFamily="34" charset="0"/>
              <a:ea typeface="Gulim" panose="020B0600000101010101" charset="-127"/>
              <a:cs typeface="Arial" panose="020B0604020202020204" pitchFamily="34" charset="0"/>
            </a:endParaRPr>
          </a:p>
          <a:p>
            <a:pPr lvl="2">
              <a:lnSpc>
                <a:spcPct val="150000"/>
              </a:lnSpc>
            </a:pPr>
            <a:r>
              <a:rPr lang="en-US" altLang="ko-KR" dirty="0">
                <a:latin typeface="Arial" panose="020B0604020202020204" pitchFamily="34" charset="0"/>
                <a:ea typeface="Gulim" panose="020B0600000101010101" charset="-127"/>
                <a:cs typeface="Arial" panose="020B0604020202020204" pitchFamily="34" charset="0"/>
              </a:rPr>
              <a:t>What affects its runtime? </a:t>
            </a:r>
            <a:endParaRPr lang="en-US" altLang="ko-KR" dirty="0">
              <a:latin typeface="Arial" panose="020B0604020202020204" pitchFamily="34" charset="0"/>
              <a:ea typeface="Gulim" panose="020B0600000101010101" charset="-127"/>
              <a:cs typeface="Arial" panose="020B0604020202020204" pitchFamily="34" charset="0"/>
            </a:endParaRPr>
          </a:p>
          <a:p>
            <a:pPr>
              <a:lnSpc>
                <a:spcPct val="150000"/>
              </a:lnSpc>
            </a:pPr>
            <a:r>
              <a:rPr lang="en-US" altLang="ko-KR" dirty="0">
                <a:latin typeface="Arial" panose="020B0604020202020204" pitchFamily="34" charset="0"/>
                <a:ea typeface="Gulim" panose="020B0600000101010101" charset="-127"/>
                <a:cs typeface="Arial" panose="020B0604020202020204" pitchFamily="34" charset="0"/>
              </a:rPr>
              <a:t>Space</a:t>
            </a:r>
            <a:endParaRPr lang="en-US" altLang="ko-KR" dirty="0">
              <a:latin typeface="Arial" panose="020B0604020202020204" pitchFamily="34" charset="0"/>
              <a:ea typeface="Gulim" panose="020B0600000101010101" charset="-127"/>
              <a:cs typeface="Arial" panose="020B0604020202020204" pitchFamily="34" charset="0"/>
            </a:endParaRPr>
          </a:p>
          <a:p>
            <a:pPr lvl="2">
              <a:lnSpc>
                <a:spcPct val="150000"/>
              </a:lnSpc>
            </a:pPr>
            <a:r>
              <a:rPr lang="en-US" altLang="ko-KR" dirty="0">
                <a:latin typeface="Arial" panose="020B0604020202020204" pitchFamily="34" charset="0"/>
                <a:ea typeface="Gulim" panose="020B0600000101010101" charset="-127"/>
                <a:cs typeface="Arial" panose="020B0604020202020204" pitchFamily="34" charset="0"/>
              </a:rPr>
              <a:t>Data structures </a:t>
            </a:r>
            <a:r>
              <a:rPr lang="en-US" altLang="ko-KR" dirty="0" err="1" smtClean="0">
                <a:latin typeface="Arial" panose="020B0604020202020204" pitchFamily="34" charset="0"/>
                <a:ea typeface="Gulim" panose="020B0600000101010101" charset="-127"/>
                <a:cs typeface="Arial" panose="020B0604020202020204" pitchFamily="34" charset="0"/>
              </a:rPr>
              <a:t>tanoe</a:t>
            </a:r>
            <a:r>
              <a:rPr lang="en-US" altLang="ko-KR" dirty="0" smtClean="0">
                <a:latin typeface="Arial" panose="020B0604020202020204" pitchFamily="34" charset="0"/>
                <a:ea typeface="Gulim" panose="020B0600000101010101" charset="-127"/>
                <a:cs typeface="Arial" panose="020B0604020202020204" pitchFamily="34" charset="0"/>
              </a:rPr>
              <a:t> </a:t>
            </a:r>
            <a:r>
              <a:rPr lang="en-US" altLang="ko-KR" dirty="0">
                <a:latin typeface="Arial" panose="020B0604020202020204" pitchFamily="34" charset="0"/>
                <a:ea typeface="Gulim" panose="020B0600000101010101" charset="-127"/>
                <a:cs typeface="Arial" panose="020B0604020202020204" pitchFamily="34" charset="0"/>
              </a:rPr>
              <a:t>space</a:t>
            </a:r>
            <a:endParaRPr lang="en-US" altLang="ko-KR" dirty="0">
              <a:latin typeface="Arial" panose="020B0604020202020204" pitchFamily="34" charset="0"/>
              <a:ea typeface="Gulim" panose="020B0600000101010101" charset="-127"/>
              <a:cs typeface="Arial" panose="020B0604020202020204" pitchFamily="34" charset="0"/>
            </a:endParaRPr>
          </a:p>
          <a:p>
            <a:pPr lvl="2">
              <a:lnSpc>
                <a:spcPct val="150000"/>
              </a:lnSpc>
            </a:pPr>
            <a:r>
              <a:rPr lang="en-US" altLang="ko-KR" dirty="0">
                <a:latin typeface="Arial" panose="020B0604020202020204" pitchFamily="34" charset="0"/>
                <a:ea typeface="Gulim" panose="020B0600000101010101" charset="-127"/>
                <a:cs typeface="Arial" panose="020B0604020202020204" pitchFamily="34" charset="0"/>
              </a:rPr>
              <a:t>What </a:t>
            </a:r>
            <a:r>
              <a:rPr lang="en-US" altLang="ko-KR" dirty="0" err="1" smtClean="0">
                <a:latin typeface="Arial" panose="020B0604020202020204" pitchFamily="34" charset="0"/>
                <a:ea typeface="Gulim" panose="020B0600000101010101" charset="-127"/>
                <a:cs typeface="Arial" panose="020B0604020202020204" pitchFamily="34" charset="0"/>
              </a:rPr>
              <a:t>noind</a:t>
            </a:r>
            <a:r>
              <a:rPr lang="en-US" altLang="ko-KR" dirty="0" smtClean="0">
                <a:latin typeface="Arial" panose="020B0604020202020204" pitchFamily="34" charset="0"/>
                <a:ea typeface="Gulim" panose="020B0600000101010101" charset="-127"/>
                <a:cs typeface="Arial" panose="020B0604020202020204" pitchFamily="34" charset="0"/>
              </a:rPr>
              <a:t> </a:t>
            </a:r>
            <a:r>
              <a:rPr lang="en-US" altLang="ko-KR" dirty="0">
                <a:latin typeface="Arial" panose="020B0604020202020204" pitchFamily="34" charset="0"/>
                <a:ea typeface="Gulim" panose="020B0600000101010101" charset="-127"/>
                <a:cs typeface="Arial" panose="020B0604020202020204" pitchFamily="34" charset="0"/>
              </a:rPr>
              <a:t>of data structures can be used?</a:t>
            </a:r>
            <a:endParaRPr lang="en-US" altLang="ko-KR" dirty="0">
              <a:latin typeface="Arial" panose="020B0604020202020204" pitchFamily="34" charset="0"/>
              <a:ea typeface="Gulim" panose="020B0600000101010101" charset="-127"/>
              <a:cs typeface="Arial" panose="020B0604020202020204" pitchFamily="34" charset="0"/>
            </a:endParaRPr>
          </a:p>
          <a:p>
            <a:pPr lvl="2">
              <a:lnSpc>
                <a:spcPct val="150000"/>
              </a:lnSpc>
            </a:pPr>
            <a:r>
              <a:rPr lang="en-US" altLang="ko-KR" dirty="0" smtClean="0">
                <a:latin typeface="Arial" panose="020B0604020202020204" pitchFamily="34" charset="0"/>
                <a:ea typeface="Gulim" panose="020B0600000101010101" charset="-127"/>
                <a:cs typeface="Arial" panose="020B0604020202020204" pitchFamily="34" charset="0"/>
              </a:rPr>
              <a:t>How </a:t>
            </a:r>
            <a:r>
              <a:rPr lang="en-US" altLang="ko-KR" dirty="0">
                <a:latin typeface="Arial" panose="020B0604020202020204" pitchFamily="34" charset="0"/>
                <a:ea typeface="Gulim" panose="020B0600000101010101" charset="-127"/>
                <a:cs typeface="Arial" panose="020B0604020202020204" pitchFamily="34" charset="0"/>
              </a:rPr>
              <a:t>does choice of data structure affect the runtime</a:t>
            </a:r>
            <a:r>
              <a:rPr lang="en-US" altLang="ko-KR" dirty="0" smtClean="0">
                <a:latin typeface="Arial" panose="020B0604020202020204" pitchFamily="34" charset="0"/>
                <a:ea typeface="Gulim" panose="020B0600000101010101" charset="-127"/>
                <a:cs typeface="Arial" panose="020B0604020202020204" pitchFamily="34" charset="0"/>
              </a:rPr>
              <a:t>?</a:t>
            </a:r>
            <a:endParaRPr lang="en-US" altLang="ko-KR" dirty="0">
              <a:latin typeface="Arial" panose="020B0604020202020204" pitchFamily="34" charset="0"/>
              <a:ea typeface="Gulim" panose="020B0600000101010101" charset="-127"/>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Rectangle 3"/>
          <p:cNvSpPr/>
          <p:nvPr/>
        </p:nvSpPr>
        <p:spPr>
          <a:xfrm>
            <a:off x="435428" y="320531"/>
            <a:ext cx="6749144" cy="584775"/>
          </a:xfrm>
          <a:prstGeom prst="rect">
            <a:avLst/>
          </a:prstGeom>
        </p:spPr>
        <p:txBody>
          <a:bodyPr wrap="square">
            <a:spAutoFit/>
          </a:bodyPr>
          <a:lstStyle/>
          <a:p>
            <a:r>
              <a:rPr lang="en-US" sz="3200" dirty="0">
                <a:latin typeface="Arial" panose="020B0604020202020204" pitchFamily="34" charset="0"/>
                <a:cs typeface="Arial" panose="020B0604020202020204" pitchFamily="34" charset="0"/>
              </a:rPr>
              <a:t>SPACE COMPLEXITY </a:t>
            </a:r>
            <a:endParaRPr lang="en-US" sz="3200" dirty="0">
              <a:latin typeface="Arial" panose="020B0604020202020204" pitchFamily="34" charset="0"/>
              <a:cs typeface="Arial" panose="020B0604020202020204" pitchFamily="34" charset="0"/>
            </a:endParaRPr>
          </a:p>
        </p:txBody>
      </p:sp>
      <p:sp>
        <p:nvSpPr>
          <p:cNvPr id="5" name="Rectangle 4"/>
          <p:cNvSpPr/>
          <p:nvPr/>
        </p:nvSpPr>
        <p:spPr>
          <a:xfrm>
            <a:off x="605245" y="917565"/>
            <a:ext cx="10850880" cy="1088568"/>
          </a:xfrm>
          <a:prstGeom prst="rect">
            <a:avLst/>
          </a:prstGeom>
        </p:spPr>
        <p:txBody>
          <a:bodyPr wrap="square">
            <a:spAutoFit/>
          </a:bodyPr>
          <a:lstStyle/>
          <a:p>
            <a:pPr>
              <a:lnSpc>
                <a:spcPct val="150000"/>
              </a:lnSpc>
            </a:pPr>
            <a:r>
              <a:rPr lang="en-US" sz="2300" dirty="0">
                <a:latin typeface="Arial" panose="020B0604020202020204" pitchFamily="34" charset="0"/>
                <a:cs typeface="Arial" panose="020B0604020202020204" pitchFamily="34" charset="0"/>
              </a:rPr>
              <a:t>Analysis of space complexity of an algorithm or program is the amount of memory it needs to run to completion. </a:t>
            </a:r>
            <a:endParaRPr lang="en-US" sz="2300" dirty="0">
              <a:latin typeface="Arial" panose="020B0604020202020204" pitchFamily="34" charset="0"/>
              <a:cs typeface="Arial" panose="020B0604020202020204" pitchFamily="34" charset="0"/>
            </a:endParaRPr>
          </a:p>
        </p:txBody>
      </p:sp>
      <p:sp>
        <p:nvSpPr>
          <p:cNvPr id="6" name="Rectangle 5"/>
          <p:cNvSpPr/>
          <p:nvPr/>
        </p:nvSpPr>
        <p:spPr>
          <a:xfrm>
            <a:off x="788124" y="1957938"/>
            <a:ext cx="10668001" cy="4339650"/>
          </a:xfrm>
          <a:prstGeom prst="rect">
            <a:avLst/>
          </a:prstGeom>
        </p:spPr>
        <p:txBody>
          <a:bodyPr wrap="square">
            <a:spAutoFit/>
          </a:bodyPr>
          <a:lstStyle/>
          <a:p>
            <a:pPr>
              <a:lnSpc>
                <a:spcPct val="150000"/>
              </a:lnSpc>
            </a:pPr>
            <a:r>
              <a:rPr lang="en-US" sz="2300" dirty="0">
                <a:latin typeface="Arial" panose="020B0604020202020204" pitchFamily="34" charset="0"/>
                <a:cs typeface="Arial" panose="020B0604020202020204" pitchFamily="34" charset="0"/>
              </a:rPr>
              <a:t>Some of the reasons for studying space complexity are:</a:t>
            </a:r>
            <a:br>
              <a:rPr lang="en-US" sz="2300" dirty="0">
                <a:latin typeface="Arial" panose="020B0604020202020204" pitchFamily="34" charset="0"/>
                <a:cs typeface="Arial" panose="020B0604020202020204" pitchFamily="34" charset="0"/>
              </a:rPr>
            </a:br>
            <a:r>
              <a:rPr lang="en-US" sz="2300" dirty="0">
                <a:latin typeface="Arial" panose="020B0604020202020204" pitchFamily="34" charset="0"/>
                <a:cs typeface="Arial" panose="020B0604020202020204" pitchFamily="34" charset="0"/>
              </a:rPr>
              <a:t>1. If the program is to run on multi user system, it may be required </a:t>
            </a:r>
            <a:r>
              <a:rPr lang="en-US" sz="2300" dirty="0" smtClean="0">
                <a:latin typeface="Arial" panose="020B0604020202020204" pitchFamily="34" charset="0"/>
                <a:cs typeface="Arial" panose="020B0604020202020204" pitchFamily="34" charset="0"/>
              </a:rPr>
              <a:t>to specify </a:t>
            </a:r>
            <a:r>
              <a:rPr lang="en-US" sz="2300" dirty="0">
                <a:latin typeface="Arial" panose="020B0604020202020204" pitchFamily="34" charset="0"/>
                <a:cs typeface="Arial" panose="020B0604020202020204" pitchFamily="34" charset="0"/>
              </a:rPr>
              <a:t>the amount of memory to be allocated to the program.</a:t>
            </a:r>
            <a:br>
              <a:rPr lang="en-US" sz="2300" dirty="0">
                <a:latin typeface="Arial" panose="020B0604020202020204" pitchFamily="34" charset="0"/>
                <a:cs typeface="Arial" panose="020B0604020202020204" pitchFamily="34" charset="0"/>
              </a:rPr>
            </a:br>
            <a:r>
              <a:rPr lang="en-US" sz="2300" dirty="0">
                <a:latin typeface="Arial" panose="020B0604020202020204" pitchFamily="34" charset="0"/>
                <a:cs typeface="Arial" panose="020B0604020202020204" pitchFamily="34" charset="0"/>
              </a:rPr>
              <a:t>2. We may be interested to </a:t>
            </a:r>
            <a:r>
              <a:rPr lang="en-US" sz="2300" dirty="0" err="1" smtClean="0">
                <a:latin typeface="Arial" panose="020B0604020202020204" pitchFamily="34" charset="0"/>
                <a:cs typeface="Arial" panose="020B0604020202020204" pitchFamily="34" charset="0"/>
              </a:rPr>
              <a:t>nonow</a:t>
            </a:r>
            <a:r>
              <a:rPr lang="en-US" sz="2300" dirty="0" smtClean="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in advance that whether sufficient memory is available to run the program.</a:t>
            </a:r>
            <a:br>
              <a:rPr lang="en-US" sz="2300" dirty="0">
                <a:latin typeface="Arial" panose="020B0604020202020204" pitchFamily="34" charset="0"/>
                <a:cs typeface="Arial" panose="020B0604020202020204" pitchFamily="34" charset="0"/>
              </a:rPr>
            </a:br>
            <a:r>
              <a:rPr lang="en-US" sz="2300" dirty="0">
                <a:latin typeface="Arial" panose="020B0604020202020204" pitchFamily="34" charset="0"/>
                <a:cs typeface="Arial" panose="020B0604020202020204" pitchFamily="34" charset="0"/>
              </a:rPr>
              <a:t>3. There may be several possible solutions with different space requirements.</a:t>
            </a:r>
            <a:br>
              <a:rPr lang="en-US" sz="2300" dirty="0">
                <a:latin typeface="Arial" panose="020B0604020202020204" pitchFamily="34" charset="0"/>
                <a:cs typeface="Arial" panose="020B0604020202020204" pitchFamily="34" charset="0"/>
              </a:rPr>
            </a:br>
            <a:r>
              <a:rPr lang="en-US" sz="2300" dirty="0">
                <a:latin typeface="Arial" panose="020B0604020202020204" pitchFamily="34" charset="0"/>
                <a:cs typeface="Arial" panose="020B0604020202020204" pitchFamily="34" charset="0"/>
              </a:rPr>
              <a:t>4. Can be used to estimate the size of the largest problem that a program can solve </a:t>
            </a:r>
            <a:endParaRPr lang="en-US" sz="230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Rectangle 3"/>
          <p:cNvSpPr/>
          <p:nvPr/>
        </p:nvSpPr>
        <p:spPr>
          <a:xfrm>
            <a:off x="539932" y="456941"/>
            <a:ext cx="6096000" cy="523220"/>
          </a:xfrm>
          <a:prstGeom prst="rect">
            <a:avLst/>
          </a:prstGeom>
        </p:spPr>
        <p:txBody>
          <a:bodyPr>
            <a:spAutoFit/>
          </a:bodyPr>
          <a:lstStyle/>
          <a:p>
            <a:r>
              <a:rPr lang="en-US" sz="2800" dirty="0">
                <a:solidFill>
                  <a:srgbClr val="231F20"/>
                </a:solidFill>
                <a:latin typeface="Arial" panose="020B0604020202020204" pitchFamily="34" charset="0"/>
                <a:cs typeface="Arial" panose="020B0604020202020204" pitchFamily="34" charset="0"/>
              </a:rPr>
              <a:t>TIME COMPLEXITY</a:t>
            </a:r>
            <a:r>
              <a:rPr lang="en-US" sz="2800" dirty="0" smtClean="0">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p:txBody>
      </p:sp>
      <p:sp>
        <p:nvSpPr>
          <p:cNvPr id="5" name="Rectangle 4"/>
          <p:cNvSpPr/>
          <p:nvPr/>
        </p:nvSpPr>
        <p:spPr>
          <a:xfrm>
            <a:off x="696682" y="929148"/>
            <a:ext cx="10654940" cy="1088568"/>
          </a:xfrm>
          <a:prstGeom prst="rect">
            <a:avLst/>
          </a:prstGeom>
        </p:spPr>
        <p:txBody>
          <a:bodyPr wrap="square">
            <a:spAutoFit/>
          </a:bodyPr>
          <a:lstStyle/>
          <a:p>
            <a:pPr marL="342900" indent="-342900">
              <a:lnSpc>
                <a:spcPct val="150000"/>
              </a:lnSpc>
              <a:buFont typeface="Wingdings" panose="05000000000000000000" pitchFamily="2" charset="2"/>
              <a:buChar char="q"/>
            </a:pPr>
            <a:r>
              <a:rPr lang="en-US" sz="2300" dirty="0">
                <a:solidFill>
                  <a:srgbClr val="231F20"/>
                </a:solidFill>
                <a:latin typeface="Arial" panose="020B0604020202020204" pitchFamily="34" charset="0"/>
                <a:cs typeface="Arial" panose="020B0604020202020204" pitchFamily="34" charset="0"/>
              </a:rPr>
              <a:t>The time complexity of an algorithm or a program is the amount of time it needs </a:t>
            </a:r>
            <a:r>
              <a:rPr lang="en-US" sz="2300" dirty="0" smtClean="0">
                <a:solidFill>
                  <a:srgbClr val="231F20"/>
                </a:solidFill>
                <a:latin typeface="Arial" panose="020B0604020202020204" pitchFamily="34" charset="0"/>
                <a:cs typeface="Arial" panose="020B0604020202020204" pitchFamily="34" charset="0"/>
              </a:rPr>
              <a:t>to run </a:t>
            </a:r>
            <a:r>
              <a:rPr lang="en-US" sz="2300" dirty="0">
                <a:solidFill>
                  <a:srgbClr val="231F20"/>
                </a:solidFill>
                <a:latin typeface="Arial" panose="020B0604020202020204" pitchFamily="34" charset="0"/>
                <a:cs typeface="Arial" panose="020B0604020202020204" pitchFamily="34" charset="0"/>
              </a:rPr>
              <a:t>to completion. </a:t>
            </a:r>
            <a:endParaRPr lang="en-US" sz="2300" dirty="0">
              <a:latin typeface="Arial" panose="020B0604020202020204" pitchFamily="34" charset="0"/>
              <a:cs typeface="Arial" panose="020B0604020202020204" pitchFamily="34" charset="0"/>
            </a:endParaRPr>
          </a:p>
        </p:txBody>
      </p:sp>
      <p:sp>
        <p:nvSpPr>
          <p:cNvPr id="6" name="Rectangle 5"/>
          <p:cNvSpPr/>
          <p:nvPr/>
        </p:nvSpPr>
        <p:spPr>
          <a:xfrm>
            <a:off x="696682" y="2031917"/>
            <a:ext cx="10981511" cy="1553054"/>
          </a:xfrm>
          <a:prstGeom prst="rect">
            <a:avLst/>
          </a:prstGeom>
        </p:spPr>
        <p:txBody>
          <a:bodyPr wrap="square">
            <a:spAutoFit/>
          </a:bodyPr>
          <a:lstStyle/>
          <a:p>
            <a:pPr marL="342900" indent="-342900">
              <a:lnSpc>
                <a:spcPct val="150000"/>
              </a:lnSpc>
              <a:buFont typeface="Wingdings" panose="05000000000000000000" pitchFamily="2" charset="2"/>
              <a:buChar char="q"/>
            </a:pPr>
            <a:r>
              <a:rPr lang="en-US" sz="2200" dirty="0">
                <a:solidFill>
                  <a:srgbClr val="231F20"/>
                </a:solidFill>
                <a:latin typeface="Arial" panose="020B0604020202020204" pitchFamily="34" charset="0"/>
                <a:cs typeface="Arial" panose="020B0604020202020204" pitchFamily="34" charset="0"/>
              </a:rPr>
              <a:t>The exact time will depend on the implementation of the </a:t>
            </a:r>
            <a:r>
              <a:rPr lang="en-US" sz="2200" dirty="0" smtClean="0">
                <a:solidFill>
                  <a:srgbClr val="231F20"/>
                </a:solidFill>
                <a:latin typeface="Arial" panose="020B0604020202020204" pitchFamily="34" charset="0"/>
                <a:cs typeface="Arial" panose="020B0604020202020204" pitchFamily="34" charset="0"/>
              </a:rPr>
              <a:t>algorithm, programming </a:t>
            </a:r>
            <a:r>
              <a:rPr lang="en-US" sz="2200" dirty="0">
                <a:solidFill>
                  <a:srgbClr val="231F20"/>
                </a:solidFill>
                <a:latin typeface="Arial" panose="020B0604020202020204" pitchFamily="34" charset="0"/>
                <a:cs typeface="Arial" panose="020B0604020202020204" pitchFamily="34" charset="0"/>
              </a:rPr>
              <a:t>language, optimizing the capabilities of the compiler used, the CPU speed,</a:t>
            </a:r>
            <a:br>
              <a:rPr lang="en-US" sz="2200" dirty="0">
                <a:solidFill>
                  <a:srgbClr val="231F20"/>
                </a:solidFill>
                <a:latin typeface="Arial" panose="020B0604020202020204" pitchFamily="34" charset="0"/>
                <a:cs typeface="Arial" panose="020B0604020202020204" pitchFamily="34" charset="0"/>
              </a:rPr>
            </a:br>
            <a:r>
              <a:rPr lang="en-US" sz="2200" dirty="0">
                <a:solidFill>
                  <a:srgbClr val="231F20"/>
                </a:solidFill>
                <a:latin typeface="Arial" panose="020B0604020202020204" pitchFamily="34" charset="0"/>
                <a:cs typeface="Arial" panose="020B0604020202020204" pitchFamily="34" charset="0"/>
              </a:rPr>
              <a:t>other hardware characteristics/specifications and so on.</a:t>
            </a:r>
            <a:r>
              <a:rPr lang="en-US" sz="2200" dirty="0" smtClean="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p:txBody>
      </p:sp>
      <p:sp>
        <p:nvSpPr>
          <p:cNvPr id="7" name="Rectangle 6"/>
          <p:cNvSpPr/>
          <p:nvPr/>
        </p:nvSpPr>
        <p:spPr>
          <a:xfrm>
            <a:off x="696682" y="3827121"/>
            <a:ext cx="10654940" cy="2123658"/>
          </a:xfrm>
          <a:prstGeom prst="rect">
            <a:avLst/>
          </a:prstGeom>
        </p:spPr>
        <p:txBody>
          <a:bodyPr wrap="square">
            <a:spAutoFit/>
          </a:bodyPr>
          <a:lstStyle/>
          <a:p>
            <a:pPr marL="342900" indent="-342900" algn="just">
              <a:lnSpc>
                <a:spcPct val="150000"/>
              </a:lnSpc>
              <a:buFont typeface="Wingdings" panose="05000000000000000000" pitchFamily="2" charset="2"/>
              <a:buChar char="q"/>
            </a:pPr>
            <a:r>
              <a:rPr lang="en-US" sz="2200" dirty="0">
                <a:solidFill>
                  <a:srgbClr val="231F20"/>
                </a:solidFill>
                <a:latin typeface="Arial" panose="020B0604020202020204" pitchFamily="34" charset="0"/>
                <a:cs typeface="Arial" panose="020B0604020202020204" pitchFamily="34" charset="0"/>
              </a:rPr>
              <a:t>To measure the time </a:t>
            </a:r>
            <a:r>
              <a:rPr lang="en-US" sz="2200" dirty="0" smtClean="0">
                <a:solidFill>
                  <a:srgbClr val="231F20"/>
                </a:solidFill>
                <a:latin typeface="Arial" panose="020B0604020202020204" pitchFamily="34" charset="0"/>
                <a:cs typeface="Arial" panose="020B0604020202020204" pitchFamily="34" charset="0"/>
              </a:rPr>
              <a:t>complexity accurately</a:t>
            </a:r>
            <a:r>
              <a:rPr lang="en-US" sz="2200" dirty="0">
                <a:solidFill>
                  <a:srgbClr val="231F20"/>
                </a:solidFill>
                <a:latin typeface="Arial" panose="020B0604020202020204" pitchFamily="34" charset="0"/>
                <a:cs typeface="Arial" panose="020B0604020202020204" pitchFamily="34" charset="0"/>
              </a:rPr>
              <a:t>, we have to count all sorts of operations performed in an algorithm. If we </a:t>
            </a:r>
            <a:r>
              <a:rPr lang="en-US" sz="2200" dirty="0" err="1" smtClean="0">
                <a:solidFill>
                  <a:srgbClr val="231F20"/>
                </a:solidFill>
                <a:latin typeface="Arial" panose="020B0604020202020204" pitchFamily="34" charset="0"/>
                <a:cs typeface="Arial" panose="020B0604020202020204" pitchFamily="34" charset="0"/>
              </a:rPr>
              <a:t>nonow</a:t>
            </a:r>
            <a:r>
              <a:rPr lang="en-US" sz="2200" dirty="0" smtClean="0">
                <a:solidFill>
                  <a:srgbClr val="231F20"/>
                </a:solidFill>
                <a:latin typeface="Arial" panose="020B0604020202020204" pitchFamily="34" charset="0"/>
                <a:cs typeface="Arial" panose="020B0604020202020204" pitchFamily="34" charset="0"/>
              </a:rPr>
              <a:t> </a:t>
            </a:r>
            <a:r>
              <a:rPr lang="en-US" sz="2200" dirty="0" smtClean="0">
                <a:solidFill>
                  <a:srgbClr val="231F20"/>
                </a:solidFill>
                <a:latin typeface="Arial" panose="020B0604020202020204" pitchFamily="34" charset="0"/>
                <a:cs typeface="Arial" panose="020B0604020202020204" pitchFamily="34" charset="0"/>
              </a:rPr>
              <a:t>the </a:t>
            </a:r>
            <a:r>
              <a:rPr lang="en-US" sz="2200" dirty="0">
                <a:solidFill>
                  <a:srgbClr val="231F20"/>
                </a:solidFill>
                <a:latin typeface="Arial" panose="020B0604020202020204" pitchFamily="34" charset="0"/>
                <a:cs typeface="Arial" panose="020B0604020202020204" pitchFamily="34" charset="0"/>
              </a:rPr>
              <a:t>time for each one of the primitive operations performed in a given computer, we </a:t>
            </a:r>
            <a:r>
              <a:rPr lang="en-US" sz="2200" dirty="0" smtClean="0">
                <a:solidFill>
                  <a:srgbClr val="231F20"/>
                </a:solidFill>
                <a:latin typeface="Arial" panose="020B0604020202020204" pitchFamily="34" charset="0"/>
                <a:cs typeface="Arial" panose="020B0604020202020204" pitchFamily="34" charset="0"/>
              </a:rPr>
              <a:t>can easily </a:t>
            </a:r>
            <a:r>
              <a:rPr lang="en-US" sz="2200" dirty="0">
                <a:solidFill>
                  <a:srgbClr val="231F20"/>
                </a:solidFill>
                <a:latin typeface="Arial" panose="020B0604020202020204" pitchFamily="34" charset="0"/>
                <a:cs typeface="Arial" panose="020B0604020202020204" pitchFamily="34" charset="0"/>
              </a:rPr>
              <a:t>compute the time </a:t>
            </a:r>
            <a:r>
              <a:rPr lang="en-US" sz="2200" dirty="0" err="1" smtClean="0">
                <a:solidFill>
                  <a:srgbClr val="231F20"/>
                </a:solidFill>
                <a:latin typeface="Arial" panose="020B0604020202020204" pitchFamily="34" charset="0"/>
                <a:cs typeface="Arial" panose="020B0604020202020204" pitchFamily="34" charset="0"/>
              </a:rPr>
              <a:t>tanoen</a:t>
            </a:r>
            <a:r>
              <a:rPr lang="en-US" sz="2200" dirty="0" smtClean="0">
                <a:solidFill>
                  <a:srgbClr val="231F20"/>
                </a:solidFill>
                <a:latin typeface="Arial" panose="020B0604020202020204" pitchFamily="34" charset="0"/>
                <a:cs typeface="Arial" panose="020B0604020202020204" pitchFamily="34" charset="0"/>
              </a:rPr>
              <a:t> </a:t>
            </a:r>
            <a:r>
              <a:rPr lang="en-US" sz="2200" dirty="0">
                <a:solidFill>
                  <a:srgbClr val="231F20"/>
                </a:solidFill>
                <a:latin typeface="Arial" panose="020B0604020202020204" pitchFamily="34" charset="0"/>
                <a:cs typeface="Arial" panose="020B0604020202020204" pitchFamily="34" charset="0"/>
              </a:rPr>
              <a:t>by an algorithm to complete its execution.</a:t>
            </a:r>
            <a:r>
              <a:rPr lang="en-US" sz="2200" dirty="0" smtClean="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Rectangle 3"/>
          <p:cNvSpPr/>
          <p:nvPr/>
        </p:nvSpPr>
        <p:spPr>
          <a:xfrm>
            <a:off x="657495" y="705779"/>
            <a:ext cx="10752909" cy="1131848"/>
          </a:xfrm>
          <a:prstGeom prst="rect">
            <a:avLst/>
          </a:prstGeom>
        </p:spPr>
        <p:txBody>
          <a:bodyPr wrap="square">
            <a:spAutoFit/>
          </a:bodyPr>
          <a:lstStyle/>
          <a:p>
            <a:pPr marL="342900" indent="-342900">
              <a:lnSpc>
                <a:spcPct val="150000"/>
              </a:lnSpc>
              <a:buFont typeface="Wingdings" panose="05000000000000000000" pitchFamily="2" charset="2"/>
              <a:buChar char="q"/>
            </a:pPr>
            <a:r>
              <a:rPr lang="en-US" sz="2400" dirty="0" smtClean="0">
                <a:solidFill>
                  <a:srgbClr val="231F20"/>
                </a:solidFill>
                <a:latin typeface="Arial" panose="020B0604020202020204" pitchFamily="34" charset="0"/>
                <a:cs typeface="Arial" panose="020B0604020202020204" pitchFamily="34" charset="0"/>
              </a:rPr>
              <a:t>our </a:t>
            </a:r>
            <a:r>
              <a:rPr lang="en-US" sz="2400" dirty="0">
                <a:solidFill>
                  <a:srgbClr val="231F20"/>
                </a:solidFill>
                <a:latin typeface="Arial" panose="020B0604020202020204" pitchFamily="34" charset="0"/>
                <a:cs typeface="Arial" panose="020B0604020202020204" pitchFamily="34" charset="0"/>
              </a:rPr>
              <a:t>intention is to estimate the execution time of an algorithm </a:t>
            </a:r>
            <a:r>
              <a:rPr lang="en-US" sz="2400" dirty="0" smtClean="0">
                <a:solidFill>
                  <a:srgbClr val="231F20"/>
                </a:solidFill>
                <a:latin typeface="Arial" panose="020B0604020202020204" pitchFamily="34" charset="0"/>
                <a:cs typeface="Arial" panose="020B0604020202020204" pitchFamily="34" charset="0"/>
              </a:rPr>
              <a:t>irrespective of </a:t>
            </a:r>
            <a:r>
              <a:rPr lang="en-US" sz="2400" dirty="0">
                <a:solidFill>
                  <a:srgbClr val="231F20"/>
                </a:solidFill>
                <a:latin typeface="Arial" panose="020B0604020202020204" pitchFamily="34" charset="0"/>
                <a:cs typeface="Arial" panose="020B0604020202020204" pitchFamily="34" charset="0"/>
              </a:rPr>
              <a:t>the computer machine on which it will be used.</a:t>
            </a:r>
            <a:r>
              <a:rPr lang="en-US" sz="2400"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
        <p:nvSpPr>
          <p:cNvPr id="5" name="Rectangle 4"/>
          <p:cNvSpPr/>
          <p:nvPr/>
        </p:nvSpPr>
        <p:spPr>
          <a:xfrm>
            <a:off x="657495" y="1906108"/>
            <a:ext cx="10752909" cy="2308324"/>
          </a:xfrm>
          <a:prstGeom prst="rect">
            <a:avLst/>
          </a:prstGeom>
        </p:spPr>
        <p:txBody>
          <a:bodyPr wrap="square">
            <a:spAutoFit/>
          </a:bodyPr>
          <a:lstStyle/>
          <a:p>
            <a:pPr marL="342900" indent="-342900">
              <a:lnSpc>
                <a:spcPct val="150000"/>
              </a:lnSpc>
              <a:buFont typeface="Wingdings" panose="05000000000000000000" pitchFamily="2" charset="2"/>
              <a:buChar char="q"/>
            </a:pPr>
            <a:r>
              <a:rPr lang="en-US" sz="2400" dirty="0">
                <a:solidFill>
                  <a:srgbClr val="231F20"/>
                </a:solidFill>
                <a:latin typeface="Arial" panose="020B0604020202020204" pitchFamily="34" charset="0"/>
                <a:cs typeface="Arial" panose="020B0604020202020204" pitchFamily="34" charset="0"/>
              </a:rPr>
              <a:t>the more sophisticated method </a:t>
            </a:r>
            <a:r>
              <a:rPr lang="en-US" sz="2400" dirty="0" smtClean="0">
                <a:solidFill>
                  <a:srgbClr val="231F20"/>
                </a:solidFill>
                <a:latin typeface="Arial" panose="020B0604020202020204" pitchFamily="34" charset="0"/>
                <a:cs typeface="Arial" panose="020B0604020202020204" pitchFamily="34" charset="0"/>
              </a:rPr>
              <a:t>is to </a:t>
            </a:r>
            <a:r>
              <a:rPr lang="en-US" sz="2400" dirty="0">
                <a:solidFill>
                  <a:srgbClr val="231F20"/>
                </a:solidFill>
                <a:latin typeface="Arial" panose="020B0604020202020204" pitchFamily="34" charset="0"/>
                <a:cs typeface="Arial" panose="020B0604020202020204" pitchFamily="34" charset="0"/>
              </a:rPr>
              <a:t>identify the </a:t>
            </a:r>
            <a:r>
              <a:rPr lang="en-US" sz="2400" dirty="0" err="1" smtClean="0">
                <a:solidFill>
                  <a:srgbClr val="231F20"/>
                </a:solidFill>
                <a:latin typeface="Arial" panose="020B0604020202020204" pitchFamily="34" charset="0"/>
                <a:cs typeface="Arial" panose="020B0604020202020204" pitchFamily="34" charset="0"/>
              </a:rPr>
              <a:t>noey</a:t>
            </a:r>
            <a:r>
              <a:rPr lang="en-US" sz="2400" dirty="0" smtClean="0">
                <a:solidFill>
                  <a:srgbClr val="231F20"/>
                </a:solidFill>
                <a:latin typeface="Arial" panose="020B0604020202020204" pitchFamily="34" charset="0"/>
                <a:cs typeface="Arial" panose="020B0604020202020204" pitchFamily="34" charset="0"/>
              </a:rPr>
              <a:t> </a:t>
            </a:r>
            <a:r>
              <a:rPr lang="en-US" sz="2400" dirty="0">
                <a:solidFill>
                  <a:srgbClr val="231F20"/>
                </a:solidFill>
                <a:latin typeface="Arial" panose="020B0604020202020204" pitchFamily="34" charset="0"/>
                <a:cs typeface="Arial" panose="020B0604020202020204" pitchFamily="34" charset="0"/>
              </a:rPr>
              <a:t>operations and count such operations performed till the program completes its execution. </a:t>
            </a:r>
            <a:endParaRPr lang="en-US" sz="2400" dirty="0" smtClean="0">
              <a:solidFill>
                <a:srgbClr val="231F20"/>
              </a:solidFill>
              <a:latin typeface="Arial" panose="020B0604020202020204" pitchFamily="34" charset="0"/>
              <a:cs typeface="Arial" panose="020B0604020202020204" pitchFamily="34" charset="0"/>
            </a:endParaRPr>
          </a:p>
          <a:p>
            <a:pPr marL="342900" indent="-342900">
              <a:lnSpc>
                <a:spcPct val="150000"/>
              </a:lnSpc>
              <a:buFont typeface="Wingdings" panose="05000000000000000000" pitchFamily="2" charset="2"/>
              <a:buChar char="q"/>
            </a:pPr>
            <a:r>
              <a:rPr lang="en-US" sz="2400" dirty="0" smtClean="0">
                <a:solidFill>
                  <a:srgbClr val="231F20"/>
                </a:solidFill>
                <a:latin typeface="Arial" panose="020B0604020202020204" pitchFamily="34" charset="0"/>
                <a:cs typeface="Arial" panose="020B0604020202020204" pitchFamily="34" charset="0"/>
              </a:rPr>
              <a:t>A </a:t>
            </a:r>
            <a:r>
              <a:rPr lang="en-US" sz="2400" dirty="0" err="1" smtClean="0">
                <a:solidFill>
                  <a:srgbClr val="231F20"/>
                </a:solidFill>
                <a:latin typeface="Arial" panose="020B0604020202020204" pitchFamily="34" charset="0"/>
                <a:cs typeface="Arial" panose="020B0604020202020204" pitchFamily="34" charset="0"/>
              </a:rPr>
              <a:t>noey</a:t>
            </a:r>
            <a:r>
              <a:rPr lang="en-US" sz="2400" dirty="0" smtClean="0">
                <a:solidFill>
                  <a:srgbClr val="231F20"/>
                </a:solidFill>
                <a:latin typeface="Arial" panose="020B0604020202020204" pitchFamily="34" charset="0"/>
                <a:cs typeface="Arial" panose="020B0604020202020204" pitchFamily="34" charset="0"/>
              </a:rPr>
              <a:t> </a:t>
            </a:r>
            <a:r>
              <a:rPr lang="en-US" sz="2400" dirty="0">
                <a:solidFill>
                  <a:srgbClr val="231F20"/>
                </a:solidFill>
                <a:latin typeface="Arial" panose="020B0604020202020204" pitchFamily="34" charset="0"/>
                <a:cs typeface="Arial" panose="020B0604020202020204" pitchFamily="34" charset="0"/>
              </a:rPr>
              <a:t>operation in our algorithm is an operation that </a:t>
            </a:r>
            <a:r>
              <a:rPr lang="en-US" sz="2400" dirty="0" err="1" smtClean="0">
                <a:solidFill>
                  <a:srgbClr val="231F20"/>
                </a:solidFill>
                <a:latin typeface="Arial" panose="020B0604020202020204" pitchFamily="34" charset="0"/>
                <a:cs typeface="Arial" panose="020B0604020202020204" pitchFamily="34" charset="0"/>
              </a:rPr>
              <a:t>tanoes</a:t>
            </a:r>
            <a:r>
              <a:rPr lang="en-US" sz="2400" dirty="0" smtClean="0">
                <a:solidFill>
                  <a:srgbClr val="231F20"/>
                </a:solidFill>
                <a:latin typeface="Arial" panose="020B0604020202020204" pitchFamily="34" charset="0"/>
                <a:cs typeface="Arial" panose="020B0604020202020204" pitchFamily="34" charset="0"/>
              </a:rPr>
              <a:t> </a:t>
            </a:r>
            <a:r>
              <a:rPr lang="en-US" sz="2400" dirty="0" smtClean="0">
                <a:solidFill>
                  <a:srgbClr val="231F20"/>
                </a:solidFill>
                <a:latin typeface="Arial" panose="020B0604020202020204" pitchFamily="34" charset="0"/>
                <a:cs typeface="Arial" panose="020B0604020202020204" pitchFamily="34" charset="0"/>
              </a:rPr>
              <a:t>maximum time </a:t>
            </a:r>
            <a:r>
              <a:rPr lang="en-US" sz="2400" dirty="0">
                <a:solidFill>
                  <a:srgbClr val="231F20"/>
                </a:solidFill>
                <a:latin typeface="Arial" panose="020B0604020202020204" pitchFamily="34" charset="0"/>
                <a:cs typeface="Arial" panose="020B0604020202020204" pitchFamily="34" charset="0"/>
              </a:rPr>
              <a:t>among all possible operations in the algorithm.</a:t>
            </a:r>
            <a:r>
              <a:rPr lang="en-US" sz="2400"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
        <p:nvSpPr>
          <p:cNvPr id="6" name="Rectangle 5"/>
          <p:cNvSpPr/>
          <p:nvPr/>
        </p:nvSpPr>
        <p:spPr>
          <a:xfrm>
            <a:off x="657495" y="4111215"/>
            <a:ext cx="10772507" cy="1200329"/>
          </a:xfrm>
          <a:prstGeom prst="rect">
            <a:avLst/>
          </a:prstGeom>
        </p:spPr>
        <p:txBody>
          <a:bodyPr wrap="square">
            <a:spAutoFit/>
          </a:bodyPr>
          <a:lstStyle/>
          <a:p>
            <a:pPr marL="342900" indent="-342900">
              <a:lnSpc>
                <a:spcPct val="150000"/>
              </a:lnSpc>
              <a:buFont typeface="Wingdings" panose="05000000000000000000" pitchFamily="2" charset="2"/>
              <a:buChar char="q"/>
            </a:pPr>
            <a:r>
              <a:rPr lang="en-US" sz="2400" dirty="0">
                <a:solidFill>
                  <a:srgbClr val="231F20"/>
                </a:solidFill>
                <a:latin typeface="Arial" panose="020B0604020202020204" pitchFamily="34" charset="0"/>
                <a:cs typeface="Arial" panose="020B0604020202020204" pitchFamily="34" charset="0"/>
              </a:rPr>
              <a:t>The time complexity can now be expressed </a:t>
            </a:r>
            <a:r>
              <a:rPr lang="en-US" sz="2400" dirty="0" smtClean="0">
                <a:solidFill>
                  <a:srgbClr val="231F20"/>
                </a:solidFill>
                <a:latin typeface="Arial" panose="020B0604020202020204" pitchFamily="34" charset="0"/>
                <a:cs typeface="Arial" panose="020B0604020202020204" pitchFamily="34" charset="0"/>
              </a:rPr>
              <a:t>as function </a:t>
            </a:r>
            <a:r>
              <a:rPr lang="en-US" sz="2400" dirty="0">
                <a:solidFill>
                  <a:srgbClr val="231F20"/>
                </a:solidFill>
                <a:latin typeface="Arial" panose="020B0604020202020204" pitchFamily="34" charset="0"/>
                <a:cs typeface="Arial" panose="020B0604020202020204" pitchFamily="34" charset="0"/>
              </a:rPr>
              <a:t>of number of </a:t>
            </a:r>
            <a:r>
              <a:rPr lang="en-US" sz="2400" dirty="0" err="1" smtClean="0">
                <a:solidFill>
                  <a:srgbClr val="231F20"/>
                </a:solidFill>
                <a:latin typeface="Arial" panose="020B0604020202020204" pitchFamily="34" charset="0"/>
                <a:cs typeface="Arial" panose="020B0604020202020204" pitchFamily="34" charset="0"/>
              </a:rPr>
              <a:t>noey</a:t>
            </a:r>
            <a:r>
              <a:rPr lang="en-US" sz="2400" dirty="0" smtClean="0">
                <a:solidFill>
                  <a:srgbClr val="231F20"/>
                </a:solidFill>
                <a:latin typeface="Arial" panose="020B0604020202020204" pitchFamily="34" charset="0"/>
                <a:cs typeface="Arial" panose="020B0604020202020204" pitchFamily="34" charset="0"/>
              </a:rPr>
              <a:t> </a:t>
            </a:r>
            <a:r>
              <a:rPr lang="en-US" sz="2400" dirty="0">
                <a:solidFill>
                  <a:srgbClr val="231F20"/>
                </a:solidFill>
                <a:latin typeface="Arial" panose="020B0604020202020204" pitchFamily="34" charset="0"/>
                <a:cs typeface="Arial" panose="020B0604020202020204" pitchFamily="34" charset="0"/>
              </a:rPr>
              <a:t>operations performed.</a:t>
            </a:r>
            <a:r>
              <a:rPr lang="en-US" sz="2400"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
        <p:nvSpPr>
          <p:cNvPr id="7" name="Footer Placeholder 6"/>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718457" y="313508"/>
            <a:ext cx="9901646" cy="829491"/>
          </a:xfrm>
        </p:spPr>
        <p:txBody>
          <a:bodyPr>
            <a:noAutofit/>
          </a:bodyPr>
          <a:lstStyle/>
          <a:p>
            <a:pPr>
              <a:defRPr/>
            </a:pPr>
            <a:r>
              <a:rPr lang="en-US" altLang="en-US" sz="3200" dirty="0">
                <a:latin typeface="Arial" panose="020B0604020202020204" pitchFamily="34" charset="0"/>
                <a:cs typeface="Arial" panose="020B0604020202020204" pitchFamily="34" charset="0"/>
              </a:rPr>
              <a:t>Worst-Case/ Best-Case/ Average-Case Analysis</a:t>
            </a:r>
            <a:endParaRPr lang="en-US" sz="3200" dirty="0">
              <a:latin typeface="Arial" panose="020B0604020202020204" pitchFamily="34" charset="0"/>
              <a:cs typeface="Arial" panose="020B0604020202020204" pitchFamily="34" charset="0"/>
            </a:endParaRPr>
          </a:p>
        </p:txBody>
      </p:sp>
      <p:sp>
        <p:nvSpPr>
          <p:cNvPr id="11267" name="Rectangle 3"/>
          <p:cNvSpPr>
            <a:spLocks noChangeArrowheads="1"/>
          </p:cNvSpPr>
          <p:nvPr/>
        </p:nvSpPr>
        <p:spPr bwMode="auto">
          <a:xfrm>
            <a:off x="564445" y="983344"/>
            <a:ext cx="10983121" cy="5335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285750" indent="-285750">
              <a:lnSpc>
                <a:spcPct val="150000"/>
              </a:lnSpc>
              <a:buFont typeface="Wingdings" panose="05000000000000000000" pitchFamily="2" charset="2"/>
              <a:buChar char="ü"/>
            </a:pPr>
            <a:r>
              <a:rPr lang="en-US" altLang="en-US" sz="2300" b="1" i="1" dirty="0">
                <a:cs typeface="Arial" panose="020B0604020202020204" pitchFamily="34" charset="0"/>
              </a:rPr>
              <a:t>Worst-Case Analysis </a:t>
            </a:r>
            <a:r>
              <a:rPr lang="en-US" altLang="en-US" sz="2300" dirty="0">
                <a:cs typeface="Arial" panose="020B0604020202020204" pitchFamily="34" charset="0"/>
              </a:rPr>
              <a:t>–The maximum amount of time that an algorithm require to solve a problem of size </a:t>
            </a:r>
            <a:r>
              <a:rPr lang="en-US" altLang="en-US" sz="2300" dirty="0" smtClean="0">
                <a:cs typeface="Arial" panose="020B0604020202020204" pitchFamily="34" charset="0"/>
              </a:rPr>
              <a:t>n. This </a:t>
            </a:r>
            <a:r>
              <a:rPr lang="en-US" altLang="en-US" sz="2300" dirty="0">
                <a:cs typeface="Arial" panose="020B0604020202020204" pitchFamily="34" charset="0"/>
              </a:rPr>
              <a:t>gives an upper bound for the time complexity of an </a:t>
            </a:r>
            <a:r>
              <a:rPr lang="en-US" altLang="en-US" sz="2300" dirty="0" smtClean="0">
                <a:cs typeface="Arial" panose="020B0604020202020204" pitchFamily="34" charset="0"/>
              </a:rPr>
              <a:t>algorithm.</a:t>
            </a:r>
            <a:endParaRPr lang="en-US" altLang="en-US" sz="2300" dirty="0" smtClean="0">
              <a:cs typeface="Arial" panose="020B0604020202020204" pitchFamily="34" charset="0"/>
            </a:endParaRPr>
          </a:p>
          <a:p>
            <a:pPr marL="285750" indent="-285750">
              <a:lnSpc>
                <a:spcPct val="150000"/>
              </a:lnSpc>
              <a:buFont typeface="Wingdings" panose="05000000000000000000" pitchFamily="2" charset="2"/>
              <a:buChar char="ü"/>
            </a:pPr>
            <a:r>
              <a:rPr lang="en-US" altLang="en-US" sz="2300" b="1" i="1" dirty="0" smtClean="0">
                <a:cs typeface="Arial" panose="020B0604020202020204" pitchFamily="34" charset="0"/>
              </a:rPr>
              <a:t>Best-Case Analysis </a:t>
            </a:r>
            <a:r>
              <a:rPr lang="en-US" altLang="en-US" sz="2300" dirty="0" smtClean="0">
                <a:cs typeface="Arial" panose="020B0604020202020204" pitchFamily="34" charset="0"/>
              </a:rPr>
              <a:t>–The minimum amount of time that an algorithm require to solve a problem of size n. The </a:t>
            </a:r>
            <a:r>
              <a:rPr lang="en-US" altLang="en-US" sz="2300" dirty="0">
                <a:cs typeface="Arial" panose="020B0604020202020204" pitchFamily="34" charset="0"/>
              </a:rPr>
              <a:t>best case behavior of an algorithm is NOT so useful. </a:t>
            </a:r>
            <a:endParaRPr lang="en-US" altLang="en-US" sz="2300" dirty="0" smtClean="0">
              <a:cs typeface="Arial" panose="020B0604020202020204" pitchFamily="34" charset="0"/>
            </a:endParaRPr>
          </a:p>
          <a:p>
            <a:pPr marL="285750" indent="-285750">
              <a:lnSpc>
                <a:spcPct val="150000"/>
              </a:lnSpc>
              <a:buFont typeface="Wingdings" panose="05000000000000000000" pitchFamily="2" charset="2"/>
              <a:buChar char="ü"/>
            </a:pPr>
            <a:r>
              <a:rPr lang="en-US" altLang="en-US" sz="2300" b="1" i="1" dirty="0" smtClean="0">
                <a:cs typeface="Arial" panose="020B0604020202020204" pitchFamily="34" charset="0"/>
              </a:rPr>
              <a:t>Average-Case </a:t>
            </a:r>
            <a:r>
              <a:rPr lang="en-US" altLang="en-US" sz="2300" b="1" i="1" dirty="0">
                <a:cs typeface="Arial" panose="020B0604020202020204" pitchFamily="34" charset="0"/>
              </a:rPr>
              <a:t>Analysis </a:t>
            </a:r>
            <a:r>
              <a:rPr lang="en-US" altLang="en-US" sz="2300" dirty="0">
                <a:cs typeface="Arial" panose="020B0604020202020204" pitchFamily="34" charset="0"/>
              </a:rPr>
              <a:t>–The average amount of time that an algorithm require to solve a problem of size </a:t>
            </a:r>
            <a:r>
              <a:rPr lang="en-US" altLang="en-US" sz="2300" dirty="0" err="1" smtClean="0">
                <a:cs typeface="Arial" panose="020B0604020202020204" pitchFamily="34" charset="0"/>
              </a:rPr>
              <a:t>n.Sometimes</a:t>
            </a:r>
            <a:r>
              <a:rPr lang="en-US" altLang="en-US" sz="2300" dirty="0">
                <a:cs typeface="Arial" panose="020B0604020202020204" pitchFamily="34" charset="0"/>
              </a:rPr>
              <a:t>, it is difficult to find the average-case behavior of an algorithm.</a:t>
            </a:r>
            <a:endParaRPr lang="en-US" altLang="en-US" sz="2300" dirty="0">
              <a:cs typeface="Arial" panose="020B0604020202020204" pitchFamily="34" charset="0"/>
            </a:endParaRPr>
          </a:p>
          <a:p>
            <a:pPr lvl="1">
              <a:lnSpc>
                <a:spcPct val="150000"/>
              </a:lnSpc>
            </a:pPr>
            <a:r>
              <a:rPr lang="en-US" altLang="en-US" sz="2300" dirty="0" smtClean="0">
                <a:cs typeface="Arial" panose="020B0604020202020204" pitchFamily="34" charset="0"/>
              </a:rPr>
              <a:t>Worst-case </a:t>
            </a:r>
            <a:r>
              <a:rPr lang="en-US" altLang="en-US" sz="2300" dirty="0">
                <a:cs typeface="Arial" panose="020B0604020202020204" pitchFamily="34" charset="0"/>
              </a:rPr>
              <a:t>analysis is more common than average-case analysis.</a:t>
            </a:r>
            <a:endParaRPr lang="en-US" altLang="en-US" sz="2300" dirty="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Rectangle 3"/>
          <p:cNvSpPr/>
          <p:nvPr/>
        </p:nvSpPr>
        <p:spPr>
          <a:xfrm>
            <a:off x="325481" y="432395"/>
            <a:ext cx="10171613" cy="584775"/>
          </a:xfrm>
          <a:prstGeom prst="rect">
            <a:avLst/>
          </a:prstGeom>
        </p:spPr>
        <p:txBody>
          <a:bodyPr wrap="square">
            <a:spAutoFit/>
          </a:bodyPr>
          <a:lstStyle/>
          <a:p>
            <a:r>
              <a:rPr lang="en-US" sz="3200" dirty="0">
                <a:latin typeface="Arial" panose="020B0604020202020204" pitchFamily="34" charset="0"/>
                <a:cs typeface="Arial" panose="020B0604020202020204" pitchFamily="34" charset="0"/>
              </a:rPr>
              <a:t> </a:t>
            </a:r>
            <a:r>
              <a:rPr lang="en-US" sz="3200" dirty="0" smtClean="0">
                <a:latin typeface="Arial" panose="020B0604020202020204" pitchFamily="34" charset="0"/>
                <a:cs typeface="Arial" panose="020B0604020202020204" pitchFamily="34" charset="0"/>
              </a:rPr>
              <a:t>Introduction  to </a:t>
            </a:r>
            <a:r>
              <a:rPr lang="en-US" sz="3200" dirty="0">
                <a:latin typeface="Arial" panose="020B0604020202020204" pitchFamily="34" charset="0"/>
                <a:cs typeface="Arial" panose="020B0604020202020204" pitchFamily="34" charset="0"/>
              </a:rPr>
              <a:t>DATA STRUCTURE </a:t>
            </a:r>
            <a:endParaRPr lang="en-US" sz="3200" dirty="0">
              <a:latin typeface="Arial" panose="020B0604020202020204" pitchFamily="34" charset="0"/>
              <a:cs typeface="Arial" panose="020B0604020202020204" pitchFamily="34" charset="0"/>
            </a:endParaRPr>
          </a:p>
        </p:txBody>
      </p:sp>
      <p:sp>
        <p:nvSpPr>
          <p:cNvPr id="5" name="Rectangle 4"/>
          <p:cNvSpPr/>
          <p:nvPr/>
        </p:nvSpPr>
        <p:spPr>
          <a:xfrm>
            <a:off x="586739" y="1017170"/>
            <a:ext cx="11287398" cy="5078313"/>
          </a:xfrm>
          <a:prstGeom prst="rect">
            <a:avLst/>
          </a:prstGeom>
        </p:spPr>
        <p:txBody>
          <a:bodyPr wrap="square">
            <a:spAutoFit/>
          </a:bodyPr>
          <a:lstStyle/>
          <a:p>
            <a:pPr marL="342900" indent="-342900" algn="just">
              <a:lnSpc>
                <a:spcPct val="150000"/>
              </a:lnSpc>
              <a:buFont typeface="Wingdings" panose="05000000000000000000" pitchFamily="2" charset="2"/>
              <a:buChar char="Ø"/>
            </a:pPr>
            <a:r>
              <a:rPr lang="en-US" altLang="ja-JP" sz="2400" dirty="0">
                <a:latin typeface="Arial" panose="020B0604020202020204" pitchFamily="34" charset="0"/>
                <a:cs typeface="Arial" panose="020B0604020202020204" pitchFamily="34" charset="0"/>
              </a:rPr>
              <a:t>A data structure is a scheme for organizing data in the memory of a </a:t>
            </a:r>
            <a:r>
              <a:rPr lang="en-US" altLang="ja-JP" sz="2400" dirty="0" smtClean="0">
                <a:latin typeface="Arial" panose="020B0604020202020204" pitchFamily="34" charset="0"/>
                <a:cs typeface="Arial" panose="020B0604020202020204" pitchFamily="34" charset="0"/>
              </a:rPr>
              <a:t>computer.</a:t>
            </a:r>
            <a:endParaRPr lang="en-US" altLang="ja-JP" sz="2400" dirty="0">
              <a:latin typeface="Arial" panose="020B0604020202020204" pitchFamily="34" charset="0"/>
              <a:cs typeface="Arial" panose="020B0604020202020204" pitchFamily="34" charset="0"/>
            </a:endParaRPr>
          </a:p>
          <a:p>
            <a:pPr marL="342900" indent="-342900" algn="just">
              <a:lnSpc>
                <a:spcPct val="150000"/>
              </a:lnSpc>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Data </a:t>
            </a:r>
            <a:r>
              <a:rPr lang="en-US" sz="2400" dirty="0">
                <a:latin typeface="Arial" panose="020B0604020202020204" pitchFamily="34" charset="0"/>
                <a:cs typeface="Arial" panose="020B0604020202020204" pitchFamily="34" charset="0"/>
              </a:rPr>
              <a:t>structure mainly specifies the structured organization of </a:t>
            </a:r>
            <a:r>
              <a:rPr lang="en-US" sz="2400" dirty="0" smtClean="0">
                <a:latin typeface="Arial" panose="020B0604020202020204" pitchFamily="34" charset="0"/>
                <a:cs typeface="Arial" panose="020B0604020202020204" pitchFamily="34" charset="0"/>
              </a:rPr>
              <a:t>data.</a:t>
            </a:r>
            <a:endParaRPr lang="en-US" sz="2400" dirty="0" smtClean="0">
              <a:latin typeface="Arial" panose="020B0604020202020204" pitchFamily="34" charset="0"/>
              <a:cs typeface="Arial" panose="020B0604020202020204" pitchFamily="34" charset="0"/>
            </a:endParaRPr>
          </a:p>
          <a:p>
            <a:pPr marL="342900" indent="-342900" algn="just">
              <a:lnSpc>
                <a:spcPct val="150000"/>
              </a:lnSpc>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data </a:t>
            </a:r>
            <a:r>
              <a:rPr lang="en-US" sz="2400" dirty="0">
                <a:latin typeface="Arial" panose="020B0604020202020204" pitchFamily="34" charset="0"/>
                <a:cs typeface="Arial" panose="020B0604020202020204" pitchFamily="34" charset="0"/>
              </a:rPr>
              <a:t>structure and the operations on organized data items can integrally solve the problem using a computer </a:t>
            </a:r>
            <a:r>
              <a:rPr lang="en-US" sz="2400" dirty="0" smtClean="0">
                <a:latin typeface="Arial" panose="020B0604020202020204" pitchFamily="34" charset="0"/>
                <a:cs typeface="Arial" panose="020B0604020202020204" pitchFamily="34" charset="0"/>
              </a:rPr>
              <a:t>.</a:t>
            </a:r>
            <a:endParaRPr lang="en-US" sz="2400" dirty="0" smtClean="0">
              <a:latin typeface="Arial" panose="020B0604020202020204" pitchFamily="34" charset="0"/>
              <a:cs typeface="Arial" panose="020B0604020202020204" pitchFamily="34" charset="0"/>
            </a:endParaRPr>
          </a:p>
          <a:p>
            <a:pPr algn="just">
              <a:lnSpc>
                <a:spcPct val="150000"/>
              </a:lnSpc>
            </a:pPr>
            <a:r>
              <a:rPr lang="en-US" sz="2400" dirty="0" smtClean="0">
                <a:latin typeface="Arial" panose="020B0604020202020204" pitchFamily="34" charset="0"/>
                <a:cs typeface="Arial" panose="020B0604020202020204" pitchFamily="34" charset="0"/>
              </a:rPr>
              <a:t>		Data </a:t>
            </a:r>
            <a:r>
              <a:rPr lang="en-US" sz="2400" dirty="0">
                <a:latin typeface="Arial" panose="020B0604020202020204" pitchFamily="34" charset="0"/>
                <a:cs typeface="Arial" panose="020B0604020202020204" pitchFamily="34" charset="0"/>
              </a:rPr>
              <a:t>structure = Organized data + Operations </a:t>
            </a:r>
            <a:endParaRPr lang="en-US" sz="2400" dirty="0" smtClean="0">
              <a:latin typeface="Arial" panose="020B0604020202020204" pitchFamily="34" charset="0"/>
              <a:cs typeface="Arial" panose="020B0604020202020204" pitchFamily="34" charset="0"/>
            </a:endParaRPr>
          </a:p>
          <a:p>
            <a:pPr marL="342900" indent="-342900" algn="just">
              <a:lnSpc>
                <a:spcPct val="150000"/>
              </a:lnSpc>
              <a:buFont typeface="Wingdings" panose="05000000000000000000" pitchFamily="2" charset="2"/>
              <a:buChar char="Ø"/>
            </a:pPr>
            <a:r>
              <a:rPr lang="en-US" altLang="ja-JP" sz="2400" dirty="0" smtClean="0">
                <a:latin typeface="Arial" panose="020B0604020202020204" pitchFamily="34" charset="0"/>
                <a:cs typeface="Arial" panose="020B0604020202020204" pitchFamily="34" charset="0"/>
              </a:rPr>
              <a:t>Some </a:t>
            </a:r>
            <a:r>
              <a:rPr lang="en-US" altLang="ja-JP" sz="2400" dirty="0">
                <a:latin typeface="Arial" panose="020B0604020202020204" pitchFamily="34" charset="0"/>
                <a:cs typeface="Arial" panose="020B0604020202020204" pitchFamily="34" charset="0"/>
              </a:rPr>
              <a:t>of the more commonly used data structures include lists, arrays, </a:t>
            </a:r>
            <a:r>
              <a:rPr lang="en-US" altLang="ja-JP" sz="2400" dirty="0" err="1" smtClean="0">
                <a:latin typeface="Arial" panose="020B0604020202020204" pitchFamily="34" charset="0"/>
                <a:cs typeface="Arial" panose="020B0604020202020204" pitchFamily="34" charset="0"/>
              </a:rPr>
              <a:t>stacnos</a:t>
            </a:r>
            <a:r>
              <a:rPr lang="en-US" altLang="ja-JP" sz="2400" dirty="0">
                <a:latin typeface="Arial" panose="020B0604020202020204" pitchFamily="34" charset="0"/>
                <a:cs typeface="Arial" panose="020B0604020202020204" pitchFamily="34" charset="0"/>
              </a:rPr>
              <a:t>, queues, heaps, trees, and </a:t>
            </a:r>
            <a:r>
              <a:rPr lang="en-US" altLang="ja-JP" sz="2400" dirty="0" smtClean="0">
                <a:latin typeface="Arial" panose="020B0604020202020204" pitchFamily="34" charset="0"/>
                <a:cs typeface="Arial" panose="020B0604020202020204" pitchFamily="34" charset="0"/>
              </a:rPr>
              <a:t>graphs.</a:t>
            </a:r>
            <a:endParaRPr lang="en-US" altLang="ja-JP" sz="2400" dirty="0" smtClean="0">
              <a:latin typeface="Arial" panose="020B0604020202020204" pitchFamily="34" charset="0"/>
              <a:cs typeface="Arial" panose="020B0604020202020204" pitchFamily="34" charset="0"/>
            </a:endParaRPr>
          </a:p>
          <a:p>
            <a:pPr marL="342900" indent="-342900" algn="just">
              <a:lnSpc>
                <a:spcPct val="150000"/>
              </a:lnSpc>
              <a:buFont typeface="Wingdings" panose="05000000000000000000" pitchFamily="2" charset="2"/>
              <a:buChar char="Ø"/>
            </a:pPr>
            <a:r>
              <a:rPr lang="en-US" altLang="ja-JP" sz="2400" dirty="0" smtClean="0">
                <a:latin typeface="Arial" panose="020B0604020202020204" pitchFamily="34" charset="0"/>
                <a:cs typeface="Arial" panose="020B0604020202020204" pitchFamily="34" charset="0"/>
              </a:rPr>
              <a:t>The </a:t>
            </a:r>
            <a:r>
              <a:rPr lang="en-US" altLang="ja-JP" sz="2400" dirty="0">
                <a:latin typeface="Arial" panose="020B0604020202020204" pitchFamily="34" charset="0"/>
                <a:cs typeface="Arial" panose="020B0604020202020204" pitchFamily="34" charset="0"/>
              </a:rPr>
              <a:t>way in which the data is organized affects the performance of a program for different </a:t>
            </a:r>
            <a:r>
              <a:rPr lang="en-US" altLang="ja-JP" sz="2400" dirty="0" err="1" smtClean="0">
                <a:latin typeface="Arial" panose="020B0604020202020204" pitchFamily="34" charset="0"/>
                <a:cs typeface="Arial" panose="020B0604020202020204" pitchFamily="34" charset="0"/>
              </a:rPr>
              <a:t>tasnos</a:t>
            </a:r>
            <a:r>
              <a:rPr lang="en-US" altLang="ja-JP"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Rectangle 3"/>
          <p:cNvSpPr/>
          <p:nvPr/>
        </p:nvSpPr>
        <p:spPr>
          <a:xfrm>
            <a:off x="696686" y="480201"/>
            <a:ext cx="6096000" cy="739754"/>
          </a:xfrm>
          <a:prstGeom prst="rect">
            <a:avLst/>
          </a:prstGeom>
        </p:spPr>
        <p:txBody>
          <a:bodyPr>
            <a:spAutoFit/>
          </a:bodyPr>
          <a:lstStyle/>
          <a:p>
            <a:pPr>
              <a:lnSpc>
                <a:spcPct val="150000"/>
              </a:lnSpc>
            </a:pPr>
            <a:r>
              <a:rPr lang="en-US" sz="3200" dirty="0">
                <a:latin typeface="Arial" panose="020B0604020202020204" pitchFamily="34" charset="0"/>
                <a:cs typeface="Arial" panose="020B0604020202020204" pitchFamily="34" charset="0"/>
              </a:rPr>
              <a:t>TIME-SPACE TRADE OFF </a:t>
            </a:r>
            <a:endParaRPr lang="en-US" sz="3200" dirty="0">
              <a:latin typeface="Arial" panose="020B0604020202020204" pitchFamily="34" charset="0"/>
              <a:cs typeface="Arial" panose="020B0604020202020204" pitchFamily="34" charset="0"/>
            </a:endParaRPr>
          </a:p>
        </p:txBody>
      </p:sp>
      <p:sp>
        <p:nvSpPr>
          <p:cNvPr id="5" name="Rectangle 4"/>
          <p:cNvSpPr/>
          <p:nvPr/>
        </p:nvSpPr>
        <p:spPr>
          <a:xfrm>
            <a:off x="1162596" y="1437807"/>
            <a:ext cx="9993084" cy="5170646"/>
          </a:xfrm>
          <a:prstGeom prst="rect">
            <a:avLst/>
          </a:prstGeom>
        </p:spPr>
        <p:txBody>
          <a:bodyPr wrap="square">
            <a:spAutoFit/>
          </a:bodyPr>
          <a:lstStyle/>
          <a:p>
            <a:pPr algn="just">
              <a:lnSpc>
                <a:spcPct val="150000"/>
              </a:lnSpc>
            </a:pPr>
            <a:r>
              <a:rPr lang="en-US" sz="2000" dirty="0">
                <a:latin typeface="Arial" panose="020B0604020202020204" pitchFamily="34" charset="0"/>
                <a:cs typeface="Arial" panose="020B0604020202020204" pitchFamily="34" charset="0"/>
              </a:rPr>
              <a:t>There may be more than one approach (or algorithm) to solve a problem. The best</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algorithm (or program) to solve a given problem is one that requires less space </a:t>
            </a:r>
            <a:r>
              <a:rPr lang="en-US" sz="2000" dirty="0" smtClean="0">
                <a:latin typeface="Arial" panose="020B0604020202020204" pitchFamily="34" charset="0"/>
                <a:cs typeface="Arial" panose="020B0604020202020204" pitchFamily="34" charset="0"/>
              </a:rPr>
              <a:t>in memory</a:t>
            </a: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and </a:t>
            </a:r>
            <a:r>
              <a:rPr lang="en-US" sz="2000" dirty="0" err="1" smtClean="0">
                <a:latin typeface="Arial" panose="020B0604020202020204" pitchFamily="34" charset="0"/>
                <a:cs typeface="Arial" panose="020B0604020202020204" pitchFamily="34" charset="0"/>
              </a:rPr>
              <a:t>tanoes</a:t>
            </a:r>
            <a:r>
              <a:rPr lang="en-US" sz="2000"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less time to complete its execution. But in practice, it is not always possible </a:t>
            </a:r>
            <a:r>
              <a:rPr lang="en-US" sz="2000" dirty="0" smtClean="0">
                <a:latin typeface="Arial" panose="020B0604020202020204" pitchFamily="34" charset="0"/>
                <a:cs typeface="Arial" panose="020B0604020202020204" pitchFamily="34" charset="0"/>
              </a:rPr>
              <a:t>to achieve </a:t>
            </a:r>
            <a:r>
              <a:rPr lang="en-US" sz="2000" dirty="0">
                <a:latin typeface="Arial" panose="020B0604020202020204" pitchFamily="34" charset="0"/>
                <a:cs typeface="Arial" panose="020B0604020202020204" pitchFamily="34" charset="0"/>
              </a:rPr>
              <a:t>both of these objectives. One algorithm may require more space but less time </a:t>
            </a:r>
            <a:r>
              <a:rPr lang="en-US" sz="2000" dirty="0" smtClean="0">
                <a:latin typeface="Arial" panose="020B0604020202020204" pitchFamily="34" charset="0"/>
                <a:cs typeface="Arial" panose="020B0604020202020204" pitchFamily="34" charset="0"/>
              </a:rPr>
              <a:t>to complete </a:t>
            </a:r>
            <a:r>
              <a:rPr lang="en-US" sz="2000" dirty="0">
                <a:latin typeface="Arial" panose="020B0604020202020204" pitchFamily="34" charset="0"/>
                <a:cs typeface="Arial" panose="020B0604020202020204" pitchFamily="34" charset="0"/>
              </a:rPr>
              <a:t>its execution while the other algorithm requires less time space but </a:t>
            </a:r>
            <a:r>
              <a:rPr lang="en-US" sz="2000" dirty="0" err="1" smtClean="0">
                <a:latin typeface="Arial" panose="020B0604020202020204" pitchFamily="34" charset="0"/>
                <a:cs typeface="Arial" panose="020B0604020202020204" pitchFamily="34" charset="0"/>
              </a:rPr>
              <a:t>tanoes</a:t>
            </a:r>
            <a:r>
              <a:rPr lang="en-US" sz="2000" dirty="0" smtClean="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more time </a:t>
            </a:r>
            <a:r>
              <a:rPr lang="en-US" sz="2000" dirty="0">
                <a:latin typeface="Arial" panose="020B0604020202020204" pitchFamily="34" charset="0"/>
                <a:cs typeface="Arial" panose="020B0604020202020204" pitchFamily="34" charset="0"/>
              </a:rPr>
              <a:t>to complete its execution. Thus, we may have to sacrifice one at the cost of the </a:t>
            </a:r>
            <a:r>
              <a:rPr lang="en-US" sz="2000" dirty="0" smtClean="0">
                <a:latin typeface="Arial" panose="020B0604020202020204" pitchFamily="34" charset="0"/>
                <a:cs typeface="Arial" panose="020B0604020202020204" pitchFamily="34" charset="0"/>
              </a:rPr>
              <a:t>other. If </a:t>
            </a:r>
            <a:r>
              <a:rPr lang="en-US" sz="2000" dirty="0">
                <a:latin typeface="Arial" panose="020B0604020202020204" pitchFamily="34" charset="0"/>
                <a:cs typeface="Arial" panose="020B0604020202020204" pitchFamily="34" charset="0"/>
              </a:rPr>
              <a:t>the space is our constraint, then we have to choose a program that requires less </a:t>
            </a:r>
            <a:r>
              <a:rPr lang="en-US" sz="2000" dirty="0" smtClean="0">
                <a:latin typeface="Arial" panose="020B0604020202020204" pitchFamily="34" charset="0"/>
                <a:cs typeface="Arial" panose="020B0604020202020204" pitchFamily="34" charset="0"/>
              </a:rPr>
              <a:t>space at </a:t>
            </a:r>
            <a:r>
              <a:rPr lang="en-US" sz="2000" dirty="0">
                <a:latin typeface="Arial" panose="020B0604020202020204" pitchFamily="34" charset="0"/>
                <a:cs typeface="Arial" panose="020B0604020202020204" pitchFamily="34" charset="0"/>
              </a:rPr>
              <a:t>the cost of more execution time. On the other hand, if time is our constraint such as </a:t>
            </a:r>
            <a:r>
              <a:rPr lang="en-US" sz="2000" dirty="0" smtClean="0">
                <a:latin typeface="Arial" panose="020B0604020202020204" pitchFamily="34" charset="0"/>
                <a:cs typeface="Arial" panose="020B0604020202020204" pitchFamily="34" charset="0"/>
              </a:rPr>
              <a:t>in real </a:t>
            </a:r>
            <a:r>
              <a:rPr lang="en-US" sz="2000" dirty="0">
                <a:latin typeface="Arial" panose="020B0604020202020204" pitchFamily="34" charset="0"/>
                <a:cs typeface="Arial" panose="020B0604020202020204" pitchFamily="34" charset="0"/>
              </a:rPr>
              <a:t>time system, we have to choose a program that </a:t>
            </a:r>
            <a:r>
              <a:rPr lang="en-US" sz="2000" dirty="0" err="1" smtClean="0">
                <a:latin typeface="Arial" panose="020B0604020202020204" pitchFamily="34" charset="0"/>
                <a:cs typeface="Arial" panose="020B0604020202020204" pitchFamily="34" charset="0"/>
              </a:rPr>
              <a:t>tanoes</a:t>
            </a:r>
            <a:r>
              <a:rPr lang="en-US" sz="2000"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less time to complete its execution at the cost of more space. </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Rectangle 3"/>
          <p:cNvSpPr/>
          <p:nvPr/>
        </p:nvSpPr>
        <p:spPr>
          <a:xfrm>
            <a:off x="513804" y="424939"/>
            <a:ext cx="6096000" cy="584775"/>
          </a:xfrm>
          <a:prstGeom prst="rect">
            <a:avLst/>
          </a:prstGeom>
        </p:spPr>
        <p:txBody>
          <a:bodyPr>
            <a:spAutoFit/>
          </a:bodyPr>
          <a:lstStyle/>
          <a:p>
            <a:r>
              <a:rPr lang="en-US" sz="3200" dirty="0">
                <a:latin typeface="Arial" panose="020B0604020202020204" pitchFamily="34" charset="0"/>
                <a:cs typeface="Arial" panose="020B0604020202020204" pitchFamily="34" charset="0"/>
              </a:rPr>
              <a:t>ANALYSIS OF ALGORITHM </a:t>
            </a:r>
            <a:endParaRPr lang="en-US" sz="3200" dirty="0">
              <a:latin typeface="Arial" panose="020B0604020202020204" pitchFamily="34" charset="0"/>
              <a:cs typeface="Arial" panose="020B0604020202020204" pitchFamily="34" charset="0"/>
            </a:endParaRPr>
          </a:p>
        </p:txBody>
      </p:sp>
      <p:sp>
        <p:nvSpPr>
          <p:cNvPr id="5" name="Rectangle 4"/>
          <p:cNvSpPr/>
          <p:nvPr/>
        </p:nvSpPr>
        <p:spPr>
          <a:xfrm>
            <a:off x="866503" y="974318"/>
            <a:ext cx="9028124" cy="400110"/>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After designing an algorithm we have to </a:t>
            </a:r>
            <a:r>
              <a:rPr lang="en-US" sz="2000" dirty="0" err="1" smtClean="0">
                <a:latin typeface="Arial" panose="020B0604020202020204" pitchFamily="34" charset="0"/>
                <a:cs typeface="Arial" panose="020B0604020202020204" pitchFamily="34" charset="0"/>
              </a:rPr>
              <a:t>manoe</a:t>
            </a:r>
            <a:r>
              <a:rPr lang="en-US" sz="2000"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analysis for two reasons, </a:t>
            </a:r>
            <a:endParaRPr lang="en-US" sz="2000" dirty="0">
              <a:latin typeface="Arial" panose="020B0604020202020204" pitchFamily="34" charset="0"/>
              <a:cs typeface="Arial" panose="020B0604020202020204" pitchFamily="34" charset="0"/>
            </a:endParaRPr>
          </a:p>
        </p:txBody>
      </p:sp>
      <p:sp>
        <p:nvSpPr>
          <p:cNvPr id="6" name="Rectangle 5"/>
          <p:cNvSpPr/>
          <p:nvPr/>
        </p:nvSpPr>
        <p:spPr>
          <a:xfrm>
            <a:off x="513803" y="1568483"/>
            <a:ext cx="10677360" cy="2400657"/>
          </a:xfrm>
          <a:prstGeom prst="rect">
            <a:avLst/>
          </a:prstGeom>
        </p:spPr>
        <p:txBody>
          <a:bodyPr wrap="square">
            <a:spAutoFit/>
          </a:bodyPr>
          <a:lstStyle/>
          <a:p>
            <a:pPr marL="342900" indent="-342900">
              <a:lnSpc>
                <a:spcPct val="150000"/>
              </a:lnSpc>
              <a:buFont typeface="+mj-lt"/>
              <a:buAutoNum type="arabicParenR"/>
            </a:pPr>
            <a:r>
              <a:rPr lang="en-US" sz="2000" dirty="0" smtClean="0">
                <a:latin typeface="Arial" panose="020B0604020202020204" pitchFamily="34" charset="0"/>
                <a:cs typeface="Arial" panose="020B0604020202020204" pitchFamily="34" charset="0"/>
              </a:rPr>
              <a:t>it </a:t>
            </a:r>
            <a:r>
              <a:rPr lang="en-US" sz="2000" dirty="0">
                <a:latin typeface="Arial" panose="020B0604020202020204" pitchFamily="34" charset="0"/>
                <a:cs typeface="Arial" panose="020B0604020202020204" pitchFamily="34" charset="0"/>
              </a:rPr>
              <a:t>has to be </a:t>
            </a:r>
            <a:r>
              <a:rPr lang="en-US" sz="2000" dirty="0" err="1" smtClean="0">
                <a:latin typeface="Arial" panose="020B0604020202020204" pitchFamily="34" charset="0"/>
                <a:cs typeface="Arial" panose="020B0604020202020204" pitchFamily="34" charset="0"/>
              </a:rPr>
              <a:t>checnoed</a:t>
            </a:r>
            <a:r>
              <a:rPr lang="en-US" sz="2000"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and its correctness needs to be predicted; this is done </a:t>
            </a:r>
            <a:r>
              <a:rPr lang="en-US" sz="2000" dirty="0" smtClean="0">
                <a:latin typeface="Arial" panose="020B0604020202020204" pitchFamily="34" charset="0"/>
                <a:cs typeface="Arial" panose="020B0604020202020204" pitchFamily="34" charset="0"/>
              </a:rPr>
              <a:t>by</a:t>
            </a:r>
            <a:endParaRPr lang="en-US" sz="2000" dirty="0" smtClean="0">
              <a:latin typeface="Arial" panose="020B0604020202020204" pitchFamily="34" charset="0"/>
              <a:cs typeface="Arial" panose="020B0604020202020204" pitchFamily="34" charset="0"/>
            </a:endParaRPr>
          </a:p>
          <a:p>
            <a:pPr marL="800100" lvl="1" indent="-342900">
              <a:lnSpc>
                <a:spcPct val="150000"/>
              </a:lnSpc>
              <a:buFont typeface="Wingdings" panose="05000000000000000000" pitchFamily="2" charset="2"/>
              <a:buChar char="§"/>
            </a:pPr>
            <a:r>
              <a:rPr lang="en-US" sz="2000" dirty="0" smtClean="0">
                <a:latin typeface="Arial" panose="020B0604020202020204" pitchFamily="34" charset="0"/>
                <a:cs typeface="Arial" panose="020B0604020202020204" pitchFamily="34" charset="0"/>
              </a:rPr>
              <a:t>analyzing </a:t>
            </a:r>
            <a:r>
              <a:rPr lang="en-US" sz="2000" dirty="0">
                <a:latin typeface="Arial" panose="020B0604020202020204" pitchFamily="34" charset="0"/>
                <a:cs typeface="Arial" panose="020B0604020202020204" pitchFamily="34" charset="0"/>
              </a:rPr>
              <a:t>the algorithm. </a:t>
            </a:r>
            <a:endParaRPr lang="en-US" sz="2000" dirty="0" smtClean="0">
              <a:latin typeface="Arial" panose="020B0604020202020204" pitchFamily="34" charset="0"/>
              <a:cs typeface="Arial" panose="020B0604020202020204" pitchFamily="34" charset="0"/>
            </a:endParaRPr>
          </a:p>
          <a:p>
            <a:pPr marL="800100" lvl="1" indent="-342900">
              <a:lnSpc>
                <a:spcPct val="150000"/>
              </a:lnSpc>
              <a:buFont typeface="Wingdings" panose="05000000000000000000" pitchFamily="2" charset="2"/>
              <a:buChar char="§"/>
            </a:pPr>
            <a:r>
              <a:rPr lang="en-US" sz="2000" dirty="0" smtClean="0">
                <a:latin typeface="Arial" panose="020B0604020202020204" pitchFamily="34" charset="0"/>
                <a:cs typeface="Arial" panose="020B0604020202020204" pitchFamily="34" charset="0"/>
              </a:rPr>
              <a:t>tracing </a:t>
            </a:r>
            <a:r>
              <a:rPr lang="en-US" sz="2000" dirty="0">
                <a:latin typeface="Arial" panose="020B0604020202020204" pitchFamily="34" charset="0"/>
                <a:cs typeface="Arial" panose="020B0604020202020204" pitchFamily="34" charset="0"/>
              </a:rPr>
              <a:t>all step-by-step </a:t>
            </a:r>
            <a:r>
              <a:rPr lang="en-US" sz="2000" dirty="0" smtClean="0">
                <a:latin typeface="Arial" panose="020B0604020202020204" pitchFamily="34" charset="0"/>
                <a:cs typeface="Arial" panose="020B0604020202020204" pitchFamily="34" charset="0"/>
              </a:rPr>
              <a:t>instructions,</a:t>
            </a:r>
            <a:endParaRPr lang="en-US" sz="2000" dirty="0" smtClean="0">
              <a:latin typeface="Arial" panose="020B0604020202020204" pitchFamily="34" charset="0"/>
              <a:cs typeface="Arial" panose="020B0604020202020204" pitchFamily="34" charset="0"/>
            </a:endParaRPr>
          </a:p>
          <a:p>
            <a:pPr marL="800100" lvl="1" indent="-342900">
              <a:lnSpc>
                <a:spcPct val="150000"/>
              </a:lnSpc>
              <a:buFont typeface="Wingdings" panose="05000000000000000000" pitchFamily="2" charset="2"/>
              <a:buChar char="§"/>
            </a:pPr>
            <a:r>
              <a:rPr lang="en-US" sz="2000" dirty="0" smtClean="0">
                <a:latin typeface="Arial" panose="020B0604020202020204" pitchFamily="34" charset="0"/>
                <a:cs typeface="Arial" panose="020B0604020202020204" pitchFamily="34" charset="0"/>
              </a:rPr>
              <a:t>reading </a:t>
            </a:r>
            <a:r>
              <a:rPr lang="en-US" sz="2000" dirty="0">
                <a:latin typeface="Arial" panose="020B0604020202020204" pitchFamily="34" charset="0"/>
                <a:cs typeface="Arial" panose="020B0604020202020204" pitchFamily="34" charset="0"/>
              </a:rPr>
              <a:t>the algorithm for logical correctness, </a:t>
            </a:r>
            <a:r>
              <a:rPr lang="en-US" sz="2000" dirty="0" smtClean="0">
                <a:latin typeface="Arial" panose="020B0604020202020204" pitchFamily="34" charset="0"/>
                <a:cs typeface="Arial" panose="020B0604020202020204" pitchFamily="34" charset="0"/>
              </a:rPr>
              <a:t>and</a:t>
            </a:r>
            <a:endParaRPr lang="en-US" sz="2000" dirty="0" smtClean="0">
              <a:latin typeface="Arial" panose="020B0604020202020204" pitchFamily="34" charset="0"/>
              <a:cs typeface="Arial" panose="020B0604020202020204" pitchFamily="34" charset="0"/>
            </a:endParaRPr>
          </a:p>
          <a:p>
            <a:pPr marL="800100" lvl="1" indent="-342900">
              <a:lnSpc>
                <a:spcPct val="150000"/>
              </a:lnSpc>
              <a:buFont typeface="Wingdings" panose="05000000000000000000" pitchFamily="2" charset="2"/>
              <a:buChar char="§"/>
            </a:pPr>
            <a:r>
              <a:rPr lang="en-US" sz="2000" dirty="0" smtClean="0">
                <a:latin typeface="Arial" panose="020B0604020202020204" pitchFamily="34" charset="0"/>
                <a:cs typeface="Arial" panose="020B0604020202020204" pitchFamily="34" charset="0"/>
              </a:rPr>
              <a:t>testing </a:t>
            </a:r>
            <a:r>
              <a:rPr lang="en-US" sz="2000" dirty="0">
                <a:latin typeface="Arial" panose="020B0604020202020204" pitchFamily="34" charset="0"/>
                <a:cs typeface="Arial" panose="020B0604020202020204" pitchFamily="34" charset="0"/>
              </a:rPr>
              <a:t>it on some data using mathematical techniques to prove it correct. </a:t>
            </a:r>
            <a:endParaRPr lang="en-US" sz="2000" dirty="0">
              <a:latin typeface="Arial" panose="020B0604020202020204" pitchFamily="34" charset="0"/>
              <a:cs typeface="Arial" panose="020B0604020202020204" pitchFamily="34" charset="0"/>
            </a:endParaRPr>
          </a:p>
        </p:txBody>
      </p:sp>
      <p:sp>
        <p:nvSpPr>
          <p:cNvPr id="7" name="Rectangle 6"/>
          <p:cNvSpPr/>
          <p:nvPr/>
        </p:nvSpPr>
        <p:spPr>
          <a:xfrm>
            <a:off x="513803" y="3924989"/>
            <a:ext cx="11291509" cy="2400657"/>
          </a:xfrm>
          <a:prstGeom prst="rect">
            <a:avLst/>
          </a:prstGeom>
        </p:spPr>
        <p:txBody>
          <a:bodyPr wrap="square">
            <a:spAutoFit/>
          </a:bodyPr>
          <a:lstStyle/>
          <a:p>
            <a:pPr>
              <a:lnSpc>
                <a:spcPct val="150000"/>
              </a:lnSpc>
            </a:pPr>
            <a:r>
              <a:rPr lang="en-US" sz="2000" dirty="0" smtClean="0">
                <a:latin typeface="Arial" panose="020B0604020202020204" pitchFamily="34" charset="0"/>
                <a:cs typeface="Arial" panose="020B0604020202020204" pitchFamily="34" charset="0"/>
              </a:rPr>
              <a:t>2 ) to </a:t>
            </a:r>
            <a:r>
              <a:rPr lang="en-US" sz="2000" dirty="0" err="1" smtClean="0">
                <a:latin typeface="Arial" panose="020B0604020202020204" pitchFamily="34" charset="0"/>
                <a:cs typeface="Arial" panose="020B0604020202020204" pitchFamily="34" charset="0"/>
              </a:rPr>
              <a:t>nonow</a:t>
            </a:r>
            <a:r>
              <a:rPr lang="en-US" sz="2000"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the simplicity of the algorithm (performance analysis in terms of time and </a:t>
            </a:r>
            <a:r>
              <a:rPr lang="en-US" sz="2000" dirty="0" smtClean="0">
                <a:latin typeface="Arial" panose="020B0604020202020204" pitchFamily="34" charset="0"/>
                <a:cs typeface="Arial" panose="020B0604020202020204" pitchFamily="34" charset="0"/>
              </a:rPr>
              <a:t>space</a:t>
            </a:r>
            <a:endParaRPr lang="en-US" sz="2000" dirty="0" smtClean="0">
              <a:latin typeface="Arial" panose="020B0604020202020204" pitchFamily="34" charset="0"/>
              <a:cs typeface="Arial" panose="020B0604020202020204" pitchFamily="34" charset="0"/>
            </a:endParaRPr>
          </a:p>
          <a:p>
            <a:pPr marL="805180" indent="-285750">
              <a:lnSpc>
                <a:spcPct val="150000"/>
              </a:lnSpc>
              <a:buFont typeface="Wingdings" panose="05000000000000000000" pitchFamily="2" charset="2"/>
              <a:buChar char="§"/>
            </a:pPr>
            <a:r>
              <a:rPr lang="en-US" altLang="en-US" sz="2000" dirty="0">
                <a:latin typeface="Arial" panose="020B0604020202020204" pitchFamily="34" charset="0"/>
                <a:cs typeface="Arial" panose="020B0604020202020204" pitchFamily="34" charset="0"/>
              </a:rPr>
              <a:t>Characterizes running time as a function of the input size, </a:t>
            </a:r>
            <a:r>
              <a:rPr lang="en-US" altLang="en-US" sz="2000" dirty="0" smtClean="0">
                <a:latin typeface="Arial" panose="020B0604020202020204" pitchFamily="34" charset="0"/>
                <a:cs typeface="Arial" panose="020B0604020202020204" pitchFamily="34" charset="0"/>
              </a:rPr>
              <a:t>n.</a:t>
            </a:r>
            <a:endParaRPr lang="en-US" altLang="en-US" sz="2000" dirty="0" smtClean="0">
              <a:latin typeface="Arial" panose="020B0604020202020204" pitchFamily="34" charset="0"/>
              <a:cs typeface="Arial" panose="020B0604020202020204" pitchFamily="34" charset="0"/>
            </a:endParaRPr>
          </a:p>
          <a:p>
            <a:pPr marL="805180" indent="-285750">
              <a:lnSpc>
                <a:spcPct val="150000"/>
              </a:lnSpc>
              <a:buFont typeface="Wingdings" panose="05000000000000000000" pitchFamily="2" charset="2"/>
              <a:buChar char="§"/>
            </a:pPr>
            <a:r>
              <a:rPr lang="en-US" altLang="en-US" sz="2000" dirty="0" err="1" smtClean="0">
                <a:latin typeface="Arial" panose="020B0604020202020204" pitchFamily="34" charset="0"/>
                <a:cs typeface="Arial" panose="020B0604020202020204" pitchFamily="34" charset="0"/>
              </a:rPr>
              <a:t>Tanoes</a:t>
            </a:r>
            <a:r>
              <a:rPr lang="en-US" altLang="en-US" sz="2000" dirty="0" smtClean="0">
                <a:latin typeface="Arial" panose="020B0604020202020204" pitchFamily="34" charset="0"/>
                <a:cs typeface="Arial" panose="020B0604020202020204" pitchFamily="34" charset="0"/>
              </a:rPr>
              <a:t> </a:t>
            </a:r>
            <a:r>
              <a:rPr lang="en-US" altLang="en-US" sz="2000" dirty="0">
                <a:latin typeface="Arial" panose="020B0604020202020204" pitchFamily="34" charset="0"/>
                <a:cs typeface="Arial" panose="020B0604020202020204" pitchFamily="34" charset="0"/>
              </a:rPr>
              <a:t>into account all possible </a:t>
            </a:r>
            <a:r>
              <a:rPr lang="en-US" altLang="en-US" sz="2000" dirty="0" smtClean="0">
                <a:latin typeface="Arial" panose="020B0604020202020204" pitchFamily="34" charset="0"/>
                <a:cs typeface="Arial" panose="020B0604020202020204" pitchFamily="34" charset="0"/>
              </a:rPr>
              <a:t>inputs</a:t>
            </a:r>
            <a:endParaRPr lang="en-US" altLang="en-US" sz="2000" dirty="0" smtClean="0">
              <a:latin typeface="Arial" panose="020B0604020202020204" pitchFamily="34" charset="0"/>
              <a:cs typeface="Arial" panose="020B0604020202020204" pitchFamily="34" charset="0"/>
            </a:endParaRPr>
          </a:p>
          <a:p>
            <a:pPr marL="805180" indent="-285750">
              <a:lnSpc>
                <a:spcPct val="150000"/>
              </a:lnSpc>
              <a:buFont typeface="Wingdings" panose="05000000000000000000" pitchFamily="2" charset="2"/>
              <a:buChar char="§"/>
            </a:pPr>
            <a:r>
              <a:rPr lang="en-US" altLang="en-US" sz="2000" dirty="0" smtClean="0">
                <a:latin typeface="Arial" panose="020B0604020202020204" pitchFamily="34" charset="0"/>
                <a:cs typeface="Arial" panose="020B0604020202020204" pitchFamily="34" charset="0"/>
              </a:rPr>
              <a:t>Allows </a:t>
            </a:r>
            <a:r>
              <a:rPr lang="en-US" altLang="en-US" sz="2000" dirty="0">
                <a:latin typeface="Arial" panose="020B0604020202020204" pitchFamily="34" charset="0"/>
                <a:cs typeface="Arial" panose="020B0604020202020204" pitchFamily="34" charset="0"/>
              </a:rPr>
              <a:t>us to evaluate the speed of an algorithm independent of the hardware/software </a:t>
            </a:r>
            <a:r>
              <a:rPr lang="en-US" altLang="en-US" sz="2000" dirty="0" smtClean="0">
                <a:latin typeface="Arial" panose="020B0604020202020204" pitchFamily="34" charset="0"/>
                <a:cs typeface="Arial" panose="020B0604020202020204" pitchFamily="34" charset="0"/>
              </a:rPr>
              <a:t>environment</a:t>
            </a:r>
            <a:endParaRPr lang="en-US" sz="2000" dirty="0">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66563" name="Rectangle 3"/>
          <p:cNvSpPr>
            <a:spLocks noGrp="1" noChangeArrowheads="1"/>
          </p:cNvSpPr>
          <p:nvPr>
            <p:ph type="body" idx="1"/>
          </p:nvPr>
        </p:nvSpPr>
        <p:spPr>
          <a:xfrm>
            <a:off x="694899" y="709684"/>
            <a:ext cx="10658901" cy="5445456"/>
          </a:xfrm>
        </p:spPr>
        <p:txBody>
          <a:bodyPr>
            <a:normAutofit/>
          </a:bodyPr>
          <a:lstStyle/>
          <a:p>
            <a:pPr>
              <a:lnSpc>
                <a:spcPct val="150000"/>
              </a:lnSpc>
              <a:buFont typeface="Wingdings" panose="05000000000000000000" pitchFamily="2" charset="2"/>
              <a:buChar char="Ø"/>
            </a:pPr>
            <a:r>
              <a:rPr lang="en-US" altLang="en-US" sz="2400" dirty="0" smtClean="0">
                <a:latin typeface="Arial" panose="020B0604020202020204" pitchFamily="34" charset="0"/>
                <a:cs typeface="Arial" panose="020B0604020202020204" pitchFamily="34" charset="0"/>
              </a:rPr>
              <a:t> When </a:t>
            </a:r>
            <a:r>
              <a:rPr lang="en-US" altLang="en-US" sz="2400" dirty="0">
                <a:latin typeface="Arial" panose="020B0604020202020204" pitchFamily="34" charset="0"/>
                <a:cs typeface="Arial" panose="020B0604020202020204" pitchFamily="34" charset="0"/>
              </a:rPr>
              <a:t>we analyze algorithms, we should employ mathematical techniques that analyze algorithms independently of specific implementations, computers, or data</a:t>
            </a:r>
            <a:r>
              <a:rPr lang="en-US" altLang="en-US" sz="2400" dirty="0" smtClean="0">
                <a:latin typeface="Arial" panose="020B0604020202020204" pitchFamily="34" charset="0"/>
                <a:cs typeface="Arial" panose="020B0604020202020204" pitchFamily="34" charset="0"/>
              </a:rPr>
              <a:t>.</a:t>
            </a:r>
            <a:endParaRPr lang="en-US" altLang="en-US" sz="2400" dirty="0">
              <a:latin typeface="Arial" panose="020B0604020202020204" pitchFamily="34" charset="0"/>
              <a:cs typeface="Arial" panose="020B0604020202020204" pitchFamily="34" charset="0"/>
            </a:endParaRPr>
          </a:p>
          <a:p>
            <a:pPr marL="0" indent="0">
              <a:lnSpc>
                <a:spcPct val="150000"/>
              </a:lnSpc>
              <a:buNone/>
            </a:pPr>
            <a:r>
              <a:rPr lang="en-US" altLang="en-US" sz="2400" dirty="0">
                <a:latin typeface="Arial" panose="020B0604020202020204" pitchFamily="34" charset="0"/>
                <a:cs typeface="Arial" panose="020B0604020202020204" pitchFamily="34" charset="0"/>
              </a:rPr>
              <a:t>To analyze algorithms:</a:t>
            </a:r>
            <a:endParaRPr lang="en-US" altLang="en-US" sz="2400" dirty="0">
              <a:latin typeface="Arial" panose="020B0604020202020204" pitchFamily="34" charset="0"/>
              <a:cs typeface="Arial" panose="020B0604020202020204" pitchFamily="34" charset="0"/>
            </a:endParaRPr>
          </a:p>
          <a:p>
            <a:pPr lvl="1">
              <a:lnSpc>
                <a:spcPct val="150000"/>
              </a:lnSpc>
            </a:pPr>
            <a:r>
              <a:rPr lang="en-US" altLang="en-US" dirty="0">
                <a:latin typeface="Arial" panose="020B0604020202020204" pitchFamily="34" charset="0"/>
                <a:cs typeface="Arial" panose="020B0604020202020204" pitchFamily="34" charset="0"/>
              </a:rPr>
              <a:t>First, we start to count the number of </a:t>
            </a:r>
            <a:r>
              <a:rPr lang="en-US" altLang="en-US" dirty="0" smtClean="0">
                <a:latin typeface="Arial" panose="020B0604020202020204" pitchFamily="34" charset="0"/>
                <a:cs typeface="Arial" panose="020B0604020202020204" pitchFamily="34" charset="0"/>
              </a:rPr>
              <a:t>significant /basic / primitive operations </a:t>
            </a:r>
            <a:r>
              <a:rPr lang="en-US" altLang="en-US" dirty="0">
                <a:latin typeface="Arial" panose="020B0604020202020204" pitchFamily="34" charset="0"/>
                <a:cs typeface="Arial" panose="020B0604020202020204" pitchFamily="34" charset="0"/>
              </a:rPr>
              <a:t>in a particular solution to assess its efficiency.</a:t>
            </a:r>
            <a:endParaRPr lang="en-US" altLang="en-US" dirty="0">
              <a:latin typeface="Arial" panose="020B0604020202020204" pitchFamily="34" charset="0"/>
              <a:cs typeface="Arial" panose="020B0604020202020204" pitchFamily="34" charset="0"/>
            </a:endParaRPr>
          </a:p>
          <a:p>
            <a:pPr lvl="1">
              <a:lnSpc>
                <a:spcPct val="150000"/>
              </a:lnSpc>
            </a:pPr>
            <a:r>
              <a:rPr lang="en-US" altLang="en-US" dirty="0">
                <a:latin typeface="Arial" panose="020B0604020202020204" pitchFamily="34" charset="0"/>
                <a:cs typeface="Arial" panose="020B0604020202020204" pitchFamily="34" charset="0"/>
              </a:rPr>
              <a:t>Then, we will express the efficiency of algorithms using growth functions</a:t>
            </a:r>
            <a:r>
              <a:rPr lang="en-US" altLang="en-US" dirty="0" smtClean="0">
                <a:latin typeface="Arial" panose="020B0604020202020204" pitchFamily="34" charset="0"/>
                <a:cs typeface="Arial" panose="020B0604020202020204" pitchFamily="34" charset="0"/>
              </a:rPr>
              <a:t>.</a:t>
            </a:r>
            <a:endParaRPr lang="en-US" altLang="en-US" dirty="0">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582304" y="454925"/>
            <a:ext cx="7772400" cy="732430"/>
          </a:xfrm>
        </p:spPr>
        <p:txBody>
          <a:bodyPr/>
          <a:lstStyle/>
          <a:p>
            <a:r>
              <a:rPr lang="en-US" altLang="en-US" dirty="0">
                <a:latin typeface="Arial" panose="020B0604020202020204" pitchFamily="34" charset="0"/>
                <a:cs typeface="Arial" panose="020B0604020202020204" pitchFamily="34" charset="0"/>
              </a:rPr>
              <a:t>Primitive </a:t>
            </a:r>
            <a:r>
              <a:rPr lang="en-US" altLang="en-US" sz="3600" dirty="0">
                <a:latin typeface="Arial" panose="020B0604020202020204" pitchFamily="34" charset="0"/>
                <a:cs typeface="Arial" panose="020B0604020202020204" pitchFamily="34" charset="0"/>
              </a:rPr>
              <a:t>Operations</a:t>
            </a:r>
            <a:endParaRPr lang="en-US" altLang="en-US" sz="3600" dirty="0">
              <a:latin typeface="Arial" panose="020B0604020202020204" pitchFamily="34" charset="0"/>
              <a:cs typeface="Arial" panose="020B0604020202020204" pitchFamily="34" charset="0"/>
            </a:endParaRPr>
          </a:p>
        </p:txBody>
      </p:sp>
      <p:sp>
        <p:nvSpPr>
          <p:cNvPr id="8" name="Rectangle 3" descr="Rectangle: Click to edit Master text styles&#10;Second level&#10;Third level&#10;Fourth level&#10;Fifth level"/>
          <p:cNvSpPr txBox="1">
            <a:spLocks noChangeArrowheads="1"/>
          </p:cNvSpPr>
          <p:nvPr/>
        </p:nvSpPr>
        <p:spPr>
          <a:xfrm>
            <a:off x="453787" y="1528549"/>
            <a:ext cx="6806821" cy="4343400"/>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en-US" altLang="en-US" dirty="0">
                <a:latin typeface="Arial" panose="020B0604020202020204" pitchFamily="34" charset="0"/>
                <a:cs typeface="Arial" panose="020B0604020202020204" pitchFamily="34" charset="0"/>
              </a:rPr>
              <a:t>Basic computations performed by an algorithm</a:t>
            </a:r>
            <a:endParaRPr lang="en-US" altLang="en-US" dirty="0">
              <a:latin typeface="Arial" panose="020B0604020202020204" pitchFamily="34" charset="0"/>
              <a:cs typeface="Arial" panose="020B0604020202020204" pitchFamily="34" charset="0"/>
            </a:endParaRPr>
          </a:p>
          <a:p>
            <a:pPr>
              <a:lnSpc>
                <a:spcPct val="150000"/>
              </a:lnSpc>
            </a:pPr>
            <a:r>
              <a:rPr lang="en-US" altLang="en-US" dirty="0">
                <a:latin typeface="Arial" panose="020B0604020202020204" pitchFamily="34" charset="0"/>
                <a:cs typeface="Arial" panose="020B0604020202020204" pitchFamily="34" charset="0"/>
              </a:rPr>
              <a:t>Identifiable in pseudocode</a:t>
            </a:r>
            <a:endParaRPr lang="en-US" altLang="en-US" dirty="0">
              <a:latin typeface="Arial" panose="020B0604020202020204" pitchFamily="34" charset="0"/>
              <a:cs typeface="Arial" panose="020B0604020202020204" pitchFamily="34" charset="0"/>
            </a:endParaRPr>
          </a:p>
          <a:p>
            <a:pPr>
              <a:lnSpc>
                <a:spcPct val="150000"/>
              </a:lnSpc>
            </a:pPr>
            <a:r>
              <a:rPr lang="en-US" altLang="en-US" dirty="0">
                <a:latin typeface="Arial" panose="020B0604020202020204" pitchFamily="34" charset="0"/>
                <a:cs typeface="Arial" panose="020B0604020202020204" pitchFamily="34" charset="0"/>
              </a:rPr>
              <a:t>Largely independent from the programming language</a:t>
            </a:r>
            <a:endParaRPr lang="en-US" altLang="en-US" dirty="0">
              <a:latin typeface="Arial" panose="020B0604020202020204" pitchFamily="34" charset="0"/>
              <a:cs typeface="Arial" panose="020B0604020202020204" pitchFamily="34" charset="0"/>
            </a:endParaRPr>
          </a:p>
          <a:p>
            <a:pPr>
              <a:lnSpc>
                <a:spcPct val="150000"/>
              </a:lnSpc>
            </a:pPr>
            <a:r>
              <a:rPr lang="en-US" altLang="en-US" dirty="0">
                <a:latin typeface="Arial" panose="020B0604020202020204" pitchFamily="34" charset="0"/>
                <a:cs typeface="Arial" panose="020B0604020202020204" pitchFamily="34" charset="0"/>
              </a:rPr>
              <a:t>Exact definition not </a:t>
            </a:r>
            <a:r>
              <a:rPr lang="en-US" altLang="en-US" dirty="0" smtClean="0">
                <a:latin typeface="Arial" panose="020B0604020202020204" pitchFamily="34" charset="0"/>
                <a:cs typeface="Arial" panose="020B0604020202020204" pitchFamily="34" charset="0"/>
              </a:rPr>
              <a:t>important</a:t>
            </a:r>
            <a:endParaRPr lang="en-US" altLang="en-US" dirty="0" smtClean="0">
              <a:latin typeface="Arial" panose="020B0604020202020204" pitchFamily="34" charset="0"/>
              <a:cs typeface="Arial" panose="020B0604020202020204" pitchFamily="34" charset="0"/>
            </a:endParaRPr>
          </a:p>
          <a:p>
            <a:pPr>
              <a:lnSpc>
                <a:spcPct val="150000"/>
              </a:lnSpc>
            </a:pPr>
            <a:r>
              <a:rPr lang="en-US" altLang="en-US" dirty="0" smtClean="0">
                <a:latin typeface="Arial" panose="020B0604020202020204" pitchFamily="34" charset="0"/>
                <a:cs typeface="Arial" panose="020B0604020202020204" pitchFamily="34" charset="0"/>
              </a:rPr>
              <a:t>Assumed </a:t>
            </a:r>
            <a:r>
              <a:rPr lang="en-US" altLang="en-US" dirty="0">
                <a:latin typeface="Arial" panose="020B0604020202020204" pitchFamily="34" charset="0"/>
                <a:cs typeface="Arial" panose="020B0604020202020204" pitchFamily="34" charset="0"/>
              </a:rPr>
              <a:t>to </a:t>
            </a:r>
            <a:r>
              <a:rPr lang="en-US" altLang="en-US" dirty="0" err="1" smtClean="0">
                <a:latin typeface="Arial" panose="020B0604020202020204" pitchFamily="34" charset="0"/>
                <a:cs typeface="Arial" panose="020B0604020202020204" pitchFamily="34" charset="0"/>
              </a:rPr>
              <a:t>tanoe</a:t>
            </a:r>
            <a:r>
              <a:rPr lang="en-US" altLang="en-US" dirty="0" smtClean="0">
                <a:latin typeface="Arial" panose="020B0604020202020204" pitchFamily="34" charset="0"/>
                <a:cs typeface="Arial" panose="020B0604020202020204" pitchFamily="34" charset="0"/>
              </a:rPr>
              <a:t> </a:t>
            </a:r>
            <a:r>
              <a:rPr lang="en-US" altLang="en-US" dirty="0">
                <a:latin typeface="Arial" panose="020B0604020202020204" pitchFamily="34" charset="0"/>
                <a:cs typeface="Arial" panose="020B0604020202020204" pitchFamily="34" charset="0"/>
              </a:rPr>
              <a:t>a constant amount of time in the RAM model</a:t>
            </a:r>
            <a:endParaRPr lang="en-US" altLang="en-US" dirty="0">
              <a:latin typeface="Arial" panose="020B0604020202020204" pitchFamily="34" charset="0"/>
              <a:cs typeface="Arial" panose="020B0604020202020204" pitchFamily="34" charset="0"/>
            </a:endParaRPr>
          </a:p>
        </p:txBody>
      </p:sp>
      <p:sp>
        <p:nvSpPr>
          <p:cNvPr id="9" name="Rectangle 4" descr="Rectangle: Click to edit Master text styles&#10;Second level&#10;Third level&#10;Fourth level&#10;Fifth level"/>
          <p:cNvSpPr txBox="1">
            <a:spLocks noChangeArrowheads="1"/>
          </p:cNvSpPr>
          <p:nvPr/>
        </p:nvSpPr>
        <p:spPr>
          <a:xfrm>
            <a:off x="7697337" y="1187355"/>
            <a:ext cx="4135271" cy="519979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en-US" altLang="en-US" dirty="0">
                <a:latin typeface="Arial" panose="020B0604020202020204" pitchFamily="34" charset="0"/>
                <a:cs typeface="Arial" panose="020B0604020202020204" pitchFamily="34" charset="0"/>
              </a:rPr>
              <a:t>Examples:</a:t>
            </a:r>
            <a:endParaRPr lang="en-US" altLang="en-US" dirty="0">
              <a:latin typeface="Arial" panose="020B0604020202020204" pitchFamily="34" charset="0"/>
              <a:cs typeface="Arial" panose="020B0604020202020204" pitchFamily="34" charset="0"/>
            </a:endParaRPr>
          </a:p>
          <a:p>
            <a:pPr lvl="1">
              <a:lnSpc>
                <a:spcPct val="150000"/>
              </a:lnSpc>
            </a:pPr>
            <a:r>
              <a:rPr lang="en-US" altLang="en-US" dirty="0">
                <a:latin typeface="Arial" panose="020B0604020202020204" pitchFamily="34" charset="0"/>
                <a:cs typeface="Arial" panose="020B0604020202020204" pitchFamily="34" charset="0"/>
              </a:rPr>
              <a:t>Evaluating an expression</a:t>
            </a:r>
            <a:endParaRPr lang="en-US" altLang="en-US" dirty="0">
              <a:latin typeface="Arial" panose="020B0604020202020204" pitchFamily="34" charset="0"/>
              <a:cs typeface="Arial" panose="020B0604020202020204" pitchFamily="34" charset="0"/>
            </a:endParaRPr>
          </a:p>
          <a:p>
            <a:pPr lvl="1">
              <a:lnSpc>
                <a:spcPct val="150000"/>
              </a:lnSpc>
            </a:pPr>
            <a:r>
              <a:rPr lang="en-US" altLang="en-US" dirty="0">
                <a:latin typeface="Arial" panose="020B0604020202020204" pitchFamily="34" charset="0"/>
                <a:cs typeface="Arial" panose="020B0604020202020204" pitchFamily="34" charset="0"/>
              </a:rPr>
              <a:t>Assigning a value to a variable</a:t>
            </a:r>
            <a:endParaRPr lang="en-US" altLang="en-US" dirty="0">
              <a:latin typeface="Arial" panose="020B0604020202020204" pitchFamily="34" charset="0"/>
              <a:cs typeface="Arial" panose="020B0604020202020204" pitchFamily="34" charset="0"/>
            </a:endParaRPr>
          </a:p>
          <a:p>
            <a:pPr lvl="1">
              <a:lnSpc>
                <a:spcPct val="150000"/>
              </a:lnSpc>
            </a:pPr>
            <a:r>
              <a:rPr lang="en-US" altLang="en-US" dirty="0">
                <a:latin typeface="Arial" panose="020B0604020202020204" pitchFamily="34" charset="0"/>
                <a:cs typeface="Arial" panose="020B0604020202020204" pitchFamily="34" charset="0"/>
              </a:rPr>
              <a:t>Indexing into an array</a:t>
            </a:r>
            <a:endParaRPr lang="en-US" altLang="en-US" dirty="0">
              <a:latin typeface="Arial" panose="020B0604020202020204" pitchFamily="34" charset="0"/>
              <a:cs typeface="Arial" panose="020B0604020202020204" pitchFamily="34" charset="0"/>
            </a:endParaRPr>
          </a:p>
          <a:p>
            <a:pPr lvl="1">
              <a:lnSpc>
                <a:spcPct val="150000"/>
              </a:lnSpc>
            </a:pPr>
            <a:r>
              <a:rPr lang="en-US" altLang="en-US" dirty="0">
                <a:latin typeface="Arial" panose="020B0604020202020204" pitchFamily="34" charset="0"/>
                <a:cs typeface="Arial" panose="020B0604020202020204" pitchFamily="34" charset="0"/>
              </a:rPr>
              <a:t>Calling a method</a:t>
            </a:r>
            <a:endParaRPr lang="en-US" altLang="en-US" dirty="0">
              <a:latin typeface="Arial" panose="020B0604020202020204" pitchFamily="34" charset="0"/>
              <a:cs typeface="Arial" panose="020B0604020202020204" pitchFamily="34" charset="0"/>
            </a:endParaRPr>
          </a:p>
          <a:p>
            <a:pPr lvl="1">
              <a:lnSpc>
                <a:spcPct val="150000"/>
              </a:lnSpc>
            </a:pPr>
            <a:r>
              <a:rPr lang="en-US" altLang="en-US" dirty="0">
                <a:latin typeface="Arial" panose="020B0604020202020204" pitchFamily="34" charset="0"/>
                <a:cs typeface="Arial" panose="020B0604020202020204" pitchFamily="34" charset="0"/>
              </a:rPr>
              <a:t>Returning from a method</a:t>
            </a:r>
            <a:endParaRPr lang="en-US" altLang="en-US"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838200" y="968992"/>
            <a:ext cx="10515600" cy="5284858"/>
          </a:xfrm>
        </p:spPr>
        <p:txBody>
          <a:bodyPr>
            <a:normAutofit/>
          </a:bodyPr>
          <a:lstStyle/>
          <a:p>
            <a:pPr>
              <a:lnSpc>
                <a:spcPct val="150000"/>
              </a:lnSpc>
              <a:buFontTx/>
              <a:buAutoNum type="arabicPeriod"/>
            </a:pPr>
            <a:r>
              <a:rPr lang="en-US" altLang="en-US" dirty="0">
                <a:latin typeface="Arial" panose="020B0604020202020204" pitchFamily="34" charset="0"/>
                <a:cs typeface="Arial" panose="020B0604020202020204" pitchFamily="34" charset="0"/>
              </a:rPr>
              <a:t>We assume an arbitrary time unit.</a:t>
            </a:r>
            <a:endParaRPr lang="en-US" altLang="en-US" dirty="0">
              <a:latin typeface="Arial" panose="020B0604020202020204" pitchFamily="34" charset="0"/>
              <a:cs typeface="Arial" panose="020B0604020202020204" pitchFamily="34" charset="0"/>
            </a:endParaRPr>
          </a:p>
          <a:p>
            <a:pPr>
              <a:lnSpc>
                <a:spcPct val="150000"/>
              </a:lnSpc>
              <a:buFontTx/>
              <a:buAutoNum type="arabicPeriod"/>
            </a:pPr>
            <a:r>
              <a:rPr lang="en-US" altLang="en-US" dirty="0">
                <a:latin typeface="Arial" panose="020B0604020202020204" pitchFamily="34" charset="0"/>
                <a:cs typeface="Arial" panose="020B0604020202020204" pitchFamily="34" charset="0"/>
              </a:rPr>
              <a:t>Execution of one of the following operations </a:t>
            </a:r>
            <a:r>
              <a:rPr lang="en-US" altLang="en-US" dirty="0" err="1" smtClean="0">
                <a:latin typeface="Arial" panose="020B0604020202020204" pitchFamily="34" charset="0"/>
                <a:cs typeface="Arial" panose="020B0604020202020204" pitchFamily="34" charset="0"/>
              </a:rPr>
              <a:t>tanoes</a:t>
            </a:r>
            <a:r>
              <a:rPr lang="en-US" altLang="en-US" dirty="0" smtClean="0">
                <a:latin typeface="Arial" panose="020B0604020202020204" pitchFamily="34" charset="0"/>
                <a:cs typeface="Arial" panose="020B0604020202020204" pitchFamily="34" charset="0"/>
              </a:rPr>
              <a:t> </a:t>
            </a:r>
            <a:r>
              <a:rPr lang="en-US" altLang="en-US" dirty="0">
                <a:latin typeface="Arial" panose="020B0604020202020204" pitchFamily="34" charset="0"/>
                <a:cs typeface="Arial" panose="020B0604020202020204" pitchFamily="34" charset="0"/>
              </a:rPr>
              <a:t>time 1:</a:t>
            </a:r>
            <a:endParaRPr lang="en-US" altLang="en-US" dirty="0">
              <a:latin typeface="Arial" panose="020B0604020202020204" pitchFamily="34" charset="0"/>
              <a:cs typeface="Arial" panose="020B0604020202020204" pitchFamily="34" charset="0"/>
            </a:endParaRPr>
          </a:p>
          <a:p>
            <a:pPr lvl="1">
              <a:lnSpc>
                <a:spcPct val="150000"/>
              </a:lnSpc>
              <a:buFontTx/>
              <a:buAutoNum type="arabicPeriod"/>
            </a:pPr>
            <a:r>
              <a:rPr lang="en-US" altLang="en-US" dirty="0">
                <a:latin typeface="Arial" panose="020B0604020202020204" pitchFamily="34" charset="0"/>
                <a:cs typeface="Arial" panose="020B0604020202020204" pitchFamily="34" charset="0"/>
              </a:rPr>
              <a:t>assignment operation</a:t>
            </a:r>
            <a:endParaRPr lang="en-US" altLang="en-US" dirty="0">
              <a:latin typeface="Arial" panose="020B0604020202020204" pitchFamily="34" charset="0"/>
              <a:cs typeface="Arial" panose="020B0604020202020204" pitchFamily="34" charset="0"/>
            </a:endParaRPr>
          </a:p>
          <a:p>
            <a:pPr lvl="1">
              <a:lnSpc>
                <a:spcPct val="150000"/>
              </a:lnSpc>
              <a:buFontTx/>
              <a:buAutoNum type="arabicPeriod"/>
            </a:pPr>
            <a:r>
              <a:rPr lang="en-US" altLang="en-US" dirty="0">
                <a:latin typeface="Arial" panose="020B0604020202020204" pitchFamily="34" charset="0"/>
                <a:cs typeface="Arial" panose="020B0604020202020204" pitchFamily="34" charset="0"/>
              </a:rPr>
              <a:t>single I/O operations</a:t>
            </a:r>
            <a:endParaRPr lang="en-US" altLang="en-US" dirty="0">
              <a:latin typeface="Arial" panose="020B0604020202020204" pitchFamily="34" charset="0"/>
              <a:cs typeface="Arial" panose="020B0604020202020204" pitchFamily="34" charset="0"/>
            </a:endParaRPr>
          </a:p>
          <a:p>
            <a:pPr lvl="1">
              <a:lnSpc>
                <a:spcPct val="150000"/>
              </a:lnSpc>
              <a:buFontTx/>
              <a:buAutoNum type="arabicPeriod"/>
            </a:pPr>
            <a:r>
              <a:rPr lang="en-US" altLang="en-US" dirty="0">
                <a:latin typeface="Arial" panose="020B0604020202020204" pitchFamily="34" charset="0"/>
                <a:cs typeface="Arial" panose="020B0604020202020204" pitchFamily="34" charset="0"/>
              </a:rPr>
              <a:t>single Boolean operations, numeric comparisons</a:t>
            </a:r>
            <a:endParaRPr lang="en-US" altLang="en-US" dirty="0">
              <a:latin typeface="Arial" panose="020B0604020202020204" pitchFamily="34" charset="0"/>
              <a:cs typeface="Arial" panose="020B0604020202020204" pitchFamily="34" charset="0"/>
            </a:endParaRPr>
          </a:p>
          <a:p>
            <a:pPr lvl="1">
              <a:lnSpc>
                <a:spcPct val="150000"/>
              </a:lnSpc>
              <a:buFontTx/>
              <a:buAutoNum type="arabicPeriod"/>
            </a:pPr>
            <a:r>
              <a:rPr lang="en-US" altLang="en-US" dirty="0">
                <a:latin typeface="Arial" panose="020B0604020202020204" pitchFamily="34" charset="0"/>
                <a:cs typeface="Arial" panose="020B0604020202020204" pitchFamily="34" charset="0"/>
              </a:rPr>
              <a:t>single arithmetic operations</a:t>
            </a:r>
            <a:endParaRPr lang="en-US" altLang="en-US" dirty="0">
              <a:latin typeface="Arial" panose="020B0604020202020204" pitchFamily="34" charset="0"/>
              <a:cs typeface="Arial" panose="020B0604020202020204" pitchFamily="34" charset="0"/>
            </a:endParaRPr>
          </a:p>
          <a:p>
            <a:pPr lvl="1">
              <a:lnSpc>
                <a:spcPct val="150000"/>
              </a:lnSpc>
              <a:buFontTx/>
              <a:buAutoNum type="arabicPeriod"/>
            </a:pPr>
            <a:r>
              <a:rPr lang="en-US" altLang="en-US" dirty="0">
                <a:latin typeface="Arial" panose="020B0604020202020204" pitchFamily="34" charset="0"/>
                <a:cs typeface="Arial" panose="020B0604020202020204" pitchFamily="34" charset="0"/>
              </a:rPr>
              <a:t>function return</a:t>
            </a:r>
            <a:endParaRPr lang="en-US" altLang="en-US" dirty="0">
              <a:latin typeface="Arial" panose="020B0604020202020204" pitchFamily="34" charset="0"/>
              <a:cs typeface="Arial" panose="020B0604020202020204" pitchFamily="34" charset="0"/>
            </a:endParaRPr>
          </a:p>
          <a:p>
            <a:pPr lvl="1">
              <a:lnSpc>
                <a:spcPct val="150000"/>
              </a:lnSpc>
              <a:buFontTx/>
              <a:buAutoNum type="arabicPeriod"/>
            </a:pPr>
            <a:r>
              <a:rPr lang="en-US" altLang="en-US" dirty="0">
                <a:latin typeface="Arial" panose="020B0604020202020204" pitchFamily="34" charset="0"/>
                <a:cs typeface="Arial" panose="020B0604020202020204" pitchFamily="34" charset="0"/>
              </a:rPr>
              <a:t>array index operations, pointer dereferences</a:t>
            </a:r>
            <a:endParaRPr lang="en-US" altLang="en-US" dirty="0">
              <a:latin typeface="Arial" panose="020B0604020202020204" pitchFamily="34" charset="0"/>
              <a:cs typeface="Arial" panose="020B0604020202020204" pitchFamily="34" charset="0"/>
            </a:endParaRPr>
          </a:p>
        </p:txBody>
      </p:sp>
      <p:sp>
        <p:nvSpPr>
          <p:cNvPr id="4" name="Rectangle 2"/>
          <p:cNvSpPr txBox="1">
            <a:spLocks noChangeArrowheads="1"/>
          </p:cNvSpPr>
          <p:nvPr/>
        </p:nvSpPr>
        <p:spPr>
          <a:xfrm>
            <a:off x="715370" y="220640"/>
            <a:ext cx="7772400" cy="762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sz="4000" dirty="0" smtClean="0">
                <a:latin typeface="Arial" panose="020B0604020202020204" pitchFamily="34" charset="0"/>
                <a:cs typeface="Arial" panose="020B0604020202020204" pitchFamily="34" charset="0"/>
              </a:rPr>
              <a:t>General Rules for Estimation</a:t>
            </a:r>
            <a:endParaRPr lang="en-US" altLang="en-US" sz="4000" dirty="0">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838200" y="378774"/>
            <a:ext cx="10515600" cy="631162"/>
          </a:xfrm>
        </p:spPr>
        <p:txBody>
          <a:bodyPr>
            <a:normAutofit fontScale="90000"/>
          </a:bodyPr>
          <a:lstStyle/>
          <a:p>
            <a:r>
              <a:rPr lang="en-US" altLang="en-US" sz="4000" dirty="0">
                <a:latin typeface="Arial" panose="020B0604020202020204" pitchFamily="34" charset="0"/>
                <a:cs typeface="Arial" panose="020B0604020202020204" pitchFamily="34" charset="0"/>
              </a:rPr>
              <a:t>More Rules</a:t>
            </a:r>
            <a:endParaRPr lang="en-US" altLang="en-US" sz="4000" dirty="0">
              <a:latin typeface="Arial" panose="020B0604020202020204" pitchFamily="34" charset="0"/>
              <a:cs typeface="Arial" panose="020B0604020202020204" pitchFamily="34" charset="0"/>
            </a:endParaRPr>
          </a:p>
        </p:txBody>
      </p:sp>
      <p:sp>
        <p:nvSpPr>
          <p:cNvPr id="15363" name="Rectangle 3"/>
          <p:cNvSpPr>
            <a:spLocks noGrp="1" noChangeArrowheads="1"/>
          </p:cNvSpPr>
          <p:nvPr>
            <p:ph type="body" idx="1"/>
          </p:nvPr>
        </p:nvSpPr>
        <p:spPr>
          <a:xfrm>
            <a:off x="838200" y="1009936"/>
            <a:ext cx="10515600" cy="5167027"/>
          </a:xfrm>
        </p:spPr>
        <p:txBody>
          <a:bodyPr>
            <a:normAutofit fontScale="92500"/>
          </a:bodyPr>
          <a:lstStyle/>
          <a:p>
            <a:pPr marL="609600" indent="-609600">
              <a:lnSpc>
                <a:spcPct val="150000"/>
              </a:lnSpc>
              <a:buClr>
                <a:schemeClr val="tx1"/>
              </a:buClr>
              <a:buFontTx/>
              <a:buAutoNum type="arabicPeriod" startAt="3"/>
            </a:pPr>
            <a:r>
              <a:rPr lang="en-US" altLang="en-US" sz="2400" dirty="0">
                <a:latin typeface="Arial" panose="020B0604020202020204" pitchFamily="34" charset="0"/>
                <a:cs typeface="Arial" panose="020B0604020202020204" pitchFamily="34" charset="0"/>
              </a:rPr>
              <a:t>Running time of a selection statement (if, switch) is the time for the condition evaluation + the maximum of the running times for the individual clauses in the selection.</a:t>
            </a:r>
            <a:endParaRPr lang="en-US" altLang="en-US" sz="2400" dirty="0">
              <a:latin typeface="Arial" panose="020B0604020202020204" pitchFamily="34" charset="0"/>
              <a:cs typeface="Arial" panose="020B0604020202020204" pitchFamily="34" charset="0"/>
            </a:endParaRPr>
          </a:p>
          <a:p>
            <a:pPr marL="609600" indent="-609600">
              <a:lnSpc>
                <a:spcPct val="150000"/>
              </a:lnSpc>
              <a:buClr>
                <a:schemeClr val="tx1"/>
              </a:buClr>
              <a:buFontTx/>
              <a:buAutoNum type="arabicPeriod" startAt="3"/>
            </a:pPr>
            <a:r>
              <a:rPr lang="en-US" altLang="en-US" sz="2400" dirty="0">
                <a:latin typeface="Arial" panose="020B0604020202020204" pitchFamily="34" charset="0"/>
                <a:cs typeface="Arial" panose="020B0604020202020204" pitchFamily="34" charset="0"/>
              </a:rPr>
              <a:t>Loop execution time is the sum, over the number of times the loop is executed, of the body time + time for the loop </a:t>
            </a:r>
            <a:r>
              <a:rPr lang="en-US" altLang="en-US" sz="2400" dirty="0" err="1" smtClean="0">
                <a:latin typeface="Arial" panose="020B0604020202020204" pitchFamily="34" charset="0"/>
                <a:cs typeface="Arial" panose="020B0604020202020204" pitchFamily="34" charset="0"/>
              </a:rPr>
              <a:t>checno</a:t>
            </a:r>
            <a:r>
              <a:rPr lang="en-US" altLang="en-US" sz="2400" dirty="0" smtClean="0">
                <a:latin typeface="Arial" panose="020B0604020202020204" pitchFamily="34" charset="0"/>
                <a:cs typeface="Arial" panose="020B0604020202020204" pitchFamily="34" charset="0"/>
              </a:rPr>
              <a:t> </a:t>
            </a:r>
            <a:r>
              <a:rPr lang="en-US" altLang="en-US" sz="2400" dirty="0">
                <a:latin typeface="Arial" panose="020B0604020202020204" pitchFamily="34" charset="0"/>
                <a:cs typeface="Arial" panose="020B0604020202020204" pitchFamily="34" charset="0"/>
              </a:rPr>
              <a:t>and update operations, + time for the loop setup.</a:t>
            </a:r>
            <a:endParaRPr lang="en-US" altLang="en-US" sz="2400" dirty="0">
              <a:latin typeface="Arial" panose="020B0604020202020204" pitchFamily="34" charset="0"/>
              <a:cs typeface="Arial" panose="020B0604020202020204" pitchFamily="34" charset="0"/>
            </a:endParaRPr>
          </a:p>
          <a:p>
            <a:pPr lvl="1">
              <a:lnSpc>
                <a:spcPct val="150000"/>
              </a:lnSpc>
            </a:pPr>
            <a:r>
              <a:rPr lang="en-US" altLang="en-US" sz="2000" dirty="0" smtClean="0">
                <a:latin typeface="Arial" panose="020B0604020202020204" pitchFamily="34" charset="0"/>
                <a:cs typeface="Arial" panose="020B0604020202020204" pitchFamily="34" charset="0"/>
              </a:rPr>
              <a:t>Always </a:t>
            </a:r>
            <a:r>
              <a:rPr lang="en-US" altLang="en-US" sz="2000" dirty="0">
                <a:latin typeface="Arial" panose="020B0604020202020204" pitchFamily="34" charset="0"/>
                <a:cs typeface="Arial" panose="020B0604020202020204" pitchFamily="34" charset="0"/>
              </a:rPr>
              <a:t>assume that the loop executes the maximum number of iterations possible</a:t>
            </a:r>
            <a:endParaRPr lang="en-US" altLang="en-US" sz="2000" dirty="0">
              <a:latin typeface="Arial" panose="020B0604020202020204" pitchFamily="34" charset="0"/>
              <a:cs typeface="Arial" panose="020B0604020202020204" pitchFamily="34" charset="0"/>
            </a:endParaRPr>
          </a:p>
          <a:p>
            <a:pPr marL="609600" indent="-609600">
              <a:lnSpc>
                <a:spcPct val="150000"/>
              </a:lnSpc>
              <a:buClr>
                <a:schemeClr val="tx1"/>
              </a:buClr>
              <a:buFontTx/>
              <a:buAutoNum type="arabicPeriod" startAt="3"/>
            </a:pPr>
            <a:r>
              <a:rPr lang="en-US" altLang="en-US" sz="2400" dirty="0">
                <a:latin typeface="Arial" panose="020B0604020202020204" pitchFamily="34" charset="0"/>
                <a:cs typeface="Arial" panose="020B0604020202020204" pitchFamily="34" charset="0"/>
              </a:rPr>
              <a:t>Running time of a function call is 1 for setup + the time for any parameter calculations + the time required for the execution of the function body.</a:t>
            </a:r>
            <a:endParaRPr lang="en-US" altLang="en-US" sz="2400" dirty="0">
              <a:latin typeface="Arial" panose="020B0604020202020204" pitchFamily="34" charset="0"/>
              <a:cs typeface="Arial" panose="020B0604020202020204" pitchFamily="34" charset="0"/>
            </a:endParaRPr>
          </a:p>
          <a:p>
            <a:pPr marL="609600" indent="-609600">
              <a:lnSpc>
                <a:spcPct val="150000"/>
              </a:lnSpc>
            </a:pPr>
            <a:endParaRPr lang="en-US" altLang="en-US" sz="240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845024" y="517525"/>
            <a:ext cx="6934200" cy="465114"/>
          </a:xfrm>
        </p:spPr>
        <p:txBody>
          <a:bodyPr>
            <a:normAutofit fontScale="90000"/>
          </a:bodyPr>
          <a:lstStyle/>
          <a:p>
            <a:r>
              <a:rPr lang="en-US" altLang="en-US" sz="3600" dirty="0">
                <a:latin typeface="Arial" panose="020B0604020202020204" pitchFamily="34" charset="0"/>
                <a:cs typeface="Arial" panose="020B0604020202020204" pitchFamily="34" charset="0"/>
              </a:rPr>
              <a:t>Counting Primitive Operations </a:t>
            </a:r>
            <a:endParaRPr lang="en-US" altLang="en-US" sz="3600" dirty="0">
              <a:latin typeface="Arial" panose="020B0604020202020204" pitchFamily="34" charset="0"/>
              <a:cs typeface="Arial" panose="020B0604020202020204" pitchFamily="34" charset="0"/>
            </a:endParaRPr>
          </a:p>
        </p:txBody>
      </p:sp>
      <p:sp>
        <p:nvSpPr>
          <p:cNvPr id="18435" name="Rectangle 3" descr="Rectangle: Click to edit Master text styles&#10;Second level&#10;Third level&#10;Fourth level&#10;Fifth level"/>
          <p:cNvSpPr>
            <a:spLocks noGrp="1" noChangeArrowheads="1"/>
          </p:cNvSpPr>
          <p:nvPr>
            <p:ph type="body" sz="half" idx="1"/>
          </p:nvPr>
        </p:nvSpPr>
        <p:spPr>
          <a:xfrm>
            <a:off x="1079310" y="1206737"/>
            <a:ext cx="10562229" cy="990600"/>
          </a:xfrm>
        </p:spPr>
        <p:txBody>
          <a:bodyPr>
            <a:normAutofit lnSpcReduction="10000"/>
          </a:bodyPr>
          <a:lstStyle/>
          <a:p>
            <a:pPr>
              <a:lnSpc>
                <a:spcPct val="90000"/>
              </a:lnSpc>
            </a:pPr>
            <a:r>
              <a:rPr lang="en-US" altLang="en-US" sz="2400" dirty="0">
                <a:latin typeface="Arial" panose="020B0604020202020204" pitchFamily="34" charset="0"/>
                <a:cs typeface="Arial" panose="020B0604020202020204" pitchFamily="34" charset="0"/>
              </a:rPr>
              <a:t>By inspecting the pseudocode, we can determine the maximum number of primitive operations executed by an algorithm, as a function of the input size</a:t>
            </a:r>
            <a:endParaRPr lang="en-US" altLang="en-US" sz="2400" dirty="0">
              <a:latin typeface="Arial" panose="020B0604020202020204" pitchFamily="34" charset="0"/>
              <a:cs typeface="Arial" panose="020B0604020202020204" pitchFamily="34" charset="0"/>
            </a:endParaRPr>
          </a:p>
        </p:txBody>
      </p:sp>
      <p:sp>
        <p:nvSpPr>
          <p:cNvPr id="3" name="Rectangle 2"/>
          <p:cNvSpPr/>
          <p:nvPr/>
        </p:nvSpPr>
        <p:spPr>
          <a:xfrm>
            <a:off x="610982" y="2620155"/>
            <a:ext cx="5045236" cy="3477875"/>
          </a:xfrm>
          <a:prstGeom prst="rect">
            <a:avLst/>
          </a:prstGeom>
        </p:spPr>
        <p:txBody>
          <a:bodyPr wrap="square">
            <a:spAutoFit/>
          </a:bodyPr>
          <a:lstStyle/>
          <a:p>
            <a:r>
              <a:rPr lang="en-US" sz="2000" dirty="0">
                <a:solidFill>
                  <a:srgbClr val="000000"/>
                </a:solidFill>
                <a:latin typeface="Consolas" panose="020B0609020204030204" pitchFamily="49" charset="0"/>
              </a:rPr>
              <a:t>Examples:</a:t>
            </a:r>
            <a:br>
              <a:rPr lang="en-US" sz="2000" dirty="0">
                <a:solidFill>
                  <a:srgbClr val="000000"/>
                </a:solidFill>
                <a:latin typeface="Consolas" panose="020B0609020204030204" pitchFamily="49" charset="0"/>
              </a:rPr>
            </a:br>
            <a:r>
              <a:rPr lang="en-US" sz="2000" dirty="0" err="1" smtClean="0">
                <a:solidFill>
                  <a:srgbClr val="000000"/>
                </a:solidFill>
                <a:latin typeface="Consolas" panose="020B0609020204030204" pitchFamily="49" charset="0"/>
              </a:rPr>
              <a:t>int</a:t>
            </a:r>
            <a:r>
              <a:rPr lang="en-US" sz="2000" dirty="0" smtClean="0">
                <a:solidFill>
                  <a:srgbClr val="000000"/>
                </a:solidFill>
                <a:latin typeface="Consolas" panose="020B0609020204030204" pitchFamily="49" charset="0"/>
              </a:rPr>
              <a:t> </a:t>
            </a:r>
            <a:r>
              <a:rPr lang="en-US" sz="2000" dirty="0">
                <a:solidFill>
                  <a:srgbClr val="000000"/>
                </a:solidFill>
                <a:latin typeface="Consolas" panose="020B0609020204030204" pitchFamily="49" charset="0"/>
              </a:rPr>
              <a:t>count</a:t>
            </a:r>
            <a:r>
              <a:rPr lang="en-US" sz="2000" dirty="0" smtClean="0">
                <a:solidFill>
                  <a:srgbClr val="000000"/>
                </a:solidFill>
                <a:latin typeface="Consolas" panose="020B0609020204030204" pitchFamily="49" charset="0"/>
              </a:rPr>
              <a:t>()</a:t>
            </a:r>
            <a:endParaRPr lang="en-US" sz="2000" dirty="0" smtClean="0">
              <a:solidFill>
                <a:srgbClr val="000000"/>
              </a:solidFill>
              <a:latin typeface="Consolas" panose="020B0609020204030204" pitchFamily="49" charset="0"/>
            </a:endParaRPr>
          </a:p>
          <a:p>
            <a:r>
              <a:rPr lang="en-US" sz="2000" dirty="0" smtClean="0">
                <a:solidFill>
                  <a:srgbClr val="000000"/>
                </a:solidFill>
                <a:latin typeface="Consolas" panose="020B0609020204030204" pitchFamily="49" charset="0"/>
              </a:rPr>
              <a:t>{</a:t>
            </a:r>
            <a:br>
              <a:rPr lang="en-US" sz="2000" dirty="0">
                <a:solidFill>
                  <a:srgbClr val="000000"/>
                </a:solidFill>
                <a:latin typeface="Consolas" panose="020B0609020204030204" pitchFamily="49" charset="0"/>
              </a:rPr>
            </a:br>
            <a:r>
              <a:rPr lang="en-US" sz="2000" dirty="0" smtClean="0">
                <a:solidFill>
                  <a:srgbClr val="000000"/>
                </a:solidFill>
                <a:latin typeface="Consolas" panose="020B0609020204030204" pitchFamily="49" charset="0"/>
              </a:rPr>
              <a:t>	</a:t>
            </a:r>
            <a:r>
              <a:rPr lang="en-US" sz="2000" dirty="0" err="1" smtClean="0">
                <a:solidFill>
                  <a:srgbClr val="000000"/>
                </a:solidFill>
                <a:latin typeface="Consolas" panose="020B0609020204030204" pitchFamily="49" charset="0"/>
              </a:rPr>
              <a:t>int</a:t>
            </a:r>
            <a:r>
              <a:rPr lang="en-US" sz="2000" dirty="0" smtClean="0">
                <a:solidFill>
                  <a:srgbClr val="000000"/>
                </a:solidFill>
                <a:latin typeface="Consolas" panose="020B0609020204030204" pitchFamily="49" charset="0"/>
              </a:rPr>
              <a:t> </a:t>
            </a:r>
            <a:r>
              <a:rPr lang="en-US" sz="2000" dirty="0" smtClean="0">
                <a:solidFill>
                  <a:srgbClr val="000000"/>
                </a:solidFill>
                <a:latin typeface="Consolas" panose="020B0609020204030204" pitchFamily="49" charset="0"/>
              </a:rPr>
              <a:t>no=0</a:t>
            </a:r>
            <a:r>
              <a:rPr lang="en-US" sz="2000" dirty="0">
                <a:solidFill>
                  <a:srgbClr val="000000"/>
                </a:solidFill>
                <a:latin typeface="Consolas" panose="020B0609020204030204" pitchFamily="49" charset="0"/>
              </a:rPr>
              <a:t>;</a:t>
            </a:r>
            <a:br>
              <a:rPr lang="en-US" sz="2000" dirty="0">
                <a:solidFill>
                  <a:srgbClr val="000000"/>
                </a:solidFill>
                <a:latin typeface="Consolas" panose="020B0609020204030204" pitchFamily="49" charset="0"/>
              </a:rPr>
            </a:br>
            <a:r>
              <a:rPr lang="en-US" sz="2000" dirty="0" smtClean="0">
                <a:solidFill>
                  <a:srgbClr val="000000"/>
                </a:solidFill>
                <a:latin typeface="Consolas" panose="020B0609020204030204" pitchFamily="49" charset="0"/>
              </a:rPr>
              <a:t>	</a:t>
            </a:r>
            <a:r>
              <a:rPr lang="en-US" sz="2000" dirty="0" err="1" smtClean="0">
                <a:solidFill>
                  <a:srgbClr val="000000"/>
                </a:solidFill>
                <a:latin typeface="Consolas" panose="020B0609020204030204" pitchFamily="49" charset="0"/>
              </a:rPr>
              <a:t>cout</a:t>
            </a:r>
            <a:r>
              <a:rPr lang="en-US" sz="2000" dirty="0">
                <a:solidFill>
                  <a:srgbClr val="000000"/>
                </a:solidFill>
                <a:latin typeface="Consolas" panose="020B0609020204030204" pitchFamily="49" charset="0"/>
              </a:rPr>
              <a:t>&lt;&lt; “Enter an integer”;</a:t>
            </a:r>
            <a:br>
              <a:rPr lang="en-US" sz="2000" dirty="0">
                <a:solidFill>
                  <a:srgbClr val="000000"/>
                </a:solidFill>
                <a:latin typeface="Consolas" panose="020B0609020204030204" pitchFamily="49" charset="0"/>
              </a:rPr>
            </a:br>
            <a:r>
              <a:rPr lang="en-US" sz="2000" dirty="0" smtClean="0">
                <a:solidFill>
                  <a:srgbClr val="000000"/>
                </a:solidFill>
                <a:latin typeface="Consolas" panose="020B0609020204030204" pitchFamily="49" charset="0"/>
              </a:rPr>
              <a:t>	</a:t>
            </a:r>
            <a:r>
              <a:rPr lang="en-US" sz="2000" dirty="0" err="1" smtClean="0">
                <a:solidFill>
                  <a:srgbClr val="000000"/>
                </a:solidFill>
                <a:latin typeface="Consolas" panose="020B0609020204030204" pitchFamily="49" charset="0"/>
              </a:rPr>
              <a:t>cin</a:t>
            </a:r>
            <a:r>
              <a:rPr lang="en-US" sz="2000" dirty="0">
                <a:solidFill>
                  <a:srgbClr val="000000"/>
                </a:solidFill>
                <a:latin typeface="Consolas" panose="020B0609020204030204" pitchFamily="49" charset="0"/>
              </a:rPr>
              <a:t>&gt;&gt;n;</a:t>
            </a:r>
            <a:br>
              <a:rPr lang="en-US" sz="2000" dirty="0">
                <a:solidFill>
                  <a:srgbClr val="000000"/>
                </a:solidFill>
                <a:latin typeface="Consolas" panose="020B0609020204030204" pitchFamily="49" charset="0"/>
              </a:rPr>
            </a:br>
            <a:r>
              <a:rPr lang="en-US" sz="2000" dirty="0" smtClean="0">
                <a:solidFill>
                  <a:srgbClr val="000000"/>
                </a:solidFill>
                <a:latin typeface="Consolas" panose="020B0609020204030204" pitchFamily="49" charset="0"/>
              </a:rPr>
              <a:t>	for </a:t>
            </a:r>
            <a:r>
              <a:rPr lang="en-US" sz="2000" dirty="0">
                <a:solidFill>
                  <a:srgbClr val="000000"/>
                </a:solidFill>
                <a:latin typeface="Consolas" panose="020B0609020204030204" pitchFamily="49" charset="0"/>
              </a:rPr>
              <a:t>(</a:t>
            </a:r>
            <a:r>
              <a:rPr lang="en-US" sz="2000" dirty="0" err="1">
                <a:solidFill>
                  <a:srgbClr val="000000"/>
                </a:solidFill>
                <a:latin typeface="Consolas" panose="020B0609020204030204" pitchFamily="49" charset="0"/>
              </a:rPr>
              <a:t>i</a:t>
            </a:r>
            <a:r>
              <a:rPr lang="en-US" sz="2000" dirty="0">
                <a:solidFill>
                  <a:srgbClr val="000000"/>
                </a:solidFill>
                <a:latin typeface="Consolas" panose="020B0609020204030204" pitchFamily="49" charset="0"/>
              </a:rPr>
              <a:t>=0;i&lt;</a:t>
            </a:r>
            <a:r>
              <a:rPr lang="en-US" sz="2000" dirty="0" err="1">
                <a:solidFill>
                  <a:srgbClr val="000000"/>
                </a:solidFill>
                <a:latin typeface="Consolas" panose="020B0609020204030204" pitchFamily="49" charset="0"/>
              </a:rPr>
              <a:t>n;i</a:t>
            </a:r>
            <a:r>
              <a:rPr lang="en-US" sz="2000" dirty="0">
                <a:solidFill>
                  <a:srgbClr val="000000"/>
                </a:solidFill>
                <a:latin typeface="Consolas" panose="020B0609020204030204" pitchFamily="49" charset="0"/>
              </a:rPr>
              <a:t>++)</a:t>
            </a:r>
            <a:br>
              <a:rPr lang="en-US" sz="2000" dirty="0">
                <a:solidFill>
                  <a:srgbClr val="000000"/>
                </a:solidFill>
                <a:latin typeface="Consolas" panose="020B0609020204030204" pitchFamily="49" charset="0"/>
              </a:rPr>
            </a:br>
            <a:r>
              <a:rPr lang="en-US" sz="2000" dirty="0" smtClean="0">
                <a:solidFill>
                  <a:srgbClr val="000000"/>
                </a:solidFill>
                <a:latin typeface="Consolas" panose="020B0609020204030204" pitchFamily="49" charset="0"/>
              </a:rPr>
              <a:t>		</a:t>
            </a:r>
            <a:r>
              <a:rPr lang="en-US" sz="2000" dirty="0" smtClean="0">
                <a:solidFill>
                  <a:srgbClr val="000000"/>
                </a:solidFill>
                <a:latin typeface="Consolas" panose="020B0609020204030204" pitchFamily="49" charset="0"/>
              </a:rPr>
              <a:t>no=no+1</a:t>
            </a:r>
            <a:r>
              <a:rPr lang="en-US" sz="2000" dirty="0">
                <a:solidFill>
                  <a:srgbClr val="000000"/>
                </a:solidFill>
                <a:latin typeface="Consolas" panose="020B0609020204030204" pitchFamily="49" charset="0"/>
              </a:rPr>
              <a:t>;</a:t>
            </a:r>
            <a:br>
              <a:rPr lang="en-US" sz="2000" dirty="0">
                <a:solidFill>
                  <a:srgbClr val="000000"/>
                </a:solidFill>
                <a:latin typeface="Consolas" panose="020B0609020204030204" pitchFamily="49" charset="0"/>
              </a:rPr>
            </a:br>
            <a:r>
              <a:rPr lang="en-US" sz="2000" dirty="0" smtClean="0">
                <a:solidFill>
                  <a:srgbClr val="000000"/>
                </a:solidFill>
                <a:latin typeface="Consolas" panose="020B0609020204030204" pitchFamily="49" charset="0"/>
              </a:rPr>
              <a:t>	return </a:t>
            </a:r>
            <a:r>
              <a:rPr lang="en-US" sz="2000" dirty="0">
                <a:solidFill>
                  <a:srgbClr val="000000"/>
                </a:solidFill>
                <a:latin typeface="Consolas" panose="020B0609020204030204" pitchFamily="49" charset="0"/>
              </a:rPr>
              <a:t>0</a:t>
            </a:r>
            <a:r>
              <a:rPr lang="en-US" sz="2000" dirty="0" smtClean="0">
                <a:solidFill>
                  <a:srgbClr val="000000"/>
                </a:solidFill>
                <a:latin typeface="Consolas" panose="020B0609020204030204" pitchFamily="49" charset="0"/>
              </a:rPr>
              <a:t>;</a:t>
            </a:r>
            <a:endParaRPr lang="en-US" sz="2000" dirty="0" smtClean="0">
              <a:solidFill>
                <a:srgbClr val="000000"/>
              </a:solidFill>
              <a:latin typeface="Consolas" panose="020B0609020204030204" pitchFamily="49" charset="0"/>
            </a:endParaRPr>
          </a:p>
          <a:p>
            <a:r>
              <a:rPr lang="en-US" sz="2000" dirty="0" smtClean="0">
                <a:solidFill>
                  <a:srgbClr val="000000"/>
                </a:solidFill>
                <a:latin typeface="Consolas" panose="020B0609020204030204" pitchFamily="49" charset="0"/>
              </a:rPr>
              <a:t>}</a:t>
            </a:r>
            <a:r>
              <a:rPr lang="en-US" sz="2000" dirty="0" smtClean="0">
                <a:latin typeface="Consolas" panose="020B0609020204030204" pitchFamily="49" charset="0"/>
              </a:rPr>
              <a:t> </a:t>
            </a:r>
            <a:br>
              <a:rPr lang="en-US" sz="2000" dirty="0">
                <a:latin typeface="Consolas" panose="020B0609020204030204" pitchFamily="49" charset="0"/>
              </a:rPr>
            </a:br>
            <a:endParaRPr lang="en-US" sz="2000" dirty="0">
              <a:latin typeface="Consolas" panose="020B0609020204030204" pitchFamily="49" charset="0"/>
            </a:endParaRPr>
          </a:p>
        </p:txBody>
      </p:sp>
      <p:sp>
        <p:nvSpPr>
          <p:cNvPr id="4" name="Rectangle 3"/>
          <p:cNvSpPr/>
          <p:nvPr/>
        </p:nvSpPr>
        <p:spPr>
          <a:xfrm>
            <a:off x="5656218" y="1832400"/>
            <a:ext cx="6096000" cy="5081519"/>
          </a:xfrm>
          <a:prstGeom prst="rect">
            <a:avLst/>
          </a:prstGeom>
        </p:spPr>
        <p:txBody>
          <a:bodyPr>
            <a:spAutoFit/>
          </a:bodyPr>
          <a:lstStyle/>
          <a:p>
            <a:pPr>
              <a:lnSpc>
                <a:spcPct val="150000"/>
              </a:lnSpc>
            </a:pPr>
            <a:r>
              <a:rPr lang="en-US" b="1" dirty="0">
                <a:solidFill>
                  <a:srgbClr val="000000"/>
                </a:solidFill>
                <a:latin typeface="Times-Bold"/>
              </a:rPr>
              <a:t>Time Units to Compute</a:t>
            </a:r>
            <a:br>
              <a:rPr lang="en-US" b="1" dirty="0">
                <a:solidFill>
                  <a:srgbClr val="000000"/>
                </a:solidFill>
                <a:latin typeface="Times-Bold"/>
              </a:rPr>
            </a:br>
            <a:r>
              <a:rPr lang="en-US" dirty="0">
                <a:solidFill>
                  <a:srgbClr val="000000"/>
                </a:solidFill>
                <a:latin typeface="Times-Roman"/>
              </a:rPr>
              <a:t>-------------------------------------------------</a:t>
            </a:r>
            <a:br>
              <a:rPr lang="en-US" dirty="0">
                <a:solidFill>
                  <a:srgbClr val="000000"/>
                </a:solidFill>
                <a:latin typeface="Times-Roman"/>
              </a:rPr>
            </a:br>
            <a:r>
              <a:rPr lang="en-US" dirty="0">
                <a:solidFill>
                  <a:srgbClr val="000000"/>
                </a:solidFill>
                <a:latin typeface="Times-Roman"/>
              </a:rPr>
              <a:t>1 for the assignment statement: </a:t>
            </a:r>
            <a:r>
              <a:rPr lang="en-US" dirty="0" err="1">
                <a:solidFill>
                  <a:srgbClr val="000000"/>
                </a:solidFill>
                <a:latin typeface="Times-Roman"/>
              </a:rPr>
              <a:t>int</a:t>
            </a:r>
            <a:r>
              <a:rPr lang="en-US" dirty="0">
                <a:solidFill>
                  <a:srgbClr val="000000"/>
                </a:solidFill>
                <a:latin typeface="Times-Roman"/>
              </a:rPr>
              <a:t> </a:t>
            </a:r>
            <a:r>
              <a:rPr lang="en-US" dirty="0" smtClean="0">
                <a:solidFill>
                  <a:srgbClr val="000000"/>
                </a:solidFill>
                <a:latin typeface="Times-Roman"/>
              </a:rPr>
              <a:t>no=0</a:t>
            </a:r>
            <a:br>
              <a:rPr lang="en-US" dirty="0">
                <a:solidFill>
                  <a:srgbClr val="000000"/>
                </a:solidFill>
                <a:latin typeface="Times-Roman"/>
              </a:rPr>
            </a:br>
            <a:r>
              <a:rPr lang="en-US" dirty="0">
                <a:solidFill>
                  <a:srgbClr val="000000"/>
                </a:solidFill>
                <a:latin typeface="Times-Roman"/>
              </a:rPr>
              <a:t>1 for the output statement.</a:t>
            </a:r>
            <a:br>
              <a:rPr lang="en-US" dirty="0">
                <a:solidFill>
                  <a:srgbClr val="000000"/>
                </a:solidFill>
                <a:latin typeface="Times-Roman"/>
              </a:rPr>
            </a:br>
            <a:r>
              <a:rPr lang="en-US" dirty="0">
                <a:solidFill>
                  <a:srgbClr val="000000"/>
                </a:solidFill>
                <a:latin typeface="Times-Roman"/>
              </a:rPr>
              <a:t>1 for the input statement.</a:t>
            </a:r>
            <a:br>
              <a:rPr lang="en-US" dirty="0">
                <a:solidFill>
                  <a:srgbClr val="000000"/>
                </a:solidFill>
                <a:latin typeface="Times-Roman"/>
              </a:rPr>
            </a:br>
            <a:r>
              <a:rPr lang="en-US" dirty="0">
                <a:solidFill>
                  <a:srgbClr val="000000"/>
                </a:solidFill>
                <a:latin typeface="Times-Roman"/>
              </a:rPr>
              <a:t>In the for loop:</a:t>
            </a:r>
            <a:br>
              <a:rPr lang="en-US" dirty="0">
                <a:solidFill>
                  <a:srgbClr val="000000"/>
                </a:solidFill>
                <a:latin typeface="Times-Roman"/>
              </a:rPr>
            </a:br>
            <a:r>
              <a:rPr lang="en-US" dirty="0">
                <a:solidFill>
                  <a:srgbClr val="000000"/>
                </a:solidFill>
                <a:latin typeface="Times-Roman"/>
              </a:rPr>
              <a:t>1 assignment, </a:t>
            </a:r>
            <a:r>
              <a:rPr lang="en-US" i="1" dirty="0">
                <a:solidFill>
                  <a:srgbClr val="000000"/>
                </a:solidFill>
                <a:latin typeface="Times-Italic"/>
              </a:rPr>
              <a:t>n+1 </a:t>
            </a:r>
            <a:r>
              <a:rPr lang="en-US" dirty="0">
                <a:solidFill>
                  <a:srgbClr val="000000"/>
                </a:solidFill>
                <a:latin typeface="Times-Roman"/>
              </a:rPr>
              <a:t>tests, and </a:t>
            </a:r>
            <a:r>
              <a:rPr lang="en-US" i="1" dirty="0">
                <a:solidFill>
                  <a:srgbClr val="000000"/>
                </a:solidFill>
                <a:latin typeface="Times-Italic"/>
              </a:rPr>
              <a:t>n </a:t>
            </a:r>
            <a:r>
              <a:rPr lang="en-US" dirty="0">
                <a:solidFill>
                  <a:srgbClr val="000000"/>
                </a:solidFill>
                <a:latin typeface="Times-Roman"/>
              </a:rPr>
              <a:t>increments.</a:t>
            </a:r>
            <a:br>
              <a:rPr lang="en-US" dirty="0">
                <a:solidFill>
                  <a:srgbClr val="000000"/>
                </a:solidFill>
                <a:latin typeface="Times-Roman"/>
              </a:rPr>
            </a:br>
            <a:r>
              <a:rPr lang="en-US" i="1" dirty="0">
                <a:solidFill>
                  <a:srgbClr val="000000"/>
                </a:solidFill>
                <a:latin typeface="Times-Italic"/>
              </a:rPr>
              <a:t>n </a:t>
            </a:r>
            <a:r>
              <a:rPr lang="en-US" dirty="0">
                <a:solidFill>
                  <a:srgbClr val="000000"/>
                </a:solidFill>
                <a:latin typeface="Times-Roman"/>
              </a:rPr>
              <a:t>loops of 2 units for an assignment, and an addition.</a:t>
            </a:r>
            <a:br>
              <a:rPr lang="en-US" dirty="0">
                <a:solidFill>
                  <a:srgbClr val="000000"/>
                </a:solidFill>
                <a:latin typeface="Times-Roman"/>
              </a:rPr>
            </a:br>
            <a:r>
              <a:rPr lang="en-US" dirty="0">
                <a:solidFill>
                  <a:srgbClr val="000000"/>
                </a:solidFill>
                <a:latin typeface="Times-Roman"/>
              </a:rPr>
              <a:t>1 for the return statement.</a:t>
            </a:r>
            <a:br>
              <a:rPr lang="en-US" dirty="0">
                <a:solidFill>
                  <a:srgbClr val="000000"/>
                </a:solidFill>
                <a:latin typeface="Times-Roman"/>
              </a:rPr>
            </a:br>
            <a:r>
              <a:rPr lang="en-US" dirty="0">
                <a:solidFill>
                  <a:srgbClr val="000000"/>
                </a:solidFill>
                <a:latin typeface="Times-Roman"/>
              </a:rPr>
              <a:t>-------------------------------------------------------------------</a:t>
            </a:r>
            <a:br>
              <a:rPr lang="en-US" dirty="0">
                <a:solidFill>
                  <a:srgbClr val="000000"/>
                </a:solidFill>
                <a:latin typeface="Times-Roman"/>
              </a:rPr>
            </a:br>
            <a:r>
              <a:rPr lang="en-US" sz="2000" dirty="0">
                <a:solidFill>
                  <a:srgbClr val="000000"/>
                </a:solidFill>
                <a:latin typeface="Times-Roman"/>
              </a:rPr>
              <a:t>T (n)= </a:t>
            </a:r>
            <a:r>
              <a:rPr lang="en-US" sz="2000" i="1" dirty="0">
                <a:solidFill>
                  <a:srgbClr val="000000"/>
                </a:solidFill>
                <a:latin typeface="Times-Italic"/>
              </a:rPr>
              <a:t>1+1+1+(1+n+1+n)+2n+1 = 4n+6 = O(n)</a:t>
            </a:r>
            <a:r>
              <a:rPr lang="en-US" dirty="0"/>
              <a:t> </a:t>
            </a:r>
            <a:br>
              <a:rPr lang="en-US" dirty="0"/>
            </a:b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6" name="Rectangle 5"/>
          <p:cNvSpPr/>
          <p:nvPr/>
        </p:nvSpPr>
        <p:spPr>
          <a:xfrm>
            <a:off x="628357" y="1402642"/>
            <a:ext cx="6096000" cy="4465005"/>
          </a:xfrm>
          <a:prstGeom prst="rect">
            <a:avLst/>
          </a:prstGeom>
        </p:spPr>
        <p:txBody>
          <a:bodyPr>
            <a:spAutoFit/>
          </a:bodyPr>
          <a:lstStyle/>
          <a:p>
            <a:pPr>
              <a:lnSpc>
                <a:spcPct val="150000"/>
              </a:lnSpc>
            </a:pPr>
            <a:r>
              <a:rPr lang="en-US" sz="2400" dirty="0" err="1">
                <a:solidFill>
                  <a:srgbClr val="000000"/>
                </a:solidFill>
                <a:latin typeface="Consolas" panose="020B0609020204030204" pitchFamily="49" charset="0"/>
              </a:rPr>
              <a:t>int</a:t>
            </a:r>
            <a:r>
              <a:rPr lang="en-US" sz="2400" dirty="0">
                <a:solidFill>
                  <a:srgbClr val="000000"/>
                </a:solidFill>
                <a:latin typeface="Consolas" panose="020B0609020204030204" pitchFamily="49" charset="0"/>
              </a:rPr>
              <a:t> total(</a:t>
            </a:r>
            <a:r>
              <a:rPr lang="en-US" sz="2400" dirty="0" err="1">
                <a:solidFill>
                  <a:srgbClr val="000000"/>
                </a:solidFill>
                <a:latin typeface="Consolas" panose="020B0609020204030204" pitchFamily="49" charset="0"/>
              </a:rPr>
              <a:t>int</a:t>
            </a:r>
            <a:r>
              <a:rPr lang="en-US" sz="2400" dirty="0">
                <a:solidFill>
                  <a:srgbClr val="000000"/>
                </a:solidFill>
                <a:latin typeface="Consolas" panose="020B0609020204030204" pitchFamily="49" charset="0"/>
              </a:rPr>
              <a:t> n)</a:t>
            </a:r>
            <a:br>
              <a:rPr lang="en-US" sz="2400" dirty="0">
                <a:solidFill>
                  <a:srgbClr val="000000"/>
                </a:solidFill>
                <a:latin typeface="Consolas" panose="020B0609020204030204" pitchFamily="49" charset="0"/>
              </a:rPr>
            </a:br>
            <a:r>
              <a:rPr lang="en-US" sz="2400" dirty="0">
                <a:solidFill>
                  <a:srgbClr val="000000"/>
                </a:solidFill>
                <a:latin typeface="Consolas" panose="020B0609020204030204" pitchFamily="49" charset="0"/>
              </a:rPr>
              <a:t>{</a:t>
            </a:r>
            <a:br>
              <a:rPr lang="en-US" sz="2400" dirty="0">
                <a:solidFill>
                  <a:srgbClr val="000000"/>
                </a:solidFill>
                <a:latin typeface="Consolas" panose="020B0609020204030204" pitchFamily="49" charset="0"/>
              </a:rPr>
            </a:br>
            <a:r>
              <a:rPr lang="en-US" sz="2400" dirty="0" smtClean="0">
                <a:solidFill>
                  <a:srgbClr val="000000"/>
                </a:solidFill>
                <a:latin typeface="Consolas" panose="020B0609020204030204" pitchFamily="49" charset="0"/>
              </a:rPr>
              <a:t>	</a:t>
            </a:r>
            <a:r>
              <a:rPr lang="en-US" sz="2400" dirty="0" err="1" smtClean="0">
                <a:solidFill>
                  <a:srgbClr val="000000"/>
                </a:solidFill>
                <a:latin typeface="Consolas" panose="020B0609020204030204" pitchFamily="49" charset="0"/>
              </a:rPr>
              <a:t>int</a:t>
            </a:r>
            <a:r>
              <a:rPr lang="en-US" sz="2400" dirty="0" smtClean="0">
                <a:solidFill>
                  <a:srgbClr val="000000"/>
                </a:solidFill>
                <a:latin typeface="Consolas" panose="020B0609020204030204" pitchFamily="49" charset="0"/>
              </a:rPr>
              <a:t> </a:t>
            </a:r>
            <a:r>
              <a:rPr lang="en-US" sz="2400" dirty="0">
                <a:solidFill>
                  <a:srgbClr val="000000"/>
                </a:solidFill>
                <a:latin typeface="Consolas" panose="020B0609020204030204" pitchFamily="49" charset="0"/>
              </a:rPr>
              <a:t>sum=0;</a:t>
            </a:r>
            <a:br>
              <a:rPr lang="en-US" sz="2400" dirty="0">
                <a:solidFill>
                  <a:srgbClr val="000000"/>
                </a:solidFill>
                <a:latin typeface="Consolas" panose="020B0609020204030204" pitchFamily="49" charset="0"/>
              </a:rPr>
            </a:br>
            <a:r>
              <a:rPr lang="en-US" sz="2400" dirty="0" smtClean="0">
                <a:solidFill>
                  <a:srgbClr val="000000"/>
                </a:solidFill>
                <a:latin typeface="Consolas" panose="020B0609020204030204" pitchFamily="49" charset="0"/>
              </a:rPr>
              <a:t>	for </a:t>
            </a:r>
            <a:r>
              <a:rPr lang="en-US" sz="2400" dirty="0">
                <a:solidFill>
                  <a:srgbClr val="000000"/>
                </a:solidFill>
                <a:latin typeface="Consolas" panose="020B0609020204030204" pitchFamily="49" charset="0"/>
              </a:rPr>
              <a:t>(</a:t>
            </a:r>
            <a:r>
              <a:rPr lang="en-US" sz="2400" dirty="0" err="1">
                <a:solidFill>
                  <a:srgbClr val="000000"/>
                </a:solidFill>
                <a:latin typeface="Consolas" panose="020B0609020204030204" pitchFamily="49" charset="0"/>
              </a:rPr>
              <a:t>int</a:t>
            </a:r>
            <a:r>
              <a:rPr lang="en-US" sz="2400" dirty="0">
                <a:solidFill>
                  <a:srgbClr val="000000"/>
                </a:solidFill>
                <a:latin typeface="Consolas" panose="020B0609020204030204" pitchFamily="49" charset="0"/>
              </a:rPr>
              <a:t> </a:t>
            </a:r>
            <a:r>
              <a:rPr lang="en-US" sz="2400" dirty="0" err="1">
                <a:solidFill>
                  <a:srgbClr val="000000"/>
                </a:solidFill>
                <a:latin typeface="Consolas" panose="020B0609020204030204" pitchFamily="49" charset="0"/>
              </a:rPr>
              <a:t>i</a:t>
            </a:r>
            <a:r>
              <a:rPr lang="en-US" sz="2400" dirty="0">
                <a:solidFill>
                  <a:srgbClr val="000000"/>
                </a:solidFill>
                <a:latin typeface="Consolas" panose="020B0609020204030204" pitchFamily="49" charset="0"/>
              </a:rPr>
              <a:t>=1;i&lt;=</a:t>
            </a:r>
            <a:r>
              <a:rPr lang="en-US" sz="2400" dirty="0" err="1">
                <a:solidFill>
                  <a:srgbClr val="000000"/>
                </a:solidFill>
                <a:latin typeface="Consolas" panose="020B0609020204030204" pitchFamily="49" charset="0"/>
              </a:rPr>
              <a:t>n;i</a:t>
            </a:r>
            <a:r>
              <a:rPr lang="en-US" sz="2400" dirty="0">
                <a:solidFill>
                  <a:srgbClr val="000000"/>
                </a:solidFill>
                <a:latin typeface="Consolas" panose="020B0609020204030204" pitchFamily="49" charset="0"/>
              </a:rPr>
              <a:t>++)</a:t>
            </a:r>
            <a:br>
              <a:rPr lang="en-US" sz="2400" dirty="0">
                <a:solidFill>
                  <a:srgbClr val="000000"/>
                </a:solidFill>
                <a:latin typeface="Consolas" panose="020B0609020204030204" pitchFamily="49" charset="0"/>
              </a:rPr>
            </a:br>
            <a:r>
              <a:rPr lang="en-US" sz="2400" dirty="0" smtClean="0">
                <a:solidFill>
                  <a:srgbClr val="000000"/>
                </a:solidFill>
                <a:latin typeface="Consolas" panose="020B0609020204030204" pitchFamily="49" charset="0"/>
              </a:rPr>
              <a:t>		sum=sum+1</a:t>
            </a:r>
            <a:r>
              <a:rPr lang="en-US" sz="2400" dirty="0">
                <a:solidFill>
                  <a:srgbClr val="000000"/>
                </a:solidFill>
                <a:latin typeface="Consolas" panose="020B0609020204030204" pitchFamily="49" charset="0"/>
              </a:rPr>
              <a:t>;</a:t>
            </a:r>
            <a:br>
              <a:rPr lang="en-US" sz="2400" dirty="0">
                <a:solidFill>
                  <a:srgbClr val="000000"/>
                </a:solidFill>
                <a:latin typeface="Consolas" panose="020B0609020204030204" pitchFamily="49" charset="0"/>
              </a:rPr>
            </a:br>
            <a:r>
              <a:rPr lang="en-US" sz="2400" dirty="0" smtClean="0">
                <a:solidFill>
                  <a:srgbClr val="000000"/>
                </a:solidFill>
                <a:latin typeface="Consolas" panose="020B0609020204030204" pitchFamily="49" charset="0"/>
              </a:rPr>
              <a:t>	return </a:t>
            </a:r>
            <a:r>
              <a:rPr lang="en-US" sz="2400" dirty="0">
                <a:solidFill>
                  <a:srgbClr val="000000"/>
                </a:solidFill>
                <a:latin typeface="Consolas" panose="020B0609020204030204" pitchFamily="49" charset="0"/>
              </a:rPr>
              <a:t>sum;</a:t>
            </a:r>
            <a:br>
              <a:rPr lang="en-US" sz="2400" dirty="0">
                <a:solidFill>
                  <a:srgbClr val="000000"/>
                </a:solidFill>
                <a:latin typeface="Consolas" panose="020B0609020204030204" pitchFamily="49" charset="0"/>
              </a:rPr>
            </a:br>
            <a:r>
              <a:rPr lang="en-US" sz="2400" dirty="0">
                <a:solidFill>
                  <a:srgbClr val="000000"/>
                </a:solidFill>
                <a:latin typeface="Consolas" panose="020B0609020204030204" pitchFamily="49" charset="0"/>
              </a:rPr>
              <a:t>}</a:t>
            </a:r>
            <a:r>
              <a:rPr lang="en-US" sz="2400" dirty="0">
                <a:latin typeface="Consolas" panose="020B0609020204030204" pitchFamily="49" charset="0"/>
              </a:rPr>
              <a:t> </a:t>
            </a:r>
            <a:br>
              <a:rPr lang="en-US" sz="2400" dirty="0">
                <a:latin typeface="Consolas" panose="020B0609020204030204" pitchFamily="49" charset="0"/>
              </a:rPr>
            </a:br>
            <a:endParaRPr lang="en-US" sz="2400" dirty="0">
              <a:latin typeface="Consolas" panose="020B0609020204030204" pitchFamily="49" charset="0"/>
            </a:endParaRPr>
          </a:p>
        </p:txBody>
      </p:sp>
      <p:sp>
        <p:nvSpPr>
          <p:cNvPr id="7" name="Rectangle 6"/>
          <p:cNvSpPr/>
          <p:nvPr/>
        </p:nvSpPr>
        <p:spPr>
          <a:xfrm>
            <a:off x="5945944" y="721640"/>
            <a:ext cx="6096000" cy="5215274"/>
          </a:xfrm>
          <a:prstGeom prst="rect">
            <a:avLst/>
          </a:prstGeom>
        </p:spPr>
        <p:txBody>
          <a:bodyPr>
            <a:spAutoFit/>
          </a:bodyPr>
          <a:lstStyle/>
          <a:p>
            <a:pPr>
              <a:lnSpc>
                <a:spcPct val="150000"/>
              </a:lnSpc>
            </a:pPr>
            <a:r>
              <a:rPr lang="en-US" sz="2000" dirty="0">
                <a:solidFill>
                  <a:srgbClr val="000000"/>
                </a:solidFill>
                <a:latin typeface="Times-Roman"/>
              </a:rPr>
              <a:t>Time Units to Compute</a:t>
            </a:r>
            <a:br>
              <a:rPr lang="en-US" sz="2000" dirty="0">
                <a:solidFill>
                  <a:srgbClr val="000000"/>
                </a:solidFill>
                <a:latin typeface="Times-Roman"/>
              </a:rPr>
            </a:br>
            <a:r>
              <a:rPr lang="en-US" sz="2000" dirty="0">
                <a:solidFill>
                  <a:srgbClr val="000000"/>
                </a:solidFill>
                <a:latin typeface="Times-Roman"/>
              </a:rPr>
              <a:t>-------------------------------------------------</a:t>
            </a:r>
            <a:br>
              <a:rPr lang="en-US" sz="2000" dirty="0">
                <a:solidFill>
                  <a:srgbClr val="000000"/>
                </a:solidFill>
                <a:latin typeface="Times-Roman"/>
              </a:rPr>
            </a:br>
            <a:r>
              <a:rPr lang="en-US" sz="2000" dirty="0">
                <a:solidFill>
                  <a:srgbClr val="000000"/>
                </a:solidFill>
                <a:latin typeface="Times-Roman"/>
              </a:rPr>
              <a:t>1 for the assignment statement: </a:t>
            </a:r>
            <a:r>
              <a:rPr lang="en-US" sz="2000" dirty="0" err="1">
                <a:solidFill>
                  <a:srgbClr val="000000"/>
                </a:solidFill>
                <a:latin typeface="Times-Roman"/>
              </a:rPr>
              <a:t>int</a:t>
            </a:r>
            <a:r>
              <a:rPr lang="en-US" sz="2000" dirty="0">
                <a:solidFill>
                  <a:srgbClr val="000000"/>
                </a:solidFill>
                <a:latin typeface="Times-Roman"/>
              </a:rPr>
              <a:t> sum=0</a:t>
            </a:r>
            <a:br>
              <a:rPr lang="en-US" sz="2000" dirty="0">
                <a:solidFill>
                  <a:srgbClr val="000000"/>
                </a:solidFill>
                <a:latin typeface="Times-Roman"/>
              </a:rPr>
            </a:br>
            <a:r>
              <a:rPr lang="en-US" sz="2000" dirty="0">
                <a:solidFill>
                  <a:srgbClr val="000000"/>
                </a:solidFill>
                <a:latin typeface="Times-Roman"/>
              </a:rPr>
              <a:t>In the for loop:</a:t>
            </a:r>
            <a:br>
              <a:rPr lang="en-US" sz="2000" dirty="0">
                <a:solidFill>
                  <a:srgbClr val="000000"/>
                </a:solidFill>
                <a:latin typeface="Times-Roman"/>
              </a:rPr>
            </a:br>
            <a:r>
              <a:rPr lang="en-US" sz="2000" dirty="0">
                <a:solidFill>
                  <a:srgbClr val="000000"/>
                </a:solidFill>
                <a:latin typeface="Times-Roman"/>
              </a:rPr>
              <a:t>1 assignment, </a:t>
            </a:r>
            <a:r>
              <a:rPr lang="en-US" sz="2000" i="1" dirty="0">
                <a:solidFill>
                  <a:srgbClr val="000000"/>
                </a:solidFill>
                <a:latin typeface="Times-Italic"/>
              </a:rPr>
              <a:t>n+1 </a:t>
            </a:r>
            <a:r>
              <a:rPr lang="en-US" sz="2000" dirty="0">
                <a:solidFill>
                  <a:srgbClr val="000000"/>
                </a:solidFill>
                <a:latin typeface="Times-Roman"/>
              </a:rPr>
              <a:t>tests, and </a:t>
            </a:r>
            <a:r>
              <a:rPr lang="en-US" sz="2000" i="1" dirty="0">
                <a:solidFill>
                  <a:srgbClr val="000000"/>
                </a:solidFill>
                <a:latin typeface="Times-Italic"/>
              </a:rPr>
              <a:t>n </a:t>
            </a:r>
            <a:r>
              <a:rPr lang="en-US" sz="2000" dirty="0">
                <a:solidFill>
                  <a:srgbClr val="000000"/>
                </a:solidFill>
                <a:latin typeface="Times-Roman"/>
              </a:rPr>
              <a:t>increments.</a:t>
            </a:r>
            <a:br>
              <a:rPr lang="en-US" sz="2000" dirty="0">
                <a:solidFill>
                  <a:srgbClr val="000000"/>
                </a:solidFill>
                <a:latin typeface="Times-Roman"/>
              </a:rPr>
            </a:br>
            <a:r>
              <a:rPr lang="en-US" sz="2000" i="1" dirty="0">
                <a:solidFill>
                  <a:srgbClr val="000000"/>
                </a:solidFill>
                <a:latin typeface="Times-Italic"/>
              </a:rPr>
              <a:t>n </a:t>
            </a:r>
            <a:r>
              <a:rPr lang="en-US" sz="2000" dirty="0">
                <a:solidFill>
                  <a:srgbClr val="000000"/>
                </a:solidFill>
                <a:latin typeface="Times-Roman"/>
              </a:rPr>
              <a:t>loops of 2 units for an assignment, and an addition.</a:t>
            </a:r>
            <a:br>
              <a:rPr lang="en-US" sz="2000" dirty="0">
                <a:solidFill>
                  <a:srgbClr val="000000"/>
                </a:solidFill>
                <a:latin typeface="Times-Roman"/>
              </a:rPr>
            </a:br>
            <a:r>
              <a:rPr lang="en-US" sz="2000" dirty="0">
                <a:solidFill>
                  <a:srgbClr val="000000"/>
                </a:solidFill>
                <a:latin typeface="Times-Roman"/>
              </a:rPr>
              <a:t>1 for the return statement.</a:t>
            </a:r>
            <a:br>
              <a:rPr lang="en-US" sz="2000" dirty="0">
                <a:solidFill>
                  <a:srgbClr val="000000"/>
                </a:solidFill>
                <a:latin typeface="Times-Roman"/>
              </a:rPr>
            </a:br>
            <a:r>
              <a:rPr lang="en-US" sz="2000" dirty="0">
                <a:solidFill>
                  <a:srgbClr val="000000"/>
                </a:solidFill>
                <a:latin typeface="Times-Roman"/>
              </a:rPr>
              <a:t>-------------------------------------------------------------------</a:t>
            </a:r>
            <a:br>
              <a:rPr lang="en-US" sz="2000" dirty="0">
                <a:solidFill>
                  <a:srgbClr val="000000"/>
                </a:solidFill>
                <a:latin typeface="Times-Roman"/>
              </a:rPr>
            </a:br>
            <a:r>
              <a:rPr lang="en-US" sz="2400" dirty="0">
                <a:solidFill>
                  <a:srgbClr val="000000"/>
                </a:solidFill>
                <a:latin typeface="Times-Roman"/>
              </a:rPr>
              <a:t>T (n)= </a:t>
            </a:r>
            <a:r>
              <a:rPr lang="en-US" sz="2400" i="1" dirty="0">
                <a:solidFill>
                  <a:srgbClr val="000000"/>
                </a:solidFill>
                <a:latin typeface="Times-Italic"/>
              </a:rPr>
              <a:t>1+ (1+n+1+n)+2n+1 = 4n+4 = O(n)</a:t>
            </a:r>
            <a:r>
              <a:rPr lang="en-US" sz="2000" dirty="0"/>
              <a:t> </a:t>
            </a:r>
            <a:br>
              <a:rPr lang="en-US" sz="2000" dirty="0"/>
            </a:br>
            <a:endParaRPr lang="en-US" sz="20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6" name="Rectangle 5"/>
          <p:cNvSpPr/>
          <p:nvPr/>
        </p:nvSpPr>
        <p:spPr>
          <a:xfrm>
            <a:off x="487680" y="887666"/>
            <a:ext cx="5533292" cy="5078313"/>
          </a:xfrm>
          <a:prstGeom prst="rect">
            <a:avLst/>
          </a:prstGeom>
        </p:spPr>
        <p:txBody>
          <a:bodyPr wrap="square">
            <a:spAutoFit/>
          </a:bodyPr>
          <a:lstStyle/>
          <a:p>
            <a:r>
              <a:rPr lang="en-US" dirty="0">
                <a:solidFill>
                  <a:srgbClr val="000000"/>
                </a:solidFill>
                <a:latin typeface="Consolas" panose="020B0609020204030204" pitchFamily="49" charset="0"/>
              </a:rPr>
              <a:t>void </a:t>
            </a:r>
            <a:r>
              <a:rPr lang="en-US" dirty="0" err="1">
                <a:solidFill>
                  <a:srgbClr val="000000"/>
                </a:solidFill>
                <a:latin typeface="Consolas" panose="020B0609020204030204" pitchFamily="49" charset="0"/>
              </a:rPr>
              <a:t>func</a:t>
            </a:r>
            <a:r>
              <a:rPr lang="en-US" dirty="0">
                <a:solidFill>
                  <a:srgbClr val="000000"/>
                </a:solidFill>
                <a:latin typeface="Consolas" panose="020B0609020204030204" pitchFamily="49" charset="0"/>
              </a:rPr>
              <a:t>()</a:t>
            </a:r>
            <a:br>
              <a:rPr lang="en-US" dirty="0">
                <a:solidFill>
                  <a:srgbClr val="000000"/>
                </a:solidFill>
                <a:latin typeface="Consolas" panose="020B0609020204030204" pitchFamily="49" charset="0"/>
              </a:rPr>
            </a:br>
            <a:r>
              <a:rPr lang="en-US" dirty="0">
                <a:solidFill>
                  <a:srgbClr val="000000"/>
                </a:solidFill>
                <a:latin typeface="Consolas" panose="020B0609020204030204" pitchFamily="49" charset="0"/>
              </a:rPr>
              <a:t>{</a:t>
            </a:r>
            <a:br>
              <a:rPr lang="en-US" dirty="0">
                <a:solidFill>
                  <a:srgbClr val="000000"/>
                </a:solidFill>
                <a:latin typeface="Consolas" panose="020B0609020204030204" pitchFamily="49" charset="0"/>
              </a:rPr>
            </a:br>
            <a:r>
              <a:rPr lang="en-US" dirty="0" smtClean="0">
                <a:solidFill>
                  <a:srgbClr val="000000"/>
                </a:solidFill>
                <a:latin typeface="Consolas" panose="020B0609020204030204" pitchFamily="49" charset="0"/>
              </a:rPr>
              <a:t>	</a:t>
            </a:r>
            <a:r>
              <a:rPr lang="en-US" dirty="0" err="1" smtClean="0">
                <a:solidFill>
                  <a:srgbClr val="000000"/>
                </a:solidFill>
                <a:latin typeface="Consolas" panose="020B0609020204030204" pitchFamily="49" charset="0"/>
              </a:rPr>
              <a:t>int</a:t>
            </a:r>
            <a:r>
              <a:rPr lang="en-US" dirty="0" smtClean="0">
                <a:solidFill>
                  <a:srgbClr val="000000"/>
                </a:solidFill>
                <a:latin typeface="Consolas" panose="020B0609020204030204" pitchFamily="49" charset="0"/>
              </a:rPr>
              <a:t> </a:t>
            </a:r>
            <a:r>
              <a:rPr lang="en-US" dirty="0">
                <a:solidFill>
                  <a:srgbClr val="000000"/>
                </a:solidFill>
                <a:latin typeface="Consolas" panose="020B0609020204030204" pitchFamily="49" charset="0"/>
              </a:rPr>
              <a:t>x=0;</a:t>
            </a:r>
            <a:br>
              <a:rPr lang="en-US" dirty="0">
                <a:solidFill>
                  <a:srgbClr val="000000"/>
                </a:solidFill>
                <a:latin typeface="Consolas" panose="020B0609020204030204" pitchFamily="49" charset="0"/>
              </a:rPr>
            </a:br>
            <a:r>
              <a:rPr lang="en-US" dirty="0" smtClean="0">
                <a:solidFill>
                  <a:srgbClr val="000000"/>
                </a:solidFill>
                <a:latin typeface="Consolas" panose="020B0609020204030204" pitchFamily="49" charset="0"/>
              </a:rPr>
              <a:t>	</a:t>
            </a:r>
            <a:r>
              <a:rPr lang="en-US" dirty="0" err="1" smtClean="0">
                <a:solidFill>
                  <a:srgbClr val="000000"/>
                </a:solidFill>
                <a:latin typeface="Consolas" panose="020B0609020204030204" pitchFamily="49" charset="0"/>
              </a:rPr>
              <a:t>int</a:t>
            </a:r>
            <a:r>
              <a:rPr lang="en-US" dirty="0" smtClean="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i</a:t>
            </a:r>
            <a:r>
              <a:rPr lang="en-US" dirty="0">
                <a:solidFill>
                  <a:srgbClr val="000000"/>
                </a:solidFill>
                <a:latin typeface="Consolas" panose="020B0609020204030204" pitchFamily="49" charset="0"/>
              </a:rPr>
              <a:t>=0;</a:t>
            </a:r>
            <a:br>
              <a:rPr lang="en-US" dirty="0">
                <a:solidFill>
                  <a:srgbClr val="000000"/>
                </a:solidFill>
                <a:latin typeface="Consolas" panose="020B0609020204030204" pitchFamily="49" charset="0"/>
              </a:rPr>
            </a:br>
            <a:r>
              <a:rPr lang="en-US" dirty="0" smtClean="0">
                <a:solidFill>
                  <a:srgbClr val="000000"/>
                </a:solidFill>
                <a:latin typeface="Consolas" panose="020B0609020204030204" pitchFamily="49" charset="0"/>
              </a:rPr>
              <a:t>	</a:t>
            </a:r>
            <a:r>
              <a:rPr lang="en-US" dirty="0" err="1" smtClean="0">
                <a:solidFill>
                  <a:srgbClr val="000000"/>
                </a:solidFill>
                <a:latin typeface="Consolas" panose="020B0609020204030204" pitchFamily="49" charset="0"/>
              </a:rPr>
              <a:t>int</a:t>
            </a:r>
            <a:r>
              <a:rPr lang="en-US" dirty="0" smtClean="0">
                <a:solidFill>
                  <a:srgbClr val="000000"/>
                </a:solidFill>
                <a:latin typeface="Consolas" panose="020B0609020204030204" pitchFamily="49" charset="0"/>
              </a:rPr>
              <a:t> </a:t>
            </a:r>
            <a:r>
              <a:rPr lang="en-US" dirty="0">
                <a:solidFill>
                  <a:srgbClr val="000000"/>
                </a:solidFill>
                <a:latin typeface="Consolas" panose="020B0609020204030204" pitchFamily="49" charset="0"/>
              </a:rPr>
              <a:t>j=1;</a:t>
            </a:r>
            <a:br>
              <a:rPr lang="en-US" dirty="0">
                <a:solidFill>
                  <a:srgbClr val="000000"/>
                </a:solidFill>
                <a:latin typeface="Consolas" panose="020B0609020204030204" pitchFamily="49" charset="0"/>
              </a:rPr>
            </a:br>
            <a:r>
              <a:rPr lang="en-US" dirty="0" smtClean="0">
                <a:solidFill>
                  <a:srgbClr val="000000"/>
                </a:solidFill>
                <a:latin typeface="Consolas" panose="020B0609020204030204" pitchFamily="49" charset="0"/>
              </a:rPr>
              <a:t>	</a:t>
            </a:r>
            <a:r>
              <a:rPr lang="en-US" dirty="0" err="1" smtClean="0">
                <a:solidFill>
                  <a:srgbClr val="000000"/>
                </a:solidFill>
                <a:latin typeface="Consolas" panose="020B0609020204030204" pitchFamily="49" charset="0"/>
              </a:rPr>
              <a:t>cout</a:t>
            </a:r>
            <a:r>
              <a:rPr lang="en-US" dirty="0">
                <a:solidFill>
                  <a:srgbClr val="000000"/>
                </a:solidFill>
                <a:latin typeface="Consolas" panose="020B0609020204030204" pitchFamily="49" charset="0"/>
              </a:rPr>
              <a:t>&lt;&lt; “Enter an Integer value”;</a:t>
            </a:r>
            <a:br>
              <a:rPr lang="en-US" dirty="0">
                <a:solidFill>
                  <a:srgbClr val="000000"/>
                </a:solidFill>
                <a:latin typeface="Consolas" panose="020B0609020204030204" pitchFamily="49" charset="0"/>
              </a:rPr>
            </a:br>
            <a:r>
              <a:rPr lang="en-US" dirty="0" smtClean="0">
                <a:solidFill>
                  <a:srgbClr val="000000"/>
                </a:solidFill>
                <a:latin typeface="Consolas" panose="020B0609020204030204" pitchFamily="49" charset="0"/>
              </a:rPr>
              <a:t>	</a:t>
            </a:r>
            <a:r>
              <a:rPr lang="en-US" dirty="0" err="1" smtClean="0">
                <a:solidFill>
                  <a:srgbClr val="000000"/>
                </a:solidFill>
                <a:latin typeface="Consolas" panose="020B0609020204030204" pitchFamily="49" charset="0"/>
              </a:rPr>
              <a:t>cin</a:t>
            </a:r>
            <a:r>
              <a:rPr lang="en-US" dirty="0">
                <a:solidFill>
                  <a:srgbClr val="000000"/>
                </a:solidFill>
                <a:latin typeface="Consolas" panose="020B0609020204030204" pitchFamily="49" charset="0"/>
              </a:rPr>
              <a:t>&gt;&gt;n;</a:t>
            </a:r>
            <a:br>
              <a:rPr lang="en-US" dirty="0">
                <a:solidFill>
                  <a:srgbClr val="000000"/>
                </a:solidFill>
                <a:latin typeface="Consolas" panose="020B0609020204030204" pitchFamily="49" charset="0"/>
              </a:rPr>
            </a:br>
            <a:r>
              <a:rPr lang="en-US" dirty="0" smtClean="0">
                <a:solidFill>
                  <a:srgbClr val="000000"/>
                </a:solidFill>
                <a:latin typeface="Consolas" panose="020B0609020204030204" pitchFamily="49" charset="0"/>
              </a:rPr>
              <a:t>	while </a:t>
            </a:r>
            <a:r>
              <a:rPr lang="en-US" dirty="0">
                <a:solidFill>
                  <a:srgbClr val="000000"/>
                </a:solidFill>
                <a:latin typeface="Consolas" panose="020B0609020204030204" pitchFamily="49" charset="0"/>
              </a:rPr>
              <a:t>(</a:t>
            </a:r>
            <a:r>
              <a:rPr lang="en-US" dirty="0" err="1">
                <a:solidFill>
                  <a:srgbClr val="000000"/>
                </a:solidFill>
                <a:latin typeface="Consolas" panose="020B0609020204030204" pitchFamily="49" charset="0"/>
              </a:rPr>
              <a:t>i</a:t>
            </a:r>
            <a:r>
              <a:rPr lang="en-US" dirty="0">
                <a:solidFill>
                  <a:srgbClr val="000000"/>
                </a:solidFill>
                <a:latin typeface="Consolas" panose="020B0609020204030204" pitchFamily="49" charset="0"/>
              </a:rPr>
              <a:t>&lt;n</a:t>
            </a:r>
            <a:r>
              <a:rPr lang="en-US" dirty="0" smtClean="0">
                <a:solidFill>
                  <a:srgbClr val="000000"/>
                </a:solidFill>
                <a:latin typeface="Consolas" panose="020B0609020204030204" pitchFamily="49" charset="0"/>
              </a:rPr>
              <a:t>)</a:t>
            </a:r>
            <a:endParaRPr lang="en-US" dirty="0" smtClean="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smtClean="0">
                <a:solidFill>
                  <a:srgbClr val="000000"/>
                </a:solidFill>
                <a:latin typeface="Consolas" panose="020B0609020204030204" pitchFamily="49" charset="0"/>
              </a:rPr>
              <a:t>{</a:t>
            </a:r>
            <a:br>
              <a:rPr lang="en-US" dirty="0">
                <a:solidFill>
                  <a:srgbClr val="000000"/>
                </a:solidFill>
                <a:latin typeface="Consolas" panose="020B0609020204030204" pitchFamily="49" charset="0"/>
              </a:rPr>
            </a:br>
            <a:r>
              <a:rPr lang="en-US" dirty="0" smtClean="0">
                <a:solidFill>
                  <a:srgbClr val="000000"/>
                </a:solidFill>
                <a:latin typeface="Consolas" panose="020B0609020204030204" pitchFamily="49" charset="0"/>
              </a:rPr>
              <a:t>	    x</a:t>
            </a:r>
            <a:r>
              <a:rPr lang="en-US" dirty="0">
                <a:solidFill>
                  <a:srgbClr val="000000"/>
                </a:solidFill>
                <a:latin typeface="Consolas" panose="020B0609020204030204" pitchFamily="49" charset="0"/>
              </a:rPr>
              <a:t>++;</a:t>
            </a:r>
            <a:br>
              <a:rPr lang="en-US" dirty="0">
                <a:solidFill>
                  <a:srgbClr val="000000"/>
                </a:solidFill>
                <a:latin typeface="Consolas" panose="020B0609020204030204" pitchFamily="49" charset="0"/>
              </a:rPr>
            </a:br>
            <a:r>
              <a:rPr lang="en-US" dirty="0" smtClean="0">
                <a:solidFill>
                  <a:srgbClr val="000000"/>
                </a:solidFill>
                <a:latin typeface="Consolas" panose="020B0609020204030204" pitchFamily="49" charset="0"/>
              </a:rPr>
              <a:t>           </a:t>
            </a:r>
            <a:r>
              <a:rPr lang="en-US" dirty="0" err="1" smtClean="0">
                <a:solidFill>
                  <a:srgbClr val="000000"/>
                </a:solidFill>
                <a:latin typeface="Consolas" panose="020B0609020204030204" pitchFamily="49" charset="0"/>
              </a:rPr>
              <a:t>i</a:t>
            </a:r>
            <a:r>
              <a:rPr lang="en-US" dirty="0">
                <a:solidFill>
                  <a:srgbClr val="000000"/>
                </a:solidFill>
                <a:latin typeface="Consolas" panose="020B0609020204030204" pitchFamily="49" charset="0"/>
              </a:rPr>
              <a:t>++;</a:t>
            </a:r>
            <a:br>
              <a:rPr lang="en-US" dirty="0">
                <a:solidFill>
                  <a:srgbClr val="000000"/>
                </a:solidFill>
                <a:latin typeface="Consolas" panose="020B0609020204030204" pitchFamily="49" charset="0"/>
              </a:rPr>
            </a:br>
            <a:r>
              <a:rPr lang="en-US" dirty="0" smtClean="0">
                <a:solidFill>
                  <a:srgbClr val="000000"/>
                </a:solidFill>
                <a:latin typeface="Consolas" panose="020B0609020204030204" pitchFamily="49" charset="0"/>
              </a:rPr>
              <a:t>       }</a:t>
            </a:r>
            <a:br>
              <a:rPr lang="en-US" dirty="0">
                <a:solidFill>
                  <a:srgbClr val="000000"/>
                </a:solidFill>
                <a:latin typeface="Consolas" panose="020B0609020204030204" pitchFamily="49" charset="0"/>
              </a:rPr>
            </a:br>
            <a:r>
              <a:rPr lang="en-US" dirty="0" smtClean="0">
                <a:solidFill>
                  <a:srgbClr val="000000"/>
                </a:solidFill>
                <a:latin typeface="Consolas" panose="020B0609020204030204" pitchFamily="49" charset="0"/>
              </a:rPr>
              <a:t>	while </a:t>
            </a:r>
            <a:r>
              <a:rPr lang="en-US" dirty="0">
                <a:solidFill>
                  <a:srgbClr val="000000"/>
                </a:solidFill>
                <a:latin typeface="Consolas" panose="020B0609020204030204" pitchFamily="49" charset="0"/>
              </a:rPr>
              <a:t>(j&lt;n)</a:t>
            </a:r>
            <a:br>
              <a:rPr lang="en-US" dirty="0">
                <a:solidFill>
                  <a:srgbClr val="000000"/>
                </a:solidFill>
                <a:latin typeface="Consolas" panose="020B0609020204030204" pitchFamily="49" charset="0"/>
              </a:rPr>
            </a:br>
            <a:r>
              <a:rPr lang="en-US" dirty="0" smtClean="0">
                <a:solidFill>
                  <a:srgbClr val="000000"/>
                </a:solidFill>
                <a:latin typeface="Consolas" panose="020B0609020204030204" pitchFamily="49" charset="0"/>
              </a:rPr>
              <a:t>	{</a:t>
            </a:r>
            <a:br>
              <a:rPr lang="en-US" dirty="0">
                <a:solidFill>
                  <a:srgbClr val="000000"/>
                </a:solidFill>
                <a:latin typeface="Consolas" panose="020B0609020204030204" pitchFamily="49" charset="0"/>
              </a:rPr>
            </a:br>
            <a:r>
              <a:rPr lang="en-US" dirty="0" smtClean="0">
                <a:solidFill>
                  <a:srgbClr val="000000"/>
                </a:solidFill>
                <a:latin typeface="Consolas" panose="020B0609020204030204" pitchFamily="49" charset="0"/>
              </a:rPr>
              <a:t>	   </a:t>
            </a:r>
            <a:r>
              <a:rPr lang="en-US" dirty="0" smtClean="0">
                <a:solidFill>
                  <a:srgbClr val="000000"/>
                </a:solidFill>
                <a:highlight>
                  <a:srgbClr val="FFFF00"/>
                </a:highlight>
                <a:latin typeface="Consolas" panose="020B0609020204030204" pitchFamily="49" charset="0"/>
              </a:rPr>
              <a:t> </a:t>
            </a:r>
            <a:r>
              <a:rPr lang="en-US" dirty="0" err="1" smtClean="0">
                <a:solidFill>
                  <a:srgbClr val="000000"/>
                </a:solidFill>
                <a:highlight>
                  <a:srgbClr val="FFFF00"/>
                </a:highlight>
                <a:latin typeface="Consolas" panose="020B0609020204030204" pitchFamily="49" charset="0"/>
              </a:rPr>
              <a:t>j</a:t>
            </a:r>
            <a:r>
              <a:rPr lang="en-US" dirty="0" err="1">
                <a:solidFill>
                  <a:srgbClr val="000000"/>
                </a:solidFill>
                <a:highlight>
                  <a:srgbClr val="FFFF00"/>
                </a:highlight>
                <a:latin typeface="Consolas" panose="020B0609020204030204" pitchFamily="49" charset="0"/>
              </a:rPr>
              <a:t>++</a:t>
            </a:r>
            <a:r>
              <a:rPr lang="en-US" dirty="0">
                <a:solidFill>
                  <a:srgbClr val="000000"/>
                </a:solidFill>
                <a:highlight>
                  <a:srgbClr val="FFFF00"/>
                </a:highlight>
                <a:latin typeface="Consolas" panose="020B0609020204030204" pitchFamily="49" charset="0"/>
              </a:rPr>
              <a:t>;</a:t>
            </a:r>
            <a:br>
              <a:rPr lang="en-US" dirty="0">
                <a:solidFill>
                  <a:srgbClr val="000000"/>
                </a:solidFill>
                <a:highlight>
                  <a:srgbClr val="FFFF00"/>
                </a:highlight>
                <a:latin typeface="Consolas" panose="020B0609020204030204" pitchFamily="49" charset="0"/>
              </a:rPr>
            </a:br>
            <a:r>
              <a:rPr lang="en-US" dirty="0" smtClean="0">
                <a:solidFill>
                  <a:srgbClr val="000000"/>
                </a:solidFill>
                <a:latin typeface="Consolas" panose="020B0609020204030204" pitchFamily="49" charset="0"/>
              </a:rPr>
              <a:t>	}</a:t>
            </a:r>
            <a:br>
              <a:rPr lang="en-US" dirty="0">
                <a:solidFill>
                  <a:srgbClr val="000000"/>
                </a:solidFill>
                <a:latin typeface="Consolas" panose="020B0609020204030204" pitchFamily="49" charset="0"/>
              </a:rPr>
            </a:br>
            <a:r>
              <a:rPr lang="en-US" dirty="0">
                <a:solidFill>
                  <a:srgbClr val="000000"/>
                </a:solidFill>
                <a:latin typeface="Consolas" panose="020B0609020204030204" pitchFamily="49" charset="0"/>
              </a:rPr>
              <a:t>}</a:t>
            </a:r>
            <a:r>
              <a:rPr lang="en-US" dirty="0">
                <a:latin typeface="Consolas" panose="020B0609020204030204" pitchFamily="49" charset="0"/>
              </a:rPr>
              <a:t> </a:t>
            </a:r>
            <a:br>
              <a:rPr lang="en-US" dirty="0">
                <a:latin typeface="Consolas" panose="020B0609020204030204" pitchFamily="49" charset="0"/>
              </a:rPr>
            </a:br>
            <a:endParaRPr lang="en-US" dirty="0">
              <a:latin typeface="Consolas" panose="020B0609020204030204" pitchFamily="49" charset="0"/>
            </a:endParaRPr>
          </a:p>
        </p:txBody>
      </p:sp>
      <p:sp>
        <p:nvSpPr>
          <p:cNvPr id="7" name="Rectangle 6"/>
          <p:cNvSpPr/>
          <p:nvPr/>
        </p:nvSpPr>
        <p:spPr>
          <a:xfrm>
            <a:off x="5819335" y="156146"/>
            <a:ext cx="6096000" cy="7159011"/>
          </a:xfrm>
          <a:prstGeom prst="rect">
            <a:avLst/>
          </a:prstGeom>
        </p:spPr>
        <p:txBody>
          <a:bodyPr>
            <a:spAutoFit/>
          </a:bodyPr>
          <a:lstStyle/>
          <a:p>
            <a:pPr>
              <a:lnSpc>
                <a:spcPct val="150000"/>
              </a:lnSpc>
            </a:pPr>
            <a:r>
              <a:rPr lang="en-US" dirty="0">
                <a:solidFill>
                  <a:srgbClr val="000000"/>
                </a:solidFill>
                <a:latin typeface="Times-Roman"/>
              </a:rPr>
              <a:t>Time Units to Compute</a:t>
            </a:r>
            <a:br>
              <a:rPr lang="en-US" dirty="0">
                <a:solidFill>
                  <a:srgbClr val="000000"/>
                </a:solidFill>
                <a:latin typeface="Times-Roman"/>
              </a:rPr>
            </a:br>
            <a:r>
              <a:rPr lang="en-US" dirty="0">
                <a:solidFill>
                  <a:srgbClr val="000000"/>
                </a:solidFill>
                <a:latin typeface="Times-Roman"/>
              </a:rPr>
              <a:t>-------------------------------------------------</a:t>
            </a:r>
            <a:br>
              <a:rPr lang="en-US" dirty="0">
                <a:solidFill>
                  <a:srgbClr val="000000"/>
                </a:solidFill>
                <a:latin typeface="Times-Roman"/>
              </a:rPr>
            </a:br>
            <a:r>
              <a:rPr lang="en-US" dirty="0">
                <a:solidFill>
                  <a:srgbClr val="000000"/>
                </a:solidFill>
                <a:latin typeface="Times-Roman"/>
              </a:rPr>
              <a:t>1 for the first assignment statement: x=0;</a:t>
            </a:r>
            <a:br>
              <a:rPr lang="en-US" dirty="0">
                <a:solidFill>
                  <a:srgbClr val="000000"/>
                </a:solidFill>
                <a:latin typeface="Times-Roman"/>
              </a:rPr>
            </a:br>
            <a:r>
              <a:rPr lang="en-US" dirty="0">
                <a:solidFill>
                  <a:srgbClr val="000000"/>
                </a:solidFill>
                <a:latin typeface="Times-Roman"/>
              </a:rPr>
              <a:t>1 for the second assignment statement: </a:t>
            </a:r>
            <a:r>
              <a:rPr lang="en-US" dirty="0" err="1">
                <a:solidFill>
                  <a:srgbClr val="000000"/>
                </a:solidFill>
                <a:latin typeface="Times-Roman"/>
              </a:rPr>
              <a:t>i</a:t>
            </a:r>
            <a:r>
              <a:rPr lang="en-US" dirty="0">
                <a:solidFill>
                  <a:srgbClr val="000000"/>
                </a:solidFill>
                <a:latin typeface="Times-Roman"/>
              </a:rPr>
              <a:t>=0;</a:t>
            </a:r>
            <a:br>
              <a:rPr lang="en-US" dirty="0">
                <a:solidFill>
                  <a:srgbClr val="000000"/>
                </a:solidFill>
                <a:latin typeface="Times-Roman"/>
              </a:rPr>
            </a:br>
            <a:r>
              <a:rPr lang="en-US" dirty="0">
                <a:solidFill>
                  <a:srgbClr val="000000"/>
                </a:solidFill>
                <a:latin typeface="Times-Roman"/>
              </a:rPr>
              <a:t>1 for the third assignment statement: j=1;</a:t>
            </a:r>
            <a:br>
              <a:rPr lang="en-US" dirty="0">
                <a:solidFill>
                  <a:srgbClr val="000000"/>
                </a:solidFill>
                <a:latin typeface="Times-Roman"/>
              </a:rPr>
            </a:br>
            <a:r>
              <a:rPr lang="en-US" dirty="0">
                <a:solidFill>
                  <a:srgbClr val="000000"/>
                </a:solidFill>
                <a:latin typeface="Times-Roman"/>
              </a:rPr>
              <a:t>1 for the output statement.</a:t>
            </a:r>
            <a:br>
              <a:rPr lang="en-US" dirty="0">
                <a:solidFill>
                  <a:srgbClr val="000000"/>
                </a:solidFill>
                <a:latin typeface="Times-Roman"/>
              </a:rPr>
            </a:br>
            <a:r>
              <a:rPr lang="en-US" dirty="0">
                <a:solidFill>
                  <a:srgbClr val="000000"/>
                </a:solidFill>
                <a:latin typeface="Times-Roman"/>
              </a:rPr>
              <a:t>1 for the input statement.</a:t>
            </a:r>
            <a:br>
              <a:rPr lang="en-US" dirty="0">
                <a:solidFill>
                  <a:srgbClr val="000000"/>
                </a:solidFill>
                <a:latin typeface="Times-Roman"/>
              </a:rPr>
            </a:br>
            <a:r>
              <a:rPr lang="en-US" dirty="0">
                <a:solidFill>
                  <a:srgbClr val="000000"/>
                </a:solidFill>
                <a:latin typeface="Times-Roman"/>
              </a:rPr>
              <a:t>In the first while loop:</a:t>
            </a:r>
            <a:br>
              <a:rPr lang="en-US" dirty="0">
                <a:solidFill>
                  <a:srgbClr val="000000"/>
                </a:solidFill>
                <a:latin typeface="Times-Roman"/>
              </a:rPr>
            </a:br>
            <a:r>
              <a:rPr lang="en-US" i="1" dirty="0">
                <a:solidFill>
                  <a:srgbClr val="000000"/>
                </a:solidFill>
                <a:latin typeface="Times-Italic"/>
              </a:rPr>
              <a:t>n+1 </a:t>
            </a:r>
            <a:r>
              <a:rPr lang="en-US" dirty="0">
                <a:solidFill>
                  <a:srgbClr val="000000"/>
                </a:solidFill>
                <a:latin typeface="Times-Roman"/>
              </a:rPr>
              <a:t>tests</a:t>
            </a:r>
            <a:br>
              <a:rPr lang="en-US" dirty="0">
                <a:solidFill>
                  <a:srgbClr val="000000"/>
                </a:solidFill>
                <a:latin typeface="Times-Roman"/>
              </a:rPr>
            </a:br>
            <a:r>
              <a:rPr lang="en-US" i="1" dirty="0">
                <a:solidFill>
                  <a:srgbClr val="000000"/>
                </a:solidFill>
                <a:latin typeface="Times-Italic"/>
              </a:rPr>
              <a:t>n </a:t>
            </a:r>
            <a:r>
              <a:rPr lang="en-US" dirty="0">
                <a:solidFill>
                  <a:srgbClr val="000000"/>
                </a:solidFill>
                <a:latin typeface="Times-Roman"/>
              </a:rPr>
              <a:t>loops of 2 units for the two increment (addition) operations</a:t>
            </a:r>
            <a:br>
              <a:rPr lang="en-US" dirty="0">
                <a:solidFill>
                  <a:srgbClr val="000000"/>
                </a:solidFill>
                <a:latin typeface="Times-Roman"/>
              </a:rPr>
            </a:br>
            <a:r>
              <a:rPr lang="en-US" dirty="0">
                <a:solidFill>
                  <a:srgbClr val="000000"/>
                </a:solidFill>
                <a:latin typeface="Times-Roman"/>
              </a:rPr>
              <a:t>In the second while loop:</a:t>
            </a:r>
            <a:br>
              <a:rPr lang="en-US" dirty="0">
                <a:solidFill>
                  <a:srgbClr val="000000"/>
                </a:solidFill>
                <a:latin typeface="Times-Roman"/>
              </a:rPr>
            </a:br>
            <a:r>
              <a:rPr lang="en-US" dirty="0">
                <a:solidFill>
                  <a:srgbClr val="000000"/>
                </a:solidFill>
                <a:latin typeface="Times-Roman"/>
              </a:rPr>
              <a:t>n tests</a:t>
            </a:r>
            <a:br>
              <a:rPr lang="en-US" dirty="0">
                <a:solidFill>
                  <a:srgbClr val="000000"/>
                </a:solidFill>
                <a:latin typeface="Times-Roman"/>
              </a:rPr>
            </a:br>
            <a:r>
              <a:rPr lang="en-US" dirty="0">
                <a:solidFill>
                  <a:srgbClr val="000000"/>
                </a:solidFill>
                <a:highlight>
                  <a:srgbClr val="FFFF00"/>
                </a:highlight>
                <a:latin typeface="Times-Roman"/>
              </a:rPr>
              <a:t>n-1 increments</a:t>
            </a:r>
            <a:br>
              <a:rPr lang="en-US" dirty="0">
                <a:solidFill>
                  <a:srgbClr val="000000"/>
                </a:solidFill>
                <a:highlight>
                  <a:srgbClr val="FFFF00"/>
                </a:highlight>
                <a:latin typeface="Times-Roman"/>
              </a:rPr>
            </a:br>
            <a:r>
              <a:rPr lang="en-US" dirty="0">
                <a:solidFill>
                  <a:srgbClr val="000000"/>
                </a:solidFill>
                <a:latin typeface="Times-Roman"/>
              </a:rPr>
              <a:t>-------------------------------------------------------------------</a:t>
            </a:r>
            <a:br>
              <a:rPr lang="en-US" dirty="0">
                <a:solidFill>
                  <a:srgbClr val="000000"/>
                </a:solidFill>
                <a:latin typeface="Times-Roman"/>
              </a:rPr>
            </a:br>
            <a:r>
              <a:rPr lang="en-US" sz="2000" dirty="0">
                <a:solidFill>
                  <a:srgbClr val="000000"/>
                </a:solidFill>
                <a:latin typeface="Times-Roman"/>
              </a:rPr>
              <a:t>T (n)= </a:t>
            </a:r>
            <a:r>
              <a:rPr lang="en-US" sz="2000" i="1" dirty="0">
                <a:solidFill>
                  <a:srgbClr val="000000"/>
                </a:solidFill>
                <a:latin typeface="Times-Italic"/>
              </a:rPr>
              <a:t>1+1+1+1+1+n+1+2n+n+n-1 = 5n+5 = O(n)</a:t>
            </a:r>
            <a:r>
              <a:rPr lang="en-US" dirty="0"/>
              <a:t> </a:t>
            </a:r>
            <a:br>
              <a:rPr lang="en-US" dirty="0"/>
            </a:b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6" name="Rectangle 5"/>
          <p:cNvSpPr/>
          <p:nvPr/>
        </p:nvSpPr>
        <p:spPr>
          <a:xfrm>
            <a:off x="2841675" y="379828"/>
            <a:ext cx="7146388" cy="2554545"/>
          </a:xfrm>
          <a:prstGeom prst="rect">
            <a:avLst/>
          </a:prstGeom>
        </p:spPr>
        <p:txBody>
          <a:bodyPr wrap="square">
            <a:spAutoFit/>
          </a:bodyPr>
          <a:lstStyle/>
          <a:p>
            <a:r>
              <a:rPr lang="nn-NO" sz="2000" dirty="0">
                <a:solidFill>
                  <a:srgbClr val="000000"/>
                </a:solidFill>
                <a:latin typeface="Consolas" panose="020B0609020204030204" pitchFamily="49" charset="0"/>
              </a:rPr>
              <a:t>int sum (int n)</a:t>
            </a:r>
            <a:br>
              <a:rPr lang="nn-NO" sz="2000" dirty="0">
                <a:solidFill>
                  <a:srgbClr val="000000"/>
                </a:solidFill>
                <a:latin typeface="Consolas" panose="020B0609020204030204" pitchFamily="49" charset="0"/>
              </a:rPr>
            </a:br>
            <a:r>
              <a:rPr lang="nn-NO" sz="2000" dirty="0">
                <a:solidFill>
                  <a:srgbClr val="000000"/>
                </a:solidFill>
                <a:latin typeface="Consolas" panose="020B0609020204030204" pitchFamily="49" charset="0"/>
              </a:rPr>
              <a:t>{</a:t>
            </a:r>
            <a:br>
              <a:rPr lang="nn-NO" sz="2000" dirty="0">
                <a:solidFill>
                  <a:srgbClr val="000000"/>
                </a:solidFill>
                <a:latin typeface="Consolas" panose="020B0609020204030204" pitchFamily="49" charset="0"/>
              </a:rPr>
            </a:br>
            <a:r>
              <a:rPr lang="nn-NO" sz="2000" dirty="0" smtClean="0">
                <a:solidFill>
                  <a:srgbClr val="000000"/>
                </a:solidFill>
                <a:latin typeface="Consolas" panose="020B0609020204030204" pitchFamily="49" charset="0"/>
              </a:rPr>
              <a:t>  int </a:t>
            </a:r>
            <a:r>
              <a:rPr lang="nn-NO" sz="2000" dirty="0">
                <a:solidFill>
                  <a:srgbClr val="000000"/>
                </a:solidFill>
                <a:latin typeface="Consolas" panose="020B0609020204030204" pitchFamily="49" charset="0"/>
              </a:rPr>
              <a:t>partial_sum = 0;</a:t>
            </a:r>
            <a:br>
              <a:rPr lang="nn-NO" sz="2000" dirty="0">
                <a:solidFill>
                  <a:srgbClr val="000000"/>
                </a:solidFill>
                <a:latin typeface="Consolas" panose="020B0609020204030204" pitchFamily="49" charset="0"/>
              </a:rPr>
            </a:br>
            <a:r>
              <a:rPr lang="nn-NO" sz="2000" dirty="0" smtClean="0">
                <a:solidFill>
                  <a:srgbClr val="000000"/>
                </a:solidFill>
                <a:latin typeface="Consolas" panose="020B0609020204030204" pitchFamily="49" charset="0"/>
              </a:rPr>
              <a:t>  for </a:t>
            </a:r>
            <a:r>
              <a:rPr lang="nn-NO" sz="2000" dirty="0">
                <a:solidFill>
                  <a:srgbClr val="000000"/>
                </a:solidFill>
                <a:latin typeface="Consolas" panose="020B0609020204030204" pitchFamily="49" charset="0"/>
              </a:rPr>
              <a:t>(int i = 1; i &lt;= n; i++)</a:t>
            </a:r>
            <a:br>
              <a:rPr lang="nn-NO" sz="2000" dirty="0">
                <a:solidFill>
                  <a:srgbClr val="000000"/>
                </a:solidFill>
                <a:latin typeface="Consolas" panose="020B0609020204030204" pitchFamily="49" charset="0"/>
              </a:rPr>
            </a:br>
            <a:r>
              <a:rPr lang="nn-NO" sz="2000" dirty="0" smtClean="0">
                <a:solidFill>
                  <a:srgbClr val="000000"/>
                </a:solidFill>
                <a:latin typeface="Consolas" panose="020B0609020204030204" pitchFamily="49" charset="0"/>
              </a:rPr>
              <a:t>     partial_sum </a:t>
            </a:r>
            <a:r>
              <a:rPr lang="nn-NO" sz="2000" dirty="0">
                <a:solidFill>
                  <a:srgbClr val="FF0000"/>
                </a:solidFill>
                <a:latin typeface="Consolas" panose="020B0609020204030204" pitchFamily="49" charset="0"/>
              </a:rPr>
              <a:t>= </a:t>
            </a:r>
            <a:r>
              <a:rPr lang="nn-NO" sz="2000" dirty="0">
                <a:solidFill>
                  <a:srgbClr val="000000"/>
                </a:solidFill>
                <a:latin typeface="Consolas" panose="020B0609020204030204" pitchFamily="49" charset="0"/>
              </a:rPr>
              <a:t>partial_sum </a:t>
            </a:r>
            <a:r>
              <a:rPr lang="nn-NO" sz="2000" dirty="0">
                <a:solidFill>
                  <a:srgbClr val="FF0000"/>
                </a:solidFill>
                <a:latin typeface="Consolas" panose="020B0609020204030204" pitchFamily="49" charset="0"/>
              </a:rPr>
              <a:t>+</a:t>
            </a:r>
            <a:r>
              <a:rPr lang="nn-NO" sz="2000" dirty="0">
                <a:solidFill>
                  <a:srgbClr val="000000"/>
                </a:solidFill>
                <a:latin typeface="Consolas" panose="020B0609020204030204" pitchFamily="49" charset="0"/>
              </a:rPr>
              <a:t>(i </a:t>
            </a:r>
            <a:r>
              <a:rPr lang="nn-NO" sz="2000" dirty="0">
                <a:solidFill>
                  <a:srgbClr val="FF0000"/>
                </a:solidFill>
                <a:latin typeface="Consolas" panose="020B0609020204030204" pitchFamily="49" charset="0"/>
              </a:rPr>
              <a:t>*</a:t>
            </a:r>
            <a:r>
              <a:rPr lang="nn-NO" sz="2000" dirty="0">
                <a:solidFill>
                  <a:srgbClr val="000000"/>
                </a:solidFill>
                <a:latin typeface="Consolas" panose="020B0609020204030204" pitchFamily="49" charset="0"/>
              </a:rPr>
              <a:t> i </a:t>
            </a:r>
            <a:r>
              <a:rPr lang="nn-NO" sz="2000" dirty="0">
                <a:solidFill>
                  <a:srgbClr val="FF0000"/>
                </a:solidFill>
                <a:latin typeface="Consolas" panose="020B0609020204030204" pitchFamily="49" charset="0"/>
              </a:rPr>
              <a:t>*</a:t>
            </a:r>
            <a:r>
              <a:rPr lang="nn-NO" sz="2000" dirty="0">
                <a:solidFill>
                  <a:srgbClr val="000000"/>
                </a:solidFill>
                <a:latin typeface="Consolas" panose="020B0609020204030204" pitchFamily="49" charset="0"/>
              </a:rPr>
              <a:t> i);</a:t>
            </a:r>
            <a:br>
              <a:rPr lang="nn-NO" sz="2000" dirty="0">
                <a:solidFill>
                  <a:srgbClr val="000000"/>
                </a:solidFill>
                <a:latin typeface="Consolas" panose="020B0609020204030204" pitchFamily="49" charset="0"/>
              </a:rPr>
            </a:br>
            <a:r>
              <a:rPr lang="nn-NO" sz="2000" dirty="0" smtClean="0">
                <a:solidFill>
                  <a:srgbClr val="000000"/>
                </a:solidFill>
                <a:latin typeface="Consolas" panose="020B0609020204030204" pitchFamily="49" charset="0"/>
              </a:rPr>
              <a:t>  return </a:t>
            </a:r>
            <a:r>
              <a:rPr lang="nn-NO" sz="2000" dirty="0">
                <a:solidFill>
                  <a:srgbClr val="000000"/>
                </a:solidFill>
                <a:latin typeface="Consolas" panose="020B0609020204030204" pitchFamily="49" charset="0"/>
              </a:rPr>
              <a:t>partial_sum;</a:t>
            </a:r>
            <a:br>
              <a:rPr lang="nn-NO" sz="2000" dirty="0">
                <a:solidFill>
                  <a:srgbClr val="000000"/>
                </a:solidFill>
                <a:latin typeface="Consolas" panose="020B0609020204030204" pitchFamily="49" charset="0"/>
              </a:rPr>
            </a:br>
            <a:r>
              <a:rPr lang="nn-NO" sz="2000" dirty="0">
                <a:solidFill>
                  <a:srgbClr val="000000"/>
                </a:solidFill>
                <a:latin typeface="Consolas" panose="020B0609020204030204" pitchFamily="49" charset="0"/>
              </a:rPr>
              <a:t>}</a:t>
            </a:r>
            <a:r>
              <a:rPr lang="nn-NO" sz="2000" dirty="0">
                <a:latin typeface="Consolas" panose="020B0609020204030204" pitchFamily="49" charset="0"/>
              </a:rPr>
              <a:t> </a:t>
            </a:r>
            <a:br>
              <a:rPr lang="nn-NO" sz="2000" dirty="0">
                <a:latin typeface="Consolas" panose="020B0609020204030204" pitchFamily="49" charset="0"/>
              </a:rPr>
            </a:br>
            <a:endParaRPr lang="en-US" sz="2000" dirty="0">
              <a:latin typeface="Consolas" panose="020B0609020204030204" pitchFamily="49" charset="0"/>
            </a:endParaRPr>
          </a:p>
        </p:txBody>
      </p:sp>
      <p:sp>
        <p:nvSpPr>
          <p:cNvPr id="7" name="Rectangle 6"/>
          <p:cNvSpPr/>
          <p:nvPr/>
        </p:nvSpPr>
        <p:spPr>
          <a:xfrm>
            <a:off x="2963593" y="3081051"/>
            <a:ext cx="6096000" cy="3170099"/>
          </a:xfrm>
          <a:prstGeom prst="rect">
            <a:avLst/>
          </a:prstGeom>
        </p:spPr>
        <p:txBody>
          <a:bodyPr>
            <a:spAutoFit/>
          </a:bodyPr>
          <a:lstStyle/>
          <a:p>
            <a:r>
              <a:rPr lang="en-US" sz="2000" dirty="0">
                <a:solidFill>
                  <a:srgbClr val="000000"/>
                </a:solidFill>
                <a:latin typeface="Times-Roman"/>
              </a:rPr>
              <a:t>Time Units to Compute</a:t>
            </a:r>
            <a:br>
              <a:rPr lang="en-US" sz="2000" dirty="0">
                <a:solidFill>
                  <a:srgbClr val="000000"/>
                </a:solidFill>
                <a:latin typeface="Times-Roman"/>
              </a:rPr>
            </a:br>
            <a:r>
              <a:rPr lang="en-US" sz="2000" dirty="0">
                <a:solidFill>
                  <a:srgbClr val="000000"/>
                </a:solidFill>
                <a:latin typeface="Times-Roman"/>
              </a:rPr>
              <a:t>-------------------------------------------------</a:t>
            </a:r>
            <a:br>
              <a:rPr lang="en-US" sz="2000" dirty="0">
                <a:solidFill>
                  <a:srgbClr val="000000"/>
                </a:solidFill>
                <a:latin typeface="Times-Roman"/>
              </a:rPr>
            </a:br>
            <a:r>
              <a:rPr lang="en-US" sz="2000" dirty="0">
                <a:solidFill>
                  <a:srgbClr val="000000"/>
                </a:solidFill>
                <a:latin typeface="Times-Roman"/>
              </a:rPr>
              <a:t>1 for the assignment.</a:t>
            </a:r>
            <a:br>
              <a:rPr lang="en-US" sz="2000" dirty="0">
                <a:solidFill>
                  <a:srgbClr val="000000"/>
                </a:solidFill>
                <a:latin typeface="Times-Roman"/>
              </a:rPr>
            </a:br>
            <a:r>
              <a:rPr lang="en-US" sz="2000" dirty="0">
                <a:solidFill>
                  <a:srgbClr val="000000"/>
                </a:solidFill>
                <a:latin typeface="Times-Roman"/>
              </a:rPr>
              <a:t>1 assignment, </a:t>
            </a:r>
            <a:r>
              <a:rPr lang="en-US" sz="2000" i="1" dirty="0">
                <a:solidFill>
                  <a:srgbClr val="000000"/>
                </a:solidFill>
                <a:latin typeface="Times-Italic"/>
              </a:rPr>
              <a:t>n+1 </a:t>
            </a:r>
            <a:r>
              <a:rPr lang="en-US" sz="2000" dirty="0">
                <a:solidFill>
                  <a:srgbClr val="000000"/>
                </a:solidFill>
                <a:latin typeface="Times-Roman"/>
              </a:rPr>
              <a:t>tests, and </a:t>
            </a:r>
            <a:r>
              <a:rPr lang="en-US" sz="2000" i="1" dirty="0">
                <a:solidFill>
                  <a:srgbClr val="000000"/>
                </a:solidFill>
                <a:latin typeface="Times-Italic"/>
              </a:rPr>
              <a:t>n </a:t>
            </a:r>
            <a:r>
              <a:rPr lang="en-US" sz="2000" dirty="0">
                <a:solidFill>
                  <a:srgbClr val="000000"/>
                </a:solidFill>
                <a:latin typeface="Times-Roman"/>
              </a:rPr>
              <a:t>increments.</a:t>
            </a:r>
            <a:br>
              <a:rPr lang="en-US" sz="2000" dirty="0">
                <a:solidFill>
                  <a:srgbClr val="000000"/>
                </a:solidFill>
                <a:latin typeface="Times-Roman"/>
              </a:rPr>
            </a:br>
            <a:r>
              <a:rPr lang="en-US" sz="2000" i="1" dirty="0">
                <a:solidFill>
                  <a:srgbClr val="000000"/>
                </a:solidFill>
                <a:latin typeface="Times-Italic"/>
              </a:rPr>
              <a:t>n </a:t>
            </a:r>
            <a:r>
              <a:rPr lang="en-US" sz="2000" dirty="0">
                <a:solidFill>
                  <a:srgbClr val="000000"/>
                </a:solidFill>
                <a:latin typeface="Times-Roman"/>
              </a:rPr>
              <a:t>loops of 4 units for an assignment, an addition, and two multiplications.</a:t>
            </a:r>
            <a:br>
              <a:rPr lang="en-US" sz="2000" dirty="0">
                <a:solidFill>
                  <a:srgbClr val="000000"/>
                </a:solidFill>
                <a:latin typeface="Times-Roman"/>
              </a:rPr>
            </a:br>
            <a:r>
              <a:rPr lang="en-US" sz="2000" dirty="0">
                <a:solidFill>
                  <a:srgbClr val="000000"/>
                </a:solidFill>
                <a:latin typeface="Times-Roman"/>
              </a:rPr>
              <a:t>1 for the return statement.</a:t>
            </a:r>
            <a:br>
              <a:rPr lang="en-US" sz="2000" dirty="0">
                <a:solidFill>
                  <a:srgbClr val="000000"/>
                </a:solidFill>
                <a:latin typeface="Times-Roman"/>
              </a:rPr>
            </a:br>
            <a:r>
              <a:rPr lang="en-US" sz="2000" dirty="0">
                <a:solidFill>
                  <a:srgbClr val="000000"/>
                </a:solidFill>
                <a:latin typeface="Times-Roman"/>
              </a:rPr>
              <a:t>-------------------------------------------------------------------</a:t>
            </a:r>
            <a:br>
              <a:rPr lang="en-US" sz="2000" dirty="0">
                <a:solidFill>
                  <a:srgbClr val="000000"/>
                </a:solidFill>
                <a:latin typeface="Times-Roman"/>
              </a:rPr>
            </a:br>
            <a:r>
              <a:rPr lang="en-US" sz="2000" dirty="0">
                <a:solidFill>
                  <a:srgbClr val="000000"/>
                </a:solidFill>
                <a:latin typeface="Times-Roman"/>
              </a:rPr>
              <a:t>T (n)= </a:t>
            </a:r>
            <a:r>
              <a:rPr lang="en-US" sz="2000" i="1" dirty="0">
                <a:solidFill>
                  <a:srgbClr val="000000"/>
                </a:solidFill>
                <a:latin typeface="Times-Italic"/>
              </a:rPr>
              <a:t>1+(1+n+1+n)+4n+1 = 6n+4 = O(n)</a:t>
            </a:r>
            <a:r>
              <a:rPr lang="en-US" sz="2000" dirty="0"/>
              <a:t> </a:t>
            </a:r>
            <a:br>
              <a:rPr lang="en-US" sz="2000" dirty="0"/>
            </a:br>
            <a:endParaRPr lang="en-US"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Rectangle 3"/>
          <p:cNvSpPr/>
          <p:nvPr/>
        </p:nvSpPr>
        <p:spPr>
          <a:xfrm>
            <a:off x="640079" y="543875"/>
            <a:ext cx="8878389" cy="584775"/>
          </a:xfrm>
          <a:prstGeom prst="rect">
            <a:avLst/>
          </a:prstGeom>
        </p:spPr>
        <p:txBody>
          <a:bodyPr wrap="square">
            <a:spAutoFit/>
          </a:bodyPr>
          <a:lstStyle/>
          <a:p>
            <a:r>
              <a:rPr lang="en-US" sz="3200" dirty="0" smtClean="0">
                <a:latin typeface="Arial" panose="020B0604020202020204" pitchFamily="34" charset="0"/>
                <a:cs typeface="Arial" panose="020B0604020202020204" pitchFamily="34" charset="0"/>
              </a:rPr>
              <a:t>classification of data structure </a:t>
            </a:r>
            <a:endParaRPr lang="en-US" sz="3200" dirty="0">
              <a:latin typeface="Arial" panose="020B0604020202020204" pitchFamily="34" charset="0"/>
              <a:cs typeface="Arial" panose="020B0604020202020204" pitchFamily="34" charset="0"/>
            </a:endParaRPr>
          </a:p>
        </p:txBody>
      </p:sp>
      <p:sp>
        <p:nvSpPr>
          <p:cNvPr id="5" name="Rectangle 4"/>
          <p:cNvSpPr/>
          <p:nvPr/>
        </p:nvSpPr>
        <p:spPr>
          <a:xfrm>
            <a:off x="1297577" y="1260566"/>
            <a:ext cx="7807234" cy="461665"/>
          </a:xfrm>
          <a:prstGeom prst="rect">
            <a:avLst/>
          </a:prstGeom>
        </p:spPr>
        <p:txBody>
          <a:bodyPr wrap="square">
            <a:spAutoFit/>
          </a:bodyPr>
          <a:lstStyle/>
          <a:p>
            <a:r>
              <a:rPr lang="en-US" sz="2400" dirty="0">
                <a:solidFill>
                  <a:srgbClr val="231F20"/>
                </a:solidFill>
                <a:latin typeface="Arial" panose="020B0604020202020204" pitchFamily="34" charset="0"/>
                <a:cs typeface="Arial" panose="020B0604020202020204" pitchFamily="34" charset="0"/>
              </a:rPr>
              <a:t>Data structures are broadly divided into two :</a:t>
            </a:r>
            <a:r>
              <a:rPr lang="en-US" sz="2400"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
        <p:nvSpPr>
          <p:cNvPr id="6" name="Rectangle 5"/>
          <p:cNvSpPr/>
          <p:nvPr/>
        </p:nvSpPr>
        <p:spPr>
          <a:xfrm>
            <a:off x="640079" y="1722231"/>
            <a:ext cx="11116492" cy="3970318"/>
          </a:xfrm>
          <a:prstGeom prst="rect">
            <a:avLst/>
          </a:prstGeom>
        </p:spPr>
        <p:txBody>
          <a:bodyPr wrap="square">
            <a:spAutoFit/>
          </a:bodyPr>
          <a:lstStyle/>
          <a:p>
            <a:pPr marL="457200" indent="-457200" algn="just">
              <a:lnSpc>
                <a:spcPct val="150000"/>
              </a:lnSpc>
              <a:buAutoNum type="arabicPeriod"/>
            </a:pPr>
            <a:r>
              <a:rPr lang="en-US" sz="2400" b="1" i="1" dirty="0" smtClean="0">
                <a:solidFill>
                  <a:srgbClr val="231F20"/>
                </a:solidFill>
                <a:latin typeface="Arial" panose="020B0604020202020204" pitchFamily="34" charset="0"/>
                <a:cs typeface="Arial" panose="020B0604020202020204" pitchFamily="34" charset="0"/>
              </a:rPr>
              <a:t>Primitive </a:t>
            </a:r>
            <a:r>
              <a:rPr lang="en-US" sz="2400" b="1" i="1" dirty="0">
                <a:solidFill>
                  <a:srgbClr val="231F20"/>
                </a:solidFill>
                <a:latin typeface="Arial" panose="020B0604020202020204" pitchFamily="34" charset="0"/>
                <a:cs typeface="Arial" panose="020B0604020202020204" pitchFamily="34" charset="0"/>
              </a:rPr>
              <a:t>data structures </a:t>
            </a:r>
            <a:r>
              <a:rPr lang="en-US" sz="2400" dirty="0">
                <a:solidFill>
                  <a:srgbClr val="231F20"/>
                </a:solidFill>
                <a:latin typeface="Arial" panose="020B0604020202020204" pitchFamily="34" charset="0"/>
                <a:cs typeface="Arial" panose="020B0604020202020204" pitchFamily="34" charset="0"/>
              </a:rPr>
              <a:t>: </a:t>
            </a:r>
            <a:endParaRPr lang="en-US" sz="2400" dirty="0">
              <a:solidFill>
                <a:srgbClr val="231F20"/>
              </a:solidFill>
              <a:latin typeface="Arial" panose="020B0604020202020204" pitchFamily="34" charset="0"/>
              <a:cs typeface="Arial" panose="020B0604020202020204" pitchFamily="34" charset="0"/>
            </a:endParaRPr>
          </a:p>
          <a:p>
            <a:pPr marL="914400" lvl="1" indent="-457200" algn="just">
              <a:lnSpc>
                <a:spcPct val="150000"/>
              </a:lnSpc>
              <a:buFont typeface="Wingdings" panose="05000000000000000000" pitchFamily="2" charset="2"/>
              <a:buChar char="v"/>
            </a:pPr>
            <a:r>
              <a:rPr lang="en-US" sz="2400" dirty="0" smtClean="0">
                <a:solidFill>
                  <a:srgbClr val="231F20"/>
                </a:solidFill>
                <a:latin typeface="Arial" panose="020B0604020202020204" pitchFamily="34" charset="0"/>
                <a:cs typeface="Arial" panose="020B0604020202020204" pitchFamily="34" charset="0"/>
              </a:rPr>
              <a:t>basic </a:t>
            </a:r>
            <a:r>
              <a:rPr lang="en-US" sz="2400" dirty="0">
                <a:solidFill>
                  <a:srgbClr val="231F20"/>
                </a:solidFill>
                <a:latin typeface="Arial" panose="020B0604020202020204" pitchFamily="34" charset="0"/>
                <a:cs typeface="Arial" panose="020B0604020202020204" pitchFamily="34" charset="0"/>
              </a:rPr>
              <a:t>data structures and are </a:t>
            </a:r>
            <a:r>
              <a:rPr lang="en-US" sz="2400" dirty="0" smtClean="0">
                <a:solidFill>
                  <a:srgbClr val="231F20"/>
                </a:solidFill>
                <a:latin typeface="Arial" panose="020B0604020202020204" pitchFamily="34" charset="0"/>
                <a:cs typeface="Arial" panose="020B0604020202020204" pitchFamily="34" charset="0"/>
              </a:rPr>
              <a:t>directly operated </a:t>
            </a:r>
            <a:r>
              <a:rPr lang="en-US" sz="2400" dirty="0">
                <a:solidFill>
                  <a:srgbClr val="231F20"/>
                </a:solidFill>
                <a:latin typeface="Arial" panose="020B0604020202020204" pitchFamily="34" charset="0"/>
                <a:cs typeface="Arial" panose="020B0604020202020204" pitchFamily="34" charset="0"/>
              </a:rPr>
              <a:t>upon by the machine instructions, which is in a primitive level. </a:t>
            </a:r>
            <a:endParaRPr lang="en-US" sz="2400" dirty="0" smtClean="0">
              <a:solidFill>
                <a:srgbClr val="231F20"/>
              </a:solidFill>
              <a:latin typeface="Arial" panose="020B0604020202020204" pitchFamily="34" charset="0"/>
              <a:cs typeface="Arial" panose="020B0604020202020204" pitchFamily="34" charset="0"/>
            </a:endParaRPr>
          </a:p>
          <a:p>
            <a:pPr marL="914400" lvl="1" indent="-457200" algn="just">
              <a:lnSpc>
                <a:spcPct val="150000"/>
              </a:lnSpc>
              <a:buFont typeface="Wingdings" panose="05000000000000000000" pitchFamily="2" charset="2"/>
              <a:buChar char="v"/>
            </a:pPr>
            <a:r>
              <a:rPr lang="en-US" sz="2400" dirty="0" smtClean="0">
                <a:solidFill>
                  <a:srgbClr val="231F20"/>
                </a:solidFill>
                <a:latin typeface="Arial" panose="020B0604020202020204" pitchFamily="34" charset="0"/>
                <a:cs typeface="Arial" panose="020B0604020202020204" pitchFamily="34" charset="0"/>
              </a:rPr>
              <a:t>They are </a:t>
            </a:r>
            <a:r>
              <a:rPr lang="en-US" sz="2400" dirty="0">
                <a:solidFill>
                  <a:srgbClr val="231F20"/>
                </a:solidFill>
                <a:latin typeface="Arial" panose="020B0604020202020204" pitchFamily="34" charset="0"/>
                <a:cs typeface="Arial" panose="020B0604020202020204" pitchFamily="34" charset="0"/>
              </a:rPr>
              <a:t>integers, floating point numbers, characters, string constants, pointers </a:t>
            </a:r>
            <a:r>
              <a:rPr lang="en-US" sz="2400" dirty="0" smtClean="0">
                <a:solidFill>
                  <a:srgbClr val="231F20"/>
                </a:solidFill>
                <a:latin typeface="Arial" panose="020B0604020202020204" pitchFamily="34" charset="0"/>
                <a:cs typeface="Arial" panose="020B0604020202020204" pitchFamily="34" charset="0"/>
              </a:rPr>
              <a:t>etc. </a:t>
            </a:r>
            <a:endParaRPr lang="en-US" sz="2400" dirty="0" smtClean="0">
              <a:solidFill>
                <a:srgbClr val="231F20"/>
              </a:solidFill>
              <a:latin typeface="Arial" panose="020B0604020202020204" pitchFamily="34" charset="0"/>
              <a:cs typeface="Arial" panose="020B0604020202020204" pitchFamily="34" charset="0"/>
            </a:endParaRPr>
          </a:p>
          <a:p>
            <a:pPr marL="914400" lvl="1" indent="-457200" algn="just">
              <a:lnSpc>
                <a:spcPct val="150000"/>
              </a:lnSpc>
              <a:buFont typeface="Wingdings" panose="05000000000000000000" pitchFamily="2" charset="2"/>
              <a:buChar char="v"/>
            </a:pPr>
            <a:r>
              <a:rPr lang="en-US" sz="2400" dirty="0" smtClean="0">
                <a:solidFill>
                  <a:srgbClr val="231F20"/>
                </a:solidFill>
                <a:latin typeface="Arial" panose="020B0604020202020204" pitchFamily="34" charset="0"/>
                <a:cs typeface="Arial" panose="020B0604020202020204" pitchFamily="34" charset="0"/>
              </a:rPr>
              <a:t>These </a:t>
            </a:r>
            <a:r>
              <a:rPr lang="en-US" sz="2400" dirty="0">
                <a:solidFill>
                  <a:srgbClr val="231F20"/>
                </a:solidFill>
                <a:latin typeface="Arial" panose="020B0604020202020204" pitchFamily="34" charset="0"/>
                <a:cs typeface="Arial" panose="020B0604020202020204" pitchFamily="34" charset="0"/>
              </a:rPr>
              <a:t>primitive data structures are the basis for the discussion of more sophisticated (non-primitive) data structures in this </a:t>
            </a:r>
            <a:r>
              <a:rPr lang="en-US" sz="2400" dirty="0" err="1" smtClean="0">
                <a:solidFill>
                  <a:srgbClr val="231F20"/>
                </a:solidFill>
                <a:latin typeface="Arial" panose="020B0604020202020204" pitchFamily="34" charset="0"/>
                <a:cs typeface="Arial" panose="020B0604020202020204" pitchFamily="34" charset="0"/>
              </a:rPr>
              <a:t>boono</a:t>
            </a:r>
            <a:r>
              <a:rPr lang="en-US" sz="2400" dirty="0" smtClean="0">
                <a:solidFill>
                  <a:srgbClr val="231F20"/>
                </a:solidFill>
                <a:latin typeface="Arial" panose="020B0604020202020204" pitchFamily="34" charset="0"/>
                <a:cs typeface="Arial" panose="020B0604020202020204" pitchFamily="34" charset="0"/>
              </a:rPr>
              <a:t>.</a:t>
            </a:r>
            <a:r>
              <a:rPr lang="en-US" sz="2400"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67587" name="Rectangle 3"/>
          <p:cNvSpPr>
            <a:spLocks noGrp="1" noChangeArrowheads="1"/>
          </p:cNvSpPr>
          <p:nvPr>
            <p:ph type="body" idx="1"/>
          </p:nvPr>
        </p:nvSpPr>
        <p:spPr>
          <a:xfrm>
            <a:off x="1064527" y="817633"/>
            <a:ext cx="10590662" cy="5538717"/>
          </a:xfrm>
        </p:spPr>
        <p:txBody>
          <a:bodyPr>
            <a:noAutofit/>
          </a:bodyPr>
          <a:lstStyle/>
          <a:p>
            <a:r>
              <a:rPr lang="en-US" altLang="en-US" dirty="0">
                <a:latin typeface="Arial" panose="020B0604020202020204" pitchFamily="34" charset="0"/>
                <a:cs typeface="Arial" panose="020B0604020202020204" pitchFamily="34" charset="0"/>
              </a:rPr>
              <a:t>Each operation in an algorithm (or a program) has a cost. </a:t>
            </a:r>
            <a:endParaRPr lang="en-US" altLang="en-US" dirty="0">
              <a:latin typeface="Arial" panose="020B0604020202020204" pitchFamily="34" charset="0"/>
              <a:cs typeface="Arial" panose="020B0604020202020204" pitchFamily="34" charset="0"/>
            </a:endParaRPr>
          </a:p>
          <a:p>
            <a:pPr>
              <a:buFontTx/>
              <a:buNone/>
            </a:pPr>
            <a:r>
              <a:rPr lang="en-US" altLang="en-US" dirty="0">
                <a:latin typeface="Arial" panose="020B0604020202020204" pitchFamily="34" charset="0"/>
                <a:cs typeface="Arial" panose="020B0604020202020204" pitchFamily="34" charset="0"/>
                <a:sym typeface="Wingdings" panose="05000000000000000000" pitchFamily="2" charset="2"/>
              </a:rPr>
              <a:t>		 Each operation </a:t>
            </a:r>
            <a:r>
              <a:rPr lang="en-US" altLang="en-US" dirty="0" err="1" smtClean="0">
                <a:latin typeface="Arial" panose="020B0604020202020204" pitchFamily="34" charset="0"/>
                <a:cs typeface="Arial" panose="020B0604020202020204" pitchFamily="34" charset="0"/>
                <a:sym typeface="Wingdings" panose="05000000000000000000" pitchFamily="2" charset="2"/>
              </a:rPr>
              <a:t>tanoes</a:t>
            </a:r>
            <a:r>
              <a:rPr lang="en-US" altLang="en-US" dirty="0" smtClean="0">
                <a:latin typeface="Arial" panose="020B0604020202020204" pitchFamily="34" charset="0"/>
                <a:cs typeface="Arial" panose="020B0604020202020204" pitchFamily="34" charset="0"/>
                <a:sym typeface="Wingdings" panose="05000000000000000000" pitchFamily="2" charset="2"/>
              </a:rPr>
              <a:t> </a:t>
            </a:r>
            <a:r>
              <a:rPr lang="en-US" altLang="en-US" dirty="0">
                <a:latin typeface="Arial" panose="020B0604020202020204" pitchFamily="34" charset="0"/>
                <a:cs typeface="Arial" panose="020B0604020202020204" pitchFamily="34" charset="0"/>
                <a:sym typeface="Wingdings" panose="05000000000000000000" pitchFamily="2" charset="2"/>
              </a:rPr>
              <a:t>a certain of time</a:t>
            </a:r>
            <a:r>
              <a:rPr lang="en-US" altLang="en-US" dirty="0" smtClean="0">
                <a:latin typeface="Arial" panose="020B0604020202020204" pitchFamily="34" charset="0"/>
                <a:cs typeface="Arial" panose="020B0604020202020204" pitchFamily="34" charset="0"/>
                <a:sym typeface="Wingdings" panose="05000000000000000000" pitchFamily="2" charset="2"/>
              </a:rPr>
              <a:t>.</a:t>
            </a:r>
            <a:endParaRPr lang="en-US" altLang="en-US" dirty="0" smtClean="0">
              <a:latin typeface="Arial" panose="020B0604020202020204" pitchFamily="34" charset="0"/>
              <a:cs typeface="Arial" panose="020B0604020202020204" pitchFamily="34" charset="0"/>
              <a:sym typeface="Wingdings" panose="05000000000000000000" pitchFamily="2" charset="2"/>
            </a:endParaRPr>
          </a:p>
          <a:p>
            <a:pPr>
              <a:buFontTx/>
              <a:buNone/>
            </a:pPr>
            <a:endParaRPr lang="en-US" altLang="en-US" dirty="0">
              <a:latin typeface="Arial" panose="020B0604020202020204" pitchFamily="34" charset="0"/>
              <a:cs typeface="Arial" panose="020B0604020202020204" pitchFamily="34" charset="0"/>
              <a:sym typeface="Wingdings" panose="05000000000000000000" pitchFamily="2" charset="2"/>
            </a:endParaRPr>
          </a:p>
          <a:p>
            <a:pPr>
              <a:buFontTx/>
              <a:buNone/>
            </a:pPr>
            <a:r>
              <a:rPr lang="en-US" altLang="en-US" dirty="0">
                <a:latin typeface="Arial" panose="020B0604020202020204" pitchFamily="34" charset="0"/>
                <a:cs typeface="Arial" panose="020B0604020202020204" pitchFamily="34" charset="0"/>
                <a:sym typeface="Wingdings" panose="05000000000000000000" pitchFamily="2" charset="2"/>
              </a:rPr>
              <a:t> count = count + 1;   </a:t>
            </a:r>
            <a:r>
              <a:rPr lang="en-US" altLang="en-US" sz="2000" dirty="0" err="1" smtClean="0">
                <a:latin typeface="Arial" panose="020B0604020202020204" pitchFamily="34" charset="0"/>
                <a:cs typeface="Arial" panose="020B0604020202020204" pitchFamily="34" charset="0"/>
                <a:sym typeface="Wingdings" panose="05000000000000000000" pitchFamily="2" charset="2"/>
              </a:rPr>
              <a:t>tanoe</a:t>
            </a:r>
            <a:r>
              <a:rPr lang="en-US" altLang="en-US" sz="2000" dirty="0" smtClean="0">
                <a:latin typeface="Arial" panose="020B0604020202020204" pitchFamily="34" charset="0"/>
                <a:cs typeface="Arial" panose="020B0604020202020204" pitchFamily="34" charset="0"/>
                <a:sym typeface="Wingdings" panose="05000000000000000000" pitchFamily="2" charset="2"/>
              </a:rPr>
              <a:t> </a:t>
            </a:r>
            <a:r>
              <a:rPr lang="en-US" altLang="en-US" sz="2000" dirty="0">
                <a:latin typeface="Arial" panose="020B0604020202020204" pitchFamily="34" charset="0"/>
                <a:cs typeface="Arial" panose="020B0604020202020204" pitchFamily="34" charset="0"/>
                <a:sym typeface="Wingdings" panose="05000000000000000000" pitchFamily="2" charset="2"/>
              </a:rPr>
              <a:t>a certain amount of time, but it is constant</a:t>
            </a:r>
            <a:endParaRPr lang="en-US" altLang="en-US" sz="2000" dirty="0">
              <a:latin typeface="Arial" panose="020B0604020202020204" pitchFamily="34" charset="0"/>
              <a:cs typeface="Arial" panose="020B0604020202020204" pitchFamily="34" charset="0"/>
              <a:sym typeface="Wingdings" panose="05000000000000000000" pitchFamily="2" charset="2"/>
            </a:endParaRPr>
          </a:p>
          <a:p>
            <a:pPr>
              <a:buFontTx/>
              <a:buNone/>
            </a:pPr>
            <a:endParaRPr lang="en-US" altLang="en-US" sz="2000" dirty="0">
              <a:latin typeface="Arial" panose="020B0604020202020204" pitchFamily="34" charset="0"/>
              <a:cs typeface="Arial" panose="020B0604020202020204" pitchFamily="34" charset="0"/>
              <a:sym typeface="Wingdings" panose="05000000000000000000" pitchFamily="2" charset="2"/>
            </a:endParaRPr>
          </a:p>
          <a:p>
            <a:pPr>
              <a:buFontTx/>
              <a:buNone/>
            </a:pPr>
            <a:r>
              <a:rPr lang="en-US" altLang="en-US" b="1" i="1" dirty="0">
                <a:latin typeface="Arial" panose="020B0604020202020204" pitchFamily="34" charset="0"/>
                <a:cs typeface="Arial" panose="020B0604020202020204" pitchFamily="34" charset="0"/>
                <a:sym typeface="Wingdings" panose="05000000000000000000" pitchFamily="2" charset="2"/>
              </a:rPr>
              <a:t>A sequence of  operations</a:t>
            </a:r>
            <a:r>
              <a:rPr lang="en-US" altLang="en-US" b="1" i="1" dirty="0" smtClean="0">
                <a:latin typeface="Arial" panose="020B0604020202020204" pitchFamily="34" charset="0"/>
                <a:cs typeface="Arial" panose="020B0604020202020204" pitchFamily="34" charset="0"/>
                <a:sym typeface="Wingdings" panose="05000000000000000000" pitchFamily="2" charset="2"/>
              </a:rPr>
              <a:t>:</a:t>
            </a:r>
            <a:endParaRPr lang="en-US" altLang="en-US" dirty="0">
              <a:latin typeface="Arial" panose="020B0604020202020204" pitchFamily="34" charset="0"/>
              <a:cs typeface="Arial" panose="020B0604020202020204" pitchFamily="34" charset="0"/>
              <a:sym typeface="Wingdings" panose="05000000000000000000" pitchFamily="2" charset="2"/>
            </a:endParaRPr>
          </a:p>
          <a:p>
            <a:pPr>
              <a:buFontTx/>
              <a:buNone/>
            </a:pPr>
            <a:r>
              <a:rPr lang="en-US" altLang="en-US" dirty="0">
                <a:latin typeface="Arial" panose="020B0604020202020204" pitchFamily="34" charset="0"/>
                <a:cs typeface="Arial" panose="020B0604020202020204" pitchFamily="34" charset="0"/>
                <a:sym typeface="Wingdings" panose="05000000000000000000" pitchFamily="2" charset="2"/>
              </a:rPr>
              <a:t>	count = count + 1;		Cost: c</a:t>
            </a:r>
            <a:r>
              <a:rPr lang="en-US" altLang="en-US" baseline="-25000" dirty="0">
                <a:latin typeface="Arial" panose="020B0604020202020204" pitchFamily="34" charset="0"/>
                <a:cs typeface="Arial" panose="020B0604020202020204" pitchFamily="34" charset="0"/>
                <a:sym typeface="Wingdings" panose="05000000000000000000" pitchFamily="2" charset="2"/>
              </a:rPr>
              <a:t>1</a:t>
            </a:r>
            <a:endParaRPr lang="en-US" altLang="en-US" baseline="-25000" dirty="0">
              <a:latin typeface="Arial" panose="020B0604020202020204" pitchFamily="34" charset="0"/>
              <a:cs typeface="Arial" panose="020B0604020202020204" pitchFamily="34" charset="0"/>
              <a:sym typeface="Wingdings" panose="05000000000000000000" pitchFamily="2" charset="2"/>
            </a:endParaRPr>
          </a:p>
          <a:p>
            <a:pPr>
              <a:buFontTx/>
              <a:buNone/>
            </a:pPr>
            <a:r>
              <a:rPr lang="en-US" altLang="en-US" dirty="0">
                <a:latin typeface="Arial" panose="020B0604020202020204" pitchFamily="34" charset="0"/>
                <a:cs typeface="Arial" panose="020B0604020202020204" pitchFamily="34" charset="0"/>
                <a:sym typeface="Wingdings" panose="05000000000000000000" pitchFamily="2" charset="2"/>
              </a:rPr>
              <a:t>	sum = sum + count;		Cost: c</a:t>
            </a:r>
            <a:r>
              <a:rPr lang="en-US" altLang="en-US" baseline="-25000" dirty="0">
                <a:latin typeface="Arial" panose="020B0604020202020204" pitchFamily="34" charset="0"/>
                <a:cs typeface="Arial" panose="020B0604020202020204" pitchFamily="34" charset="0"/>
                <a:sym typeface="Wingdings" panose="05000000000000000000" pitchFamily="2" charset="2"/>
              </a:rPr>
              <a:t>2</a:t>
            </a:r>
            <a:endParaRPr lang="en-US" altLang="en-US" baseline="-25000" dirty="0">
              <a:latin typeface="Arial" panose="020B0604020202020204" pitchFamily="34" charset="0"/>
              <a:cs typeface="Arial" panose="020B0604020202020204" pitchFamily="34" charset="0"/>
              <a:sym typeface="Wingdings" panose="05000000000000000000" pitchFamily="2" charset="2"/>
            </a:endParaRPr>
          </a:p>
          <a:p>
            <a:pPr>
              <a:buFontTx/>
              <a:buNone/>
            </a:pPr>
            <a:r>
              <a:rPr lang="en-US" altLang="en-US" dirty="0">
                <a:latin typeface="Arial" panose="020B0604020202020204" pitchFamily="34" charset="0"/>
                <a:cs typeface="Arial" panose="020B0604020202020204" pitchFamily="34" charset="0"/>
                <a:sym typeface="Wingdings" panose="05000000000000000000" pitchFamily="2" charset="2"/>
              </a:rPr>
              <a:t>		</a:t>
            </a:r>
            <a:endParaRPr lang="en-US" altLang="en-US" dirty="0">
              <a:latin typeface="Arial" panose="020B0604020202020204" pitchFamily="34" charset="0"/>
              <a:cs typeface="Arial" panose="020B0604020202020204" pitchFamily="34" charset="0"/>
              <a:sym typeface="Wingdings" panose="05000000000000000000" pitchFamily="2" charset="2"/>
            </a:endParaRPr>
          </a:p>
          <a:p>
            <a:pPr>
              <a:buFontTx/>
              <a:buNone/>
            </a:pPr>
            <a:r>
              <a:rPr lang="en-US" altLang="en-US" dirty="0">
                <a:latin typeface="Arial" panose="020B0604020202020204" pitchFamily="34" charset="0"/>
                <a:cs typeface="Arial" panose="020B0604020202020204" pitchFamily="34" charset="0"/>
                <a:sym typeface="Wingdings" panose="05000000000000000000" pitchFamily="2" charset="2"/>
              </a:rPr>
              <a:t>		 Total Cost = c</a:t>
            </a:r>
            <a:r>
              <a:rPr lang="en-US" altLang="en-US" baseline="-25000" dirty="0">
                <a:latin typeface="Arial" panose="020B0604020202020204" pitchFamily="34" charset="0"/>
                <a:cs typeface="Arial" panose="020B0604020202020204" pitchFamily="34" charset="0"/>
                <a:sym typeface="Wingdings" panose="05000000000000000000" pitchFamily="2" charset="2"/>
              </a:rPr>
              <a:t>1</a:t>
            </a:r>
            <a:r>
              <a:rPr lang="en-US" altLang="en-US" dirty="0">
                <a:latin typeface="Arial" panose="020B0604020202020204" pitchFamily="34" charset="0"/>
                <a:cs typeface="Arial" panose="020B0604020202020204" pitchFamily="34" charset="0"/>
                <a:sym typeface="Wingdings" panose="05000000000000000000" pitchFamily="2" charset="2"/>
              </a:rPr>
              <a:t> + c</a:t>
            </a:r>
            <a:r>
              <a:rPr lang="en-US" altLang="en-US" baseline="-25000" dirty="0">
                <a:latin typeface="Arial" panose="020B0604020202020204" pitchFamily="34" charset="0"/>
                <a:cs typeface="Arial" panose="020B0604020202020204" pitchFamily="34" charset="0"/>
                <a:sym typeface="Wingdings" panose="05000000000000000000" pitchFamily="2" charset="2"/>
              </a:rPr>
              <a:t>2</a:t>
            </a:r>
            <a:endParaRPr lang="en-US" altLang="en-US" baseline="-25000" dirty="0">
              <a:latin typeface="Arial" panose="020B0604020202020204" pitchFamily="34" charset="0"/>
              <a:cs typeface="Arial" panose="020B0604020202020204" pitchFamily="34" charset="0"/>
              <a:sym typeface="Wingdings" panose="05000000000000000000" pitchFamily="2" charset="2"/>
            </a:endParaRPr>
          </a:p>
          <a:p>
            <a:pPr>
              <a:buFontTx/>
              <a:buNone/>
            </a:pPr>
            <a:r>
              <a:rPr lang="en-US" altLang="en-US" dirty="0">
                <a:latin typeface="Arial" panose="020B0604020202020204" pitchFamily="34" charset="0"/>
                <a:cs typeface="Arial" panose="020B0604020202020204" pitchFamily="34" charset="0"/>
                <a:sym typeface="Wingdings" panose="05000000000000000000" pitchFamily="2" charset="2"/>
              </a:rPr>
              <a:t>			             </a:t>
            </a:r>
            <a:endParaRPr lang="en-US" altLang="en-US" dirty="0">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68611" name="Rectangle 3"/>
          <p:cNvSpPr>
            <a:spLocks noGrp="1" noChangeArrowheads="1"/>
          </p:cNvSpPr>
          <p:nvPr>
            <p:ph type="body" idx="1"/>
          </p:nvPr>
        </p:nvSpPr>
        <p:spPr>
          <a:xfrm>
            <a:off x="1172569" y="815454"/>
            <a:ext cx="9145137" cy="4953000"/>
          </a:xfrm>
        </p:spPr>
        <p:txBody>
          <a:bodyPr>
            <a:normAutofit/>
          </a:bodyPr>
          <a:lstStyle/>
          <a:p>
            <a:pPr>
              <a:buFontTx/>
              <a:buNone/>
            </a:pPr>
            <a:r>
              <a:rPr lang="en-US" altLang="en-US" i="1" dirty="0">
                <a:latin typeface="Arial" panose="020B0604020202020204" pitchFamily="34" charset="0"/>
                <a:cs typeface="Arial" panose="020B0604020202020204" pitchFamily="34" charset="0"/>
              </a:rPr>
              <a:t>Example: Simple If-Statement</a:t>
            </a:r>
            <a:endParaRPr lang="en-US" altLang="en-US" i="1" dirty="0">
              <a:latin typeface="Arial" panose="020B0604020202020204" pitchFamily="34" charset="0"/>
              <a:cs typeface="Arial" panose="020B0604020202020204" pitchFamily="34" charset="0"/>
            </a:endParaRPr>
          </a:p>
          <a:p>
            <a:pPr>
              <a:buFontTx/>
              <a:buNone/>
            </a:pPr>
            <a:r>
              <a:rPr lang="en-US" altLang="en-US" dirty="0">
                <a:latin typeface="Arial" panose="020B0604020202020204" pitchFamily="34" charset="0"/>
                <a:cs typeface="Arial" panose="020B0604020202020204" pitchFamily="34" charset="0"/>
              </a:rPr>
              <a:t>					</a:t>
            </a:r>
            <a:r>
              <a:rPr lang="en-US" altLang="en-US" b="1" u="sng" dirty="0">
                <a:latin typeface="Arial" panose="020B0604020202020204" pitchFamily="34" charset="0"/>
                <a:cs typeface="Arial" panose="020B0604020202020204" pitchFamily="34" charset="0"/>
              </a:rPr>
              <a:t>Cost</a:t>
            </a:r>
            <a:r>
              <a:rPr lang="en-US" altLang="en-US" b="1" dirty="0">
                <a:latin typeface="Arial" panose="020B0604020202020204" pitchFamily="34" charset="0"/>
                <a:cs typeface="Arial" panose="020B0604020202020204" pitchFamily="34" charset="0"/>
              </a:rPr>
              <a:t>		</a:t>
            </a:r>
            <a:r>
              <a:rPr lang="en-US" altLang="en-US" b="1" u="sng" dirty="0">
                <a:latin typeface="Arial" panose="020B0604020202020204" pitchFamily="34" charset="0"/>
                <a:cs typeface="Arial" panose="020B0604020202020204" pitchFamily="34" charset="0"/>
              </a:rPr>
              <a:t>Times</a:t>
            </a:r>
            <a:endParaRPr lang="en-US" altLang="en-US" b="1" u="sng" dirty="0">
              <a:latin typeface="Arial" panose="020B0604020202020204" pitchFamily="34" charset="0"/>
              <a:cs typeface="Arial" panose="020B0604020202020204" pitchFamily="34" charset="0"/>
            </a:endParaRPr>
          </a:p>
          <a:p>
            <a:pPr>
              <a:buFontTx/>
              <a:buNone/>
            </a:pPr>
            <a:r>
              <a:rPr lang="en-US" altLang="en-US" dirty="0">
                <a:latin typeface="Arial" panose="020B0604020202020204" pitchFamily="34" charset="0"/>
                <a:cs typeface="Arial" panose="020B0604020202020204" pitchFamily="34" charset="0"/>
              </a:rPr>
              <a:t>	if (n &lt; 0)		</a:t>
            </a:r>
            <a:r>
              <a:rPr lang="en-US" altLang="en-US" dirty="0" smtClean="0">
                <a:latin typeface="Arial" panose="020B0604020202020204" pitchFamily="34" charset="0"/>
                <a:cs typeface="Arial" panose="020B0604020202020204" pitchFamily="34" charset="0"/>
              </a:rPr>
              <a:t>           c1</a:t>
            </a:r>
            <a:r>
              <a:rPr lang="en-US" altLang="en-US" dirty="0">
                <a:latin typeface="Arial" panose="020B0604020202020204" pitchFamily="34" charset="0"/>
                <a:cs typeface="Arial" panose="020B0604020202020204" pitchFamily="34" charset="0"/>
              </a:rPr>
              <a:t>		   1</a:t>
            </a:r>
            <a:endParaRPr lang="en-US" altLang="en-US" dirty="0">
              <a:latin typeface="Arial" panose="020B0604020202020204" pitchFamily="34" charset="0"/>
              <a:cs typeface="Arial" panose="020B0604020202020204" pitchFamily="34" charset="0"/>
            </a:endParaRPr>
          </a:p>
          <a:p>
            <a:pPr>
              <a:buFontTx/>
              <a:buNone/>
            </a:pPr>
            <a:r>
              <a:rPr lang="en-US" altLang="en-US" dirty="0">
                <a:latin typeface="Arial" panose="020B0604020202020204" pitchFamily="34" charset="0"/>
                <a:cs typeface="Arial" panose="020B0604020202020204" pitchFamily="34" charset="0"/>
              </a:rPr>
              <a:t>	   </a:t>
            </a:r>
            <a:r>
              <a:rPr lang="en-US" altLang="en-US" dirty="0" err="1">
                <a:latin typeface="Arial" panose="020B0604020202020204" pitchFamily="34" charset="0"/>
                <a:cs typeface="Arial" panose="020B0604020202020204" pitchFamily="34" charset="0"/>
              </a:rPr>
              <a:t>absval</a:t>
            </a:r>
            <a:r>
              <a:rPr lang="en-US" altLang="en-US" dirty="0">
                <a:latin typeface="Arial" panose="020B0604020202020204" pitchFamily="34" charset="0"/>
                <a:cs typeface="Arial" panose="020B0604020202020204" pitchFamily="34" charset="0"/>
              </a:rPr>
              <a:t> = -n 	</a:t>
            </a:r>
            <a:r>
              <a:rPr lang="en-US" altLang="en-US" dirty="0" smtClean="0">
                <a:latin typeface="Arial" panose="020B0604020202020204" pitchFamily="34" charset="0"/>
                <a:cs typeface="Arial" panose="020B0604020202020204" pitchFamily="34" charset="0"/>
              </a:rPr>
              <a:t>           c2</a:t>
            </a:r>
            <a:r>
              <a:rPr lang="en-US" altLang="en-US" dirty="0">
                <a:latin typeface="Arial" panose="020B0604020202020204" pitchFamily="34" charset="0"/>
                <a:cs typeface="Arial" panose="020B0604020202020204" pitchFamily="34" charset="0"/>
              </a:rPr>
              <a:t>		   1</a:t>
            </a:r>
            <a:endParaRPr lang="en-US" altLang="en-US" dirty="0">
              <a:latin typeface="Arial" panose="020B0604020202020204" pitchFamily="34" charset="0"/>
              <a:cs typeface="Arial" panose="020B0604020202020204" pitchFamily="34" charset="0"/>
            </a:endParaRPr>
          </a:p>
          <a:p>
            <a:pPr>
              <a:buFontTx/>
              <a:buNone/>
            </a:pPr>
            <a:r>
              <a:rPr lang="en-US" altLang="en-US" dirty="0">
                <a:latin typeface="Arial" panose="020B0604020202020204" pitchFamily="34" charset="0"/>
                <a:cs typeface="Arial" panose="020B0604020202020204" pitchFamily="34" charset="0"/>
              </a:rPr>
              <a:t>	else			</a:t>
            </a:r>
            <a:endParaRPr lang="en-US" altLang="en-US" dirty="0">
              <a:latin typeface="Arial" panose="020B0604020202020204" pitchFamily="34" charset="0"/>
              <a:cs typeface="Arial" panose="020B0604020202020204" pitchFamily="34" charset="0"/>
            </a:endParaRPr>
          </a:p>
          <a:p>
            <a:pPr>
              <a:buFontTx/>
              <a:buNone/>
            </a:pPr>
            <a:r>
              <a:rPr lang="en-US" altLang="en-US" dirty="0">
                <a:latin typeface="Arial" panose="020B0604020202020204" pitchFamily="34" charset="0"/>
                <a:cs typeface="Arial" panose="020B0604020202020204" pitchFamily="34" charset="0"/>
              </a:rPr>
              <a:t>		</a:t>
            </a:r>
            <a:r>
              <a:rPr lang="en-US" altLang="en-US" dirty="0" err="1">
                <a:latin typeface="Arial" panose="020B0604020202020204" pitchFamily="34" charset="0"/>
                <a:cs typeface="Arial" panose="020B0604020202020204" pitchFamily="34" charset="0"/>
              </a:rPr>
              <a:t>absval</a:t>
            </a:r>
            <a:r>
              <a:rPr lang="en-US" altLang="en-US" dirty="0">
                <a:latin typeface="Arial" panose="020B0604020202020204" pitchFamily="34" charset="0"/>
                <a:cs typeface="Arial" panose="020B0604020202020204" pitchFamily="34" charset="0"/>
              </a:rPr>
              <a:t> = n; 	</a:t>
            </a:r>
            <a:r>
              <a:rPr lang="en-US" altLang="en-US" dirty="0" smtClean="0">
                <a:latin typeface="Arial" panose="020B0604020202020204" pitchFamily="34" charset="0"/>
                <a:cs typeface="Arial" panose="020B0604020202020204" pitchFamily="34" charset="0"/>
              </a:rPr>
              <a:t>  c3</a:t>
            </a:r>
            <a:r>
              <a:rPr lang="en-US" altLang="en-US" dirty="0">
                <a:latin typeface="Arial" panose="020B0604020202020204" pitchFamily="34" charset="0"/>
                <a:cs typeface="Arial" panose="020B0604020202020204" pitchFamily="34" charset="0"/>
              </a:rPr>
              <a:t>		   1	</a:t>
            </a:r>
            <a:endParaRPr lang="en-US" altLang="en-US" dirty="0">
              <a:latin typeface="Arial" panose="020B0604020202020204" pitchFamily="34" charset="0"/>
              <a:cs typeface="Arial" panose="020B0604020202020204" pitchFamily="34" charset="0"/>
            </a:endParaRPr>
          </a:p>
          <a:p>
            <a:pPr>
              <a:buFontTx/>
              <a:buNone/>
            </a:pPr>
            <a:r>
              <a:rPr lang="en-US" altLang="en-US" dirty="0">
                <a:latin typeface="Arial" panose="020B0604020202020204" pitchFamily="34" charset="0"/>
                <a:cs typeface="Arial" panose="020B0604020202020204" pitchFamily="34" charset="0"/>
              </a:rPr>
              <a:t>	</a:t>
            </a:r>
            <a:endParaRPr lang="en-US" altLang="en-US" dirty="0">
              <a:latin typeface="Arial" panose="020B0604020202020204" pitchFamily="34" charset="0"/>
              <a:cs typeface="Arial" panose="020B0604020202020204" pitchFamily="34" charset="0"/>
            </a:endParaRPr>
          </a:p>
          <a:p>
            <a:pPr>
              <a:buFontTx/>
              <a:buNone/>
            </a:pPr>
            <a:r>
              <a:rPr lang="en-US" altLang="en-US" dirty="0">
                <a:latin typeface="Arial" panose="020B0604020202020204" pitchFamily="34" charset="0"/>
                <a:cs typeface="Arial" panose="020B0604020202020204" pitchFamily="34" charset="0"/>
              </a:rPr>
              <a:t>Total Cost  &lt;=  c1 + max(c2,c3)</a:t>
            </a:r>
            <a:endParaRPr lang="en-US" altLang="en-US" dirty="0">
              <a:latin typeface="Arial" panose="020B0604020202020204" pitchFamily="34" charset="0"/>
              <a:cs typeface="Arial" panose="020B0604020202020204" pitchFamily="34" charset="0"/>
            </a:endParaRPr>
          </a:p>
          <a:p>
            <a:pPr>
              <a:buFontTx/>
              <a:buNone/>
            </a:pPr>
            <a:endParaRPr lang="en-US" altLang="en-US" dirty="0">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69635" name="Rectangle 3"/>
          <p:cNvSpPr>
            <a:spLocks noGrp="1" noChangeArrowheads="1"/>
          </p:cNvSpPr>
          <p:nvPr>
            <p:ph type="body" idx="1"/>
          </p:nvPr>
        </p:nvSpPr>
        <p:spPr>
          <a:xfrm>
            <a:off x="818866" y="990600"/>
            <a:ext cx="9620534" cy="5105400"/>
          </a:xfrm>
        </p:spPr>
        <p:txBody>
          <a:bodyPr/>
          <a:lstStyle/>
          <a:p>
            <a:pPr>
              <a:buFontTx/>
              <a:buNone/>
            </a:pPr>
            <a:r>
              <a:rPr lang="en-US" altLang="en-US" sz="2400" i="1" dirty="0">
                <a:latin typeface="Arial" panose="020B0604020202020204" pitchFamily="34" charset="0"/>
                <a:cs typeface="Arial" panose="020B0604020202020204" pitchFamily="34" charset="0"/>
              </a:rPr>
              <a:t>Example: Simple Loop</a:t>
            </a:r>
            <a:endParaRPr lang="en-US" altLang="en-US" sz="2400" i="1" dirty="0">
              <a:latin typeface="Arial" panose="020B0604020202020204" pitchFamily="34" charset="0"/>
              <a:cs typeface="Arial" panose="020B0604020202020204" pitchFamily="34" charset="0"/>
            </a:endParaRPr>
          </a:p>
          <a:p>
            <a:pPr>
              <a:buFontTx/>
              <a:buNone/>
            </a:pPr>
            <a:r>
              <a:rPr lang="en-US" altLang="en-US" sz="2400" dirty="0">
                <a:latin typeface="Arial" panose="020B0604020202020204" pitchFamily="34" charset="0"/>
                <a:cs typeface="Arial" panose="020B0604020202020204" pitchFamily="34" charset="0"/>
              </a:rPr>
              <a:t>							</a:t>
            </a:r>
            <a:r>
              <a:rPr lang="en-US" altLang="en-US" sz="2400" b="1" u="sng" dirty="0">
                <a:latin typeface="Arial" panose="020B0604020202020204" pitchFamily="34" charset="0"/>
                <a:cs typeface="Arial" panose="020B0604020202020204" pitchFamily="34" charset="0"/>
              </a:rPr>
              <a:t>Cost</a:t>
            </a:r>
            <a:r>
              <a:rPr lang="en-US" altLang="en-US" sz="2400" b="1" dirty="0">
                <a:latin typeface="Arial" panose="020B0604020202020204" pitchFamily="34" charset="0"/>
                <a:cs typeface="Arial" panose="020B0604020202020204" pitchFamily="34" charset="0"/>
              </a:rPr>
              <a:t>		</a:t>
            </a:r>
            <a:r>
              <a:rPr lang="en-US" altLang="en-US" sz="2400" b="1" u="sng" dirty="0">
                <a:latin typeface="Arial" panose="020B0604020202020204" pitchFamily="34" charset="0"/>
                <a:cs typeface="Arial" panose="020B0604020202020204" pitchFamily="34" charset="0"/>
              </a:rPr>
              <a:t>Times</a:t>
            </a:r>
            <a:endParaRPr lang="en-US" altLang="en-US" sz="2400" b="1" u="sng" dirty="0">
              <a:latin typeface="Arial" panose="020B0604020202020204" pitchFamily="34" charset="0"/>
              <a:cs typeface="Arial" panose="020B0604020202020204" pitchFamily="34" charset="0"/>
            </a:endParaRPr>
          </a:p>
          <a:p>
            <a:pPr>
              <a:buFontTx/>
              <a:buNone/>
            </a:pP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i</a:t>
            </a:r>
            <a:r>
              <a:rPr lang="en-US" altLang="en-US" sz="2400" dirty="0">
                <a:latin typeface="Arial" panose="020B0604020202020204" pitchFamily="34" charset="0"/>
                <a:cs typeface="Arial" panose="020B0604020202020204" pitchFamily="34" charset="0"/>
              </a:rPr>
              <a:t> = 1;					 </a:t>
            </a:r>
            <a:r>
              <a:rPr lang="en-US" altLang="en-US" sz="2400" dirty="0" smtClean="0">
                <a:latin typeface="Arial" panose="020B0604020202020204" pitchFamily="34" charset="0"/>
                <a:cs typeface="Arial" panose="020B0604020202020204" pitchFamily="34" charset="0"/>
              </a:rPr>
              <a:t>           c1</a:t>
            </a:r>
            <a:r>
              <a:rPr lang="en-US" altLang="en-US" sz="2400" dirty="0">
                <a:latin typeface="Arial" panose="020B0604020202020204" pitchFamily="34" charset="0"/>
                <a:cs typeface="Arial" panose="020B0604020202020204" pitchFamily="34" charset="0"/>
              </a:rPr>
              <a:t>		   1</a:t>
            </a:r>
            <a:endParaRPr lang="en-US" altLang="en-US" sz="2400" dirty="0">
              <a:latin typeface="Arial" panose="020B0604020202020204" pitchFamily="34" charset="0"/>
              <a:cs typeface="Arial" panose="020B0604020202020204" pitchFamily="34" charset="0"/>
            </a:endParaRPr>
          </a:p>
          <a:p>
            <a:pPr>
              <a:buFontTx/>
              <a:buNone/>
            </a:pPr>
            <a:r>
              <a:rPr lang="en-US" altLang="en-US" sz="2400" dirty="0">
                <a:latin typeface="Arial" panose="020B0604020202020204" pitchFamily="34" charset="0"/>
                <a:cs typeface="Arial" panose="020B0604020202020204" pitchFamily="34" charset="0"/>
              </a:rPr>
              <a:t>	sum = 0;					 c2		   1</a:t>
            </a:r>
            <a:endParaRPr lang="en-US" altLang="en-US" sz="2400" dirty="0">
              <a:latin typeface="Arial" panose="020B0604020202020204" pitchFamily="34" charset="0"/>
              <a:cs typeface="Arial" panose="020B0604020202020204" pitchFamily="34" charset="0"/>
            </a:endParaRPr>
          </a:p>
          <a:p>
            <a:pPr>
              <a:buFontTx/>
              <a:buNone/>
            </a:pPr>
            <a:r>
              <a:rPr lang="en-US" altLang="en-US" sz="2400" dirty="0">
                <a:latin typeface="Arial" panose="020B0604020202020204" pitchFamily="34" charset="0"/>
                <a:cs typeface="Arial" panose="020B0604020202020204" pitchFamily="34" charset="0"/>
              </a:rPr>
              <a:t>	while (</a:t>
            </a:r>
            <a:r>
              <a:rPr lang="en-US" altLang="en-US" sz="2400" dirty="0" err="1">
                <a:latin typeface="Arial" panose="020B0604020202020204" pitchFamily="34" charset="0"/>
                <a:cs typeface="Arial" panose="020B0604020202020204" pitchFamily="34" charset="0"/>
              </a:rPr>
              <a:t>i</a:t>
            </a:r>
            <a:r>
              <a:rPr lang="en-US" altLang="en-US" sz="2400" dirty="0">
                <a:latin typeface="Arial" panose="020B0604020202020204" pitchFamily="34" charset="0"/>
                <a:cs typeface="Arial" panose="020B0604020202020204" pitchFamily="34" charset="0"/>
              </a:rPr>
              <a:t> &lt;= n) {			</a:t>
            </a:r>
            <a:r>
              <a:rPr lang="en-US" altLang="en-US" sz="2400" dirty="0" smtClean="0">
                <a:latin typeface="Arial" panose="020B0604020202020204" pitchFamily="34" charset="0"/>
                <a:cs typeface="Arial" panose="020B0604020202020204" pitchFamily="34" charset="0"/>
              </a:rPr>
              <a:t>            </a:t>
            </a:r>
            <a:r>
              <a:rPr lang="en-US" altLang="en-US" sz="2400" dirty="0">
                <a:latin typeface="Arial" panose="020B0604020202020204" pitchFamily="34" charset="0"/>
                <a:cs typeface="Arial" panose="020B0604020202020204" pitchFamily="34" charset="0"/>
              </a:rPr>
              <a:t>c3		   n+1</a:t>
            </a:r>
            <a:endParaRPr lang="en-US" altLang="en-US" sz="2400" dirty="0">
              <a:latin typeface="Arial" panose="020B0604020202020204" pitchFamily="34" charset="0"/>
              <a:cs typeface="Arial" panose="020B0604020202020204" pitchFamily="34" charset="0"/>
            </a:endParaRPr>
          </a:p>
          <a:p>
            <a:pPr>
              <a:buFontTx/>
              <a:buNone/>
            </a:pPr>
            <a:r>
              <a:rPr lang="en-US" altLang="en-US" sz="2400" dirty="0">
                <a:latin typeface="Arial" panose="020B0604020202020204" pitchFamily="34" charset="0"/>
                <a:cs typeface="Arial" panose="020B0604020202020204" pitchFamily="34" charset="0"/>
              </a:rPr>
              <a:t>	</a:t>
            </a:r>
            <a:r>
              <a:rPr lang="en-US" altLang="en-US" sz="2400" dirty="0">
                <a:highlight>
                  <a:srgbClr val="FFFF00"/>
                </a:highlight>
                <a:latin typeface="Arial" panose="020B0604020202020204" pitchFamily="34" charset="0"/>
                <a:cs typeface="Arial" panose="020B0604020202020204" pitchFamily="34" charset="0"/>
              </a:rPr>
              <a:t>	</a:t>
            </a:r>
            <a:r>
              <a:rPr lang="en-US" altLang="en-US" sz="2400" dirty="0" err="1">
                <a:highlight>
                  <a:srgbClr val="FFFF00"/>
                </a:highlight>
                <a:latin typeface="Arial" panose="020B0604020202020204" pitchFamily="34" charset="0"/>
                <a:cs typeface="Arial" panose="020B0604020202020204" pitchFamily="34" charset="0"/>
              </a:rPr>
              <a:t>i</a:t>
            </a:r>
            <a:r>
              <a:rPr lang="en-US" altLang="en-US" sz="2400" dirty="0">
                <a:highlight>
                  <a:srgbClr val="FFFF00"/>
                </a:highlight>
                <a:latin typeface="Arial" panose="020B0604020202020204" pitchFamily="34" charset="0"/>
                <a:cs typeface="Arial" panose="020B0604020202020204" pitchFamily="34" charset="0"/>
              </a:rPr>
              <a:t> = </a:t>
            </a:r>
            <a:r>
              <a:rPr lang="en-US" altLang="en-US" sz="2400" dirty="0" err="1">
                <a:highlight>
                  <a:srgbClr val="FFFF00"/>
                </a:highlight>
                <a:latin typeface="Arial" panose="020B0604020202020204" pitchFamily="34" charset="0"/>
                <a:cs typeface="Arial" panose="020B0604020202020204" pitchFamily="34" charset="0"/>
              </a:rPr>
              <a:t>i</a:t>
            </a:r>
            <a:r>
              <a:rPr lang="en-US" altLang="en-US" sz="2400" dirty="0">
                <a:highlight>
                  <a:srgbClr val="FFFF00"/>
                </a:highlight>
                <a:latin typeface="Arial" panose="020B0604020202020204" pitchFamily="34" charset="0"/>
                <a:cs typeface="Arial" panose="020B0604020202020204" pitchFamily="34" charset="0"/>
              </a:rPr>
              <a:t> + 1;				 c4		   n	</a:t>
            </a:r>
            <a:endParaRPr lang="en-US" altLang="en-US" sz="2400" dirty="0">
              <a:latin typeface="Arial" panose="020B0604020202020204" pitchFamily="34" charset="0"/>
              <a:cs typeface="Arial" panose="020B0604020202020204" pitchFamily="34" charset="0"/>
            </a:endParaRPr>
          </a:p>
          <a:p>
            <a:pPr>
              <a:buFontTx/>
              <a:buNone/>
            </a:pPr>
            <a:r>
              <a:rPr lang="en-US" altLang="en-US" sz="2400" dirty="0">
                <a:latin typeface="Arial" panose="020B0604020202020204" pitchFamily="34" charset="0"/>
                <a:cs typeface="Arial" panose="020B0604020202020204" pitchFamily="34" charset="0"/>
              </a:rPr>
              <a:t>		</a:t>
            </a:r>
            <a:r>
              <a:rPr lang="en-US" altLang="en-US" sz="2400" dirty="0">
                <a:highlight>
                  <a:srgbClr val="FFFF00"/>
                </a:highlight>
                <a:latin typeface="Arial" panose="020B0604020202020204" pitchFamily="34" charset="0"/>
                <a:cs typeface="Arial" panose="020B0604020202020204" pitchFamily="34" charset="0"/>
              </a:rPr>
              <a:t>sum = sum + </a:t>
            </a:r>
            <a:r>
              <a:rPr lang="en-US" altLang="en-US" sz="2400" dirty="0" err="1">
                <a:highlight>
                  <a:srgbClr val="FFFF00"/>
                </a:highlight>
                <a:latin typeface="Arial" panose="020B0604020202020204" pitchFamily="34" charset="0"/>
                <a:cs typeface="Arial" panose="020B0604020202020204" pitchFamily="34" charset="0"/>
              </a:rPr>
              <a:t>i</a:t>
            </a:r>
            <a:r>
              <a:rPr lang="en-US" altLang="en-US" sz="2400" dirty="0">
                <a:highlight>
                  <a:srgbClr val="FFFF00"/>
                </a:highlight>
                <a:latin typeface="Arial" panose="020B0604020202020204" pitchFamily="34" charset="0"/>
                <a:cs typeface="Arial" panose="020B0604020202020204" pitchFamily="34" charset="0"/>
              </a:rPr>
              <a:t>;			 c5		   n</a:t>
            </a:r>
            <a:endParaRPr lang="en-US" altLang="en-US" sz="2400" dirty="0">
              <a:latin typeface="Arial" panose="020B0604020202020204" pitchFamily="34" charset="0"/>
              <a:cs typeface="Arial" panose="020B0604020202020204" pitchFamily="34" charset="0"/>
            </a:endParaRPr>
          </a:p>
          <a:p>
            <a:pPr>
              <a:buFontTx/>
              <a:buNone/>
            </a:pPr>
            <a:r>
              <a:rPr lang="en-US" altLang="en-US" sz="2400" dirty="0">
                <a:latin typeface="Arial" panose="020B0604020202020204" pitchFamily="34" charset="0"/>
                <a:cs typeface="Arial" panose="020B0604020202020204" pitchFamily="34" charset="0"/>
              </a:rPr>
              <a:t>	}</a:t>
            </a:r>
            <a:endParaRPr lang="en-US" altLang="en-US" sz="2400" dirty="0">
              <a:latin typeface="Arial" panose="020B0604020202020204" pitchFamily="34" charset="0"/>
              <a:cs typeface="Arial" panose="020B0604020202020204" pitchFamily="34" charset="0"/>
            </a:endParaRPr>
          </a:p>
          <a:p>
            <a:pPr>
              <a:buFontTx/>
              <a:buNone/>
            </a:pPr>
            <a:endParaRPr lang="en-US" altLang="en-US" sz="2400" dirty="0">
              <a:latin typeface="Arial" panose="020B0604020202020204" pitchFamily="34" charset="0"/>
              <a:cs typeface="Arial" panose="020B0604020202020204" pitchFamily="34" charset="0"/>
            </a:endParaRPr>
          </a:p>
          <a:p>
            <a:pPr>
              <a:buFontTx/>
              <a:buNone/>
            </a:pPr>
            <a:r>
              <a:rPr lang="en-US" altLang="en-US" sz="2400" dirty="0">
                <a:latin typeface="Arial" panose="020B0604020202020204" pitchFamily="34" charset="0"/>
                <a:cs typeface="Arial" panose="020B0604020202020204" pitchFamily="34" charset="0"/>
              </a:rPr>
              <a:t>Total Cost  =  c1 + c2 + (n+1)*c3 + n*c4 + n*c5</a:t>
            </a:r>
            <a:endParaRPr lang="en-US" altLang="en-US" sz="2400" dirty="0">
              <a:latin typeface="Arial" panose="020B0604020202020204" pitchFamily="34" charset="0"/>
              <a:cs typeface="Arial" panose="020B0604020202020204" pitchFamily="34" charset="0"/>
            </a:endParaRPr>
          </a:p>
          <a:p>
            <a:pPr>
              <a:buFontTx/>
              <a:buNone/>
            </a:pPr>
            <a:r>
              <a:rPr lang="en-US" altLang="en-US" sz="2400" dirty="0">
                <a:latin typeface="Arial" panose="020B0604020202020204" pitchFamily="34" charset="0"/>
                <a:cs typeface="Arial" panose="020B0604020202020204" pitchFamily="34" charset="0"/>
              </a:rPr>
              <a:t>	</a:t>
            </a:r>
            <a:r>
              <a:rPr lang="en-US" altLang="en-US" sz="2400" dirty="0">
                <a:latin typeface="Arial" panose="020B0604020202020204" pitchFamily="34" charset="0"/>
                <a:cs typeface="Arial" panose="020B0604020202020204" pitchFamily="34" charset="0"/>
                <a:sym typeface="Wingdings" panose="05000000000000000000" pitchFamily="2" charset="2"/>
              </a:rPr>
              <a:t> The time required for this algorithm is proportional to n</a:t>
            </a:r>
            <a:endParaRPr lang="en-US" altLang="en-US" sz="240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70659" name="Rectangle 3"/>
          <p:cNvSpPr>
            <a:spLocks noGrp="1" noChangeArrowheads="1"/>
          </p:cNvSpPr>
          <p:nvPr>
            <p:ph type="body" idx="1"/>
          </p:nvPr>
        </p:nvSpPr>
        <p:spPr>
          <a:xfrm>
            <a:off x="1752600" y="990600"/>
            <a:ext cx="8686800" cy="5486400"/>
          </a:xfrm>
        </p:spPr>
        <p:txBody>
          <a:bodyPr>
            <a:normAutofit lnSpcReduction="10000"/>
          </a:bodyPr>
          <a:lstStyle/>
          <a:p>
            <a:pPr>
              <a:lnSpc>
                <a:spcPct val="90000"/>
              </a:lnSpc>
              <a:buFontTx/>
              <a:buNone/>
            </a:pPr>
            <a:r>
              <a:rPr lang="en-US" altLang="en-US" sz="2400" i="1" dirty="0">
                <a:latin typeface="Arial" panose="020B0604020202020204" pitchFamily="34" charset="0"/>
                <a:cs typeface="Arial" panose="020B0604020202020204" pitchFamily="34" charset="0"/>
              </a:rPr>
              <a:t>Example: Nested Loop</a:t>
            </a:r>
            <a:endParaRPr lang="en-US" altLang="en-US" sz="2400" i="1" dirty="0">
              <a:latin typeface="Arial" panose="020B0604020202020204" pitchFamily="34" charset="0"/>
              <a:cs typeface="Arial" panose="020B0604020202020204" pitchFamily="34" charset="0"/>
            </a:endParaRPr>
          </a:p>
          <a:p>
            <a:pPr>
              <a:lnSpc>
                <a:spcPct val="90000"/>
              </a:lnSpc>
              <a:buFontTx/>
              <a:buNone/>
            </a:pPr>
            <a:r>
              <a:rPr lang="en-US" altLang="en-US" sz="2000" dirty="0">
                <a:latin typeface="Arial" panose="020B0604020202020204" pitchFamily="34" charset="0"/>
                <a:cs typeface="Arial" panose="020B0604020202020204" pitchFamily="34" charset="0"/>
              </a:rPr>
              <a:t>						</a:t>
            </a:r>
            <a:r>
              <a:rPr lang="en-US" altLang="en-US" sz="2000" b="1" u="sng" dirty="0">
                <a:latin typeface="Arial" panose="020B0604020202020204" pitchFamily="34" charset="0"/>
                <a:cs typeface="Arial" panose="020B0604020202020204" pitchFamily="34" charset="0"/>
              </a:rPr>
              <a:t>Cost</a:t>
            </a:r>
            <a:r>
              <a:rPr lang="en-US" altLang="en-US" sz="2000" b="1" dirty="0">
                <a:latin typeface="Arial" panose="020B0604020202020204" pitchFamily="34" charset="0"/>
                <a:cs typeface="Arial" panose="020B0604020202020204" pitchFamily="34" charset="0"/>
              </a:rPr>
              <a:t>		</a:t>
            </a:r>
            <a:r>
              <a:rPr lang="en-US" altLang="en-US" sz="2000" b="1" u="sng" dirty="0">
                <a:latin typeface="Arial" panose="020B0604020202020204" pitchFamily="34" charset="0"/>
                <a:cs typeface="Arial" panose="020B0604020202020204" pitchFamily="34" charset="0"/>
              </a:rPr>
              <a:t>Times</a:t>
            </a:r>
            <a:endParaRPr lang="en-US" altLang="en-US" sz="2000" b="1" u="sng" dirty="0">
              <a:latin typeface="Arial" panose="020B0604020202020204" pitchFamily="34" charset="0"/>
              <a:cs typeface="Arial" panose="020B0604020202020204" pitchFamily="34" charset="0"/>
            </a:endParaRPr>
          </a:p>
          <a:p>
            <a:pPr>
              <a:lnSpc>
                <a:spcPct val="90000"/>
              </a:lnSpc>
              <a:buFontTx/>
              <a:buNone/>
            </a:pP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i</a:t>
            </a:r>
            <a:r>
              <a:rPr lang="en-US" altLang="en-US" sz="2000" dirty="0">
                <a:latin typeface="Arial" panose="020B0604020202020204" pitchFamily="34" charset="0"/>
                <a:cs typeface="Arial" panose="020B0604020202020204" pitchFamily="34" charset="0"/>
              </a:rPr>
              <a:t>=1;				 </a:t>
            </a:r>
            <a:r>
              <a:rPr lang="en-US" altLang="en-US" sz="2000" dirty="0" smtClean="0">
                <a:latin typeface="Arial" panose="020B0604020202020204" pitchFamily="34" charset="0"/>
                <a:cs typeface="Arial" panose="020B0604020202020204" pitchFamily="34" charset="0"/>
              </a:rPr>
              <a:t>	 c1</a:t>
            </a:r>
            <a:r>
              <a:rPr lang="en-US" altLang="en-US" sz="2000" dirty="0">
                <a:latin typeface="Arial" panose="020B0604020202020204" pitchFamily="34" charset="0"/>
                <a:cs typeface="Arial" panose="020B0604020202020204" pitchFamily="34" charset="0"/>
              </a:rPr>
              <a:t>		  1</a:t>
            </a:r>
            <a:endParaRPr lang="en-US" altLang="en-US" sz="2000" dirty="0">
              <a:latin typeface="Arial" panose="020B0604020202020204" pitchFamily="34" charset="0"/>
              <a:cs typeface="Arial" panose="020B0604020202020204" pitchFamily="34" charset="0"/>
            </a:endParaRPr>
          </a:p>
          <a:p>
            <a:pPr>
              <a:lnSpc>
                <a:spcPct val="90000"/>
              </a:lnSpc>
              <a:buFontTx/>
              <a:buNone/>
            </a:pPr>
            <a:r>
              <a:rPr lang="en-US" altLang="en-US" sz="2000" dirty="0">
                <a:latin typeface="Arial" panose="020B0604020202020204" pitchFamily="34" charset="0"/>
                <a:cs typeface="Arial" panose="020B0604020202020204" pitchFamily="34" charset="0"/>
              </a:rPr>
              <a:t>	sum = 0;		 		 c2		  1</a:t>
            </a:r>
            <a:endParaRPr lang="en-US" altLang="en-US" sz="2000" dirty="0">
              <a:latin typeface="Arial" panose="020B0604020202020204" pitchFamily="34" charset="0"/>
              <a:cs typeface="Arial" panose="020B0604020202020204" pitchFamily="34" charset="0"/>
            </a:endParaRPr>
          </a:p>
          <a:p>
            <a:pPr>
              <a:lnSpc>
                <a:spcPct val="90000"/>
              </a:lnSpc>
              <a:buFontTx/>
              <a:buNone/>
            </a:pPr>
            <a:r>
              <a:rPr lang="en-US" altLang="en-US" sz="2000" dirty="0">
                <a:latin typeface="Arial" panose="020B0604020202020204" pitchFamily="34" charset="0"/>
                <a:cs typeface="Arial" panose="020B0604020202020204" pitchFamily="34" charset="0"/>
              </a:rPr>
              <a:t>	while (</a:t>
            </a:r>
            <a:r>
              <a:rPr lang="en-US" altLang="en-US" sz="2000" dirty="0" err="1">
                <a:latin typeface="Arial" panose="020B0604020202020204" pitchFamily="34" charset="0"/>
                <a:cs typeface="Arial" panose="020B0604020202020204" pitchFamily="34" charset="0"/>
              </a:rPr>
              <a:t>i</a:t>
            </a:r>
            <a:r>
              <a:rPr lang="en-US" altLang="en-US" sz="2000" dirty="0">
                <a:latin typeface="Arial" panose="020B0604020202020204" pitchFamily="34" charset="0"/>
                <a:cs typeface="Arial" panose="020B0604020202020204" pitchFamily="34" charset="0"/>
              </a:rPr>
              <a:t> &lt;= n) { 		 </a:t>
            </a:r>
            <a:r>
              <a:rPr lang="en-US" altLang="en-US" sz="2000" dirty="0" smtClean="0">
                <a:latin typeface="Arial" panose="020B0604020202020204" pitchFamily="34" charset="0"/>
                <a:cs typeface="Arial" panose="020B0604020202020204" pitchFamily="34" charset="0"/>
              </a:rPr>
              <a:t>	 c3</a:t>
            </a:r>
            <a:r>
              <a:rPr lang="en-US" altLang="en-US" sz="2000" dirty="0">
                <a:latin typeface="Arial" panose="020B0604020202020204" pitchFamily="34" charset="0"/>
                <a:cs typeface="Arial" panose="020B0604020202020204" pitchFamily="34" charset="0"/>
              </a:rPr>
              <a:t>		  n+1</a:t>
            </a:r>
            <a:endParaRPr lang="en-US" altLang="en-US" sz="2000" dirty="0">
              <a:latin typeface="Arial" panose="020B0604020202020204" pitchFamily="34" charset="0"/>
              <a:cs typeface="Arial" panose="020B0604020202020204" pitchFamily="34" charset="0"/>
            </a:endParaRPr>
          </a:p>
          <a:p>
            <a:pPr>
              <a:lnSpc>
                <a:spcPct val="90000"/>
              </a:lnSpc>
              <a:buFontTx/>
              <a:buNone/>
            </a:pPr>
            <a:r>
              <a:rPr lang="en-US" altLang="en-US" sz="2000" dirty="0">
                <a:latin typeface="Arial" panose="020B0604020202020204" pitchFamily="34" charset="0"/>
                <a:cs typeface="Arial" panose="020B0604020202020204" pitchFamily="34" charset="0"/>
              </a:rPr>
              <a:t>		j=1;				 c4		  n</a:t>
            </a:r>
            <a:endParaRPr lang="en-US" altLang="en-US" sz="2000" dirty="0">
              <a:latin typeface="Arial" panose="020B0604020202020204" pitchFamily="34" charset="0"/>
              <a:cs typeface="Arial" panose="020B0604020202020204" pitchFamily="34" charset="0"/>
            </a:endParaRPr>
          </a:p>
          <a:p>
            <a:pPr>
              <a:lnSpc>
                <a:spcPct val="90000"/>
              </a:lnSpc>
              <a:buFontTx/>
              <a:buNone/>
            </a:pPr>
            <a:r>
              <a:rPr lang="en-US" altLang="en-US" sz="2000" dirty="0">
                <a:latin typeface="Arial" panose="020B0604020202020204" pitchFamily="34" charset="0"/>
                <a:cs typeface="Arial" panose="020B0604020202020204" pitchFamily="34" charset="0"/>
              </a:rPr>
              <a:t>		while (j &lt;= n) {	 	</a:t>
            </a:r>
            <a:r>
              <a:rPr lang="en-US" altLang="en-US" sz="2000" dirty="0" smtClean="0">
                <a:latin typeface="Arial" panose="020B0604020202020204" pitchFamily="34" charset="0"/>
                <a:cs typeface="Arial" panose="020B0604020202020204" pitchFamily="34" charset="0"/>
              </a:rPr>
              <a:t>	 </a:t>
            </a:r>
            <a:r>
              <a:rPr lang="en-US" altLang="en-US" sz="2000" dirty="0">
                <a:latin typeface="Arial" panose="020B0604020202020204" pitchFamily="34" charset="0"/>
                <a:cs typeface="Arial" panose="020B0604020202020204" pitchFamily="34" charset="0"/>
              </a:rPr>
              <a:t>c5		  n*(n+1)</a:t>
            </a:r>
            <a:endParaRPr lang="en-US" altLang="en-US" sz="2000" dirty="0">
              <a:latin typeface="Arial" panose="020B0604020202020204" pitchFamily="34" charset="0"/>
              <a:cs typeface="Arial" panose="020B0604020202020204" pitchFamily="34" charset="0"/>
            </a:endParaRPr>
          </a:p>
          <a:p>
            <a:pPr>
              <a:lnSpc>
                <a:spcPct val="90000"/>
              </a:lnSpc>
              <a:buFontTx/>
              <a:buNone/>
            </a:pPr>
            <a:r>
              <a:rPr lang="en-US" altLang="en-US" sz="2000" dirty="0">
                <a:latin typeface="Arial" panose="020B0604020202020204" pitchFamily="34" charset="0"/>
                <a:cs typeface="Arial" panose="020B0604020202020204" pitchFamily="34" charset="0"/>
              </a:rPr>
              <a:t>		    sum = sum + </a:t>
            </a:r>
            <a:r>
              <a:rPr lang="en-US" altLang="en-US" sz="2000" dirty="0" err="1">
                <a:latin typeface="Arial" panose="020B0604020202020204" pitchFamily="34" charset="0"/>
                <a:cs typeface="Arial" panose="020B0604020202020204" pitchFamily="34" charset="0"/>
              </a:rPr>
              <a:t>i</a:t>
            </a:r>
            <a:r>
              <a:rPr lang="en-US" altLang="en-US" sz="2000" dirty="0">
                <a:latin typeface="Arial" panose="020B0604020202020204" pitchFamily="34" charset="0"/>
                <a:cs typeface="Arial" panose="020B0604020202020204" pitchFamily="34" charset="0"/>
              </a:rPr>
              <a:t>;	 </a:t>
            </a:r>
            <a:r>
              <a:rPr lang="en-US" altLang="en-US" sz="2000" dirty="0" smtClean="0">
                <a:latin typeface="Arial" panose="020B0604020202020204" pitchFamily="34" charset="0"/>
                <a:cs typeface="Arial" panose="020B0604020202020204" pitchFamily="34" charset="0"/>
              </a:rPr>
              <a:t>	 c6</a:t>
            </a:r>
            <a:r>
              <a:rPr lang="en-US" altLang="en-US" sz="2000" dirty="0">
                <a:latin typeface="Arial" panose="020B0604020202020204" pitchFamily="34" charset="0"/>
                <a:cs typeface="Arial" panose="020B0604020202020204" pitchFamily="34" charset="0"/>
              </a:rPr>
              <a:t>		  n*n</a:t>
            </a:r>
            <a:endParaRPr lang="en-US" altLang="en-US" sz="2000" dirty="0">
              <a:latin typeface="Arial" panose="020B0604020202020204" pitchFamily="34" charset="0"/>
              <a:cs typeface="Arial" panose="020B0604020202020204" pitchFamily="34" charset="0"/>
            </a:endParaRPr>
          </a:p>
          <a:p>
            <a:pPr>
              <a:lnSpc>
                <a:spcPct val="90000"/>
              </a:lnSpc>
              <a:buFontTx/>
              <a:buNone/>
            </a:pPr>
            <a:r>
              <a:rPr lang="en-US" altLang="en-US" sz="2000" dirty="0">
                <a:latin typeface="Arial" panose="020B0604020202020204" pitchFamily="34" charset="0"/>
                <a:cs typeface="Arial" panose="020B0604020202020204" pitchFamily="34" charset="0"/>
              </a:rPr>
              <a:t>		    j = j + 1; 	 	 </a:t>
            </a:r>
            <a:r>
              <a:rPr lang="en-US" altLang="en-US" sz="2000" dirty="0" smtClean="0">
                <a:latin typeface="Arial" panose="020B0604020202020204" pitchFamily="34" charset="0"/>
                <a:cs typeface="Arial" panose="020B0604020202020204" pitchFamily="34" charset="0"/>
              </a:rPr>
              <a:t>	 c7</a:t>
            </a:r>
            <a:r>
              <a:rPr lang="en-US" altLang="en-US" sz="2000" dirty="0">
                <a:latin typeface="Arial" panose="020B0604020202020204" pitchFamily="34" charset="0"/>
                <a:cs typeface="Arial" panose="020B0604020202020204" pitchFamily="34" charset="0"/>
              </a:rPr>
              <a:t>		  n*n</a:t>
            </a:r>
            <a:endParaRPr lang="en-US" altLang="en-US" sz="2000" dirty="0">
              <a:latin typeface="Arial" panose="020B0604020202020204" pitchFamily="34" charset="0"/>
              <a:cs typeface="Arial" panose="020B0604020202020204" pitchFamily="34" charset="0"/>
            </a:endParaRPr>
          </a:p>
          <a:p>
            <a:pPr>
              <a:lnSpc>
                <a:spcPct val="90000"/>
              </a:lnSpc>
              <a:buFontTx/>
              <a:buNone/>
            </a:pPr>
            <a:r>
              <a:rPr lang="en-US" altLang="en-US" sz="2000" dirty="0">
                <a:latin typeface="Arial" panose="020B0604020202020204" pitchFamily="34" charset="0"/>
                <a:cs typeface="Arial" panose="020B0604020202020204" pitchFamily="34" charset="0"/>
              </a:rPr>
              <a:t>	   }</a:t>
            </a:r>
            <a:endParaRPr lang="en-US" altLang="en-US" sz="2000" dirty="0">
              <a:latin typeface="Arial" panose="020B0604020202020204" pitchFamily="34" charset="0"/>
              <a:cs typeface="Arial" panose="020B0604020202020204" pitchFamily="34" charset="0"/>
            </a:endParaRPr>
          </a:p>
          <a:p>
            <a:pPr>
              <a:lnSpc>
                <a:spcPct val="90000"/>
              </a:lnSpc>
              <a:buFontTx/>
              <a:buNone/>
            </a:pP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i</a:t>
            </a:r>
            <a:r>
              <a:rPr lang="en-US" altLang="en-US" sz="2000" dirty="0">
                <a:latin typeface="Arial" panose="020B0604020202020204" pitchFamily="34" charset="0"/>
                <a:cs typeface="Arial" panose="020B0604020202020204" pitchFamily="34" charset="0"/>
              </a:rPr>
              <a:t> = </a:t>
            </a:r>
            <a:r>
              <a:rPr lang="en-US" altLang="en-US" sz="2000" dirty="0" err="1">
                <a:latin typeface="Arial" panose="020B0604020202020204" pitchFamily="34" charset="0"/>
                <a:cs typeface="Arial" panose="020B0604020202020204" pitchFamily="34" charset="0"/>
              </a:rPr>
              <a:t>i</a:t>
            </a:r>
            <a:r>
              <a:rPr lang="en-US" altLang="en-US" sz="2000" dirty="0">
                <a:latin typeface="Arial" panose="020B0604020202020204" pitchFamily="34" charset="0"/>
                <a:cs typeface="Arial" panose="020B0604020202020204" pitchFamily="34" charset="0"/>
              </a:rPr>
              <a:t> +1;			 </a:t>
            </a:r>
            <a:r>
              <a:rPr lang="en-US" altLang="en-US" sz="2000" dirty="0" smtClean="0">
                <a:latin typeface="Arial" panose="020B0604020202020204" pitchFamily="34" charset="0"/>
                <a:cs typeface="Arial" panose="020B0604020202020204" pitchFamily="34" charset="0"/>
              </a:rPr>
              <a:t>	 c8</a:t>
            </a:r>
            <a:r>
              <a:rPr lang="en-US" altLang="en-US" sz="2000" dirty="0">
                <a:latin typeface="Arial" panose="020B0604020202020204" pitchFamily="34" charset="0"/>
                <a:cs typeface="Arial" panose="020B0604020202020204" pitchFamily="34" charset="0"/>
              </a:rPr>
              <a:t>		  n</a:t>
            </a:r>
            <a:endParaRPr lang="en-US" altLang="en-US" sz="2000" dirty="0">
              <a:latin typeface="Arial" panose="020B0604020202020204" pitchFamily="34" charset="0"/>
              <a:cs typeface="Arial" panose="020B0604020202020204" pitchFamily="34" charset="0"/>
            </a:endParaRPr>
          </a:p>
          <a:p>
            <a:pPr>
              <a:lnSpc>
                <a:spcPct val="90000"/>
              </a:lnSpc>
              <a:buFontTx/>
              <a:buNone/>
            </a:pPr>
            <a:r>
              <a:rPr lang="en-US" altLang="en-US" sz="2000" dirty="0">
                <a:latin typeface="Arial" panose="020B0604020202020204" pitchFamily="34" charset="0"/>
                <a:cs typeface="Arial" panose="020B0604020202020204" pitchFamily="34" charset="0"/>
              </a:rPr>
              <a:t>	}</a:t>
            </a:r>
            <a:endParaRPr lang="en-US" altLang="en-US" sz="2000" dirty="0">
              <a:latin typeface="Arial" panose="020B0604020202020204" pitchFamily="34" charset="0"/>
              <a:cs typeface="Arial" panose="020B0604020202020204" pitchFamily="34" charset="0"/>
            </a:endParaRPr>
          </a:p>
          <a:p>
            <a:pPr>
              <a:lnSpc>
                <a:spcPct val="90000"/>
              </a:lnSpc>
              <a:buFontTx/>
              <a:buNone/>
            </a:pPr>
            <a:r>
              <a:rPr lang="en-US" altLang="en-US" sz="2000" dirty="0">
                <a:latin typeface="Arial" panose="020B0604020202020204" pitchFamily="34" charset="0"/>
                <a:cs typeface="Arial" panose="020B0604020202020204" pitchFamily="34" charset="0"/>
              </a:rPr>
              <a:t>Total Cost  =  c1 + c2 + (n+1)*c3 + n*c4 + n*(n+1)*c5+n*n*c6+n*n*c7+n*c8</a:t>
            </a:r>
            <a:endParaRPr lang="en-US" altLang="en-US" sz="2000" dirty="0">
              <a:latin typeface="Arial" panose="020B0604020202020204" pitchFamily="34" charset="0"/>
              <a:cs typeface="Arial" panose="020B0604020202020204" pitchFamily="34" charset="0"/>
            </a:endParaRPr>
          </a:p>
          <a:p>
            <a:pPr>
              <a:lnSpc>
                <a:spcPct val="90000"/>
              </a:lnSpc>
              <a:buFontTx/>
              <a:buNone/>
            </a:pPr>
            <a:r>
              <a:rPr lang="en-US" altLang="en-US" sz="2000" dirty="0">
                <a:latin typeface="Arial" panose="020B0604020202020204" pitchFamily="34" charset="0"/>
                <a:cs typeface="Arial" panose="020B0604020202020204" pitchFamily="34" charset="0"/>
              </a:rPr>
              <a:t>	</a:t>
            </a:r>
            <a:r>
              <a:rPr lang="en-US" altLang="en-US" sz="2000" dirty="0">
                <a:latin typeface="Arial" panose="020B0604020202020204" pitchFamily="34" charset="0"/>
                <a:cs typeface="Arial" panose="020B0604020202020204" pitchFamily="34" charset="0"/>
                <a:sym typeface="Wingdings" panose="05000000000000000000" pitchFamily="2" charset="2"/>
              </a:rPr>
              <a:t> The time required for this algorithm is proportional to n</a:t>
            </a:r>
            <a:r>
              <a:rPr lang="en-US" altLang="en-US" sz="2000" baseline="30000" dirty="0">
                <a:latin typeface="Arial" panose="020B0604020202020204" pitchFamily="34" charset="0"/>
                <a:cs typeface="Arial" panose="020B0604020202020204" pitchFamily="34" charset="0"/>
                <a:sym typeface="Wingdings" panose="05000000000000000000" pitchFamily="2" charset="2"/>
              </a:rPr>
              <a:t>2</a:t>
            </a:r>
            <a:endParaRPr lang="en-US" altLang="en-US" sz="2000" baseline="30000" dirty="0">
              <a:latin typeface="Arial" panose="020B0604020202020204" pitchFamily="34" charset="0"/>
              <a:cs typeface="Arial" panose="020B0604020202020204" pitchFamily="34" charset="0"/>
            </a:endParaRPr>
          </a:p>
          <a:p>
            <a:pPr>
              <a:lnSpc>
                <a:spcPct val="90000"/>
              </a:lnSpc>
              <a:buFontTx/>
              <a:buNone/>
            </a:pPr>
            <a:endParaRPr lang="en-US" altLang="en-US" sz="200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551597" y="228648"/>
            <a:ext cx="10515600" cy="699400"/>
          </a:xfrm>
        </p:spPr>
        <p:txBody>
          <a:bodyPr>
            <a:normAutofit/>
          </a:bodyPr>
          <a:lstStyle/>
          <a:p>
            <a:r>
              <a:rPr lang="en-US" altLang="en-US" sz="3600" dirty="0">
                <a:latin typeface="Arial" panose="020B0604020202020204" pitchFamily="34" charset="0"/>
                <a:cs typeface="Arial" panose="020B0604020202020204" pitchFamily="34" charset="0"/>
              </a:rPr>
              <a:t>Growth-Rate Functions</a:t>
            </a:r>
            <a:endParaRPr lang="en-US" altLang="en-US" sz="3600" dirty="0">
              <a:latin typeface="Arial" panose="020B0604020202020204" pitchFamily="34" charset="0"/>
              <a:cs typeface="Arial" panose="020B0604020202020204" pitchFamily="34" charset="0"/>
            </a:endParaRPr>
          </a:p>
        </p:txBody>
      </p:sp>
      <p:sp>
        <p:nvSpPr>
          <p:cNvPr id="96259" name="Rectangle 3"/>
          <p:cNvSpPr>
            <a:spLocks noGrp="1" noChangeArrowheads="1"/>
          </p:cNvSpPr>
          <p:nvPr>
            <p:ph type="body" idx="1"/>
          </p:nvPr>
        </p:nvSpPr>
        <p:spPr>
          <a:xfrm>
            <a:off x="652047" y="928048"/>
            <a:ext cx="11194210" cy="5527342"/>
          </a:xfrm>
        </p:spPr>
        <p:txBody>
          <a:bodyPr>
            <a:noAutofit/>
          </a:bodyPr>
          <a:lstStyle/>
          <a:p>
            <a:pPr>
              <a:buFontTx/>
              <a:buNone/>
            </a:pPr>
            <a:r>
              <a:rPr lang="en-US" altLang="en-US" sz="2300" b="1" dirty="0">
                <a:latin typeface="Arial" panose="020B0604020202020204" pitchFamily="34" charset="0"/>
                <a:cs typeface="Arial" panose="020B0604020202020204" pitchFamily="34" charset="0"/>
              </a:rPr>
              <a:t>O(1)    </a:t>
            </a:r>
            <a:r>
              <a:rPr lang="en-US" altLang="en-US" sz="2300" b="1" dirty="0" smtClean="0">
                <a:latin typeface="Arial" panose="020B0604020202020204" pitchFamily="34" charset="0"/>
                <a:cs typeface="Arial" panose="020B0604020202020204" pitchFamily="34" charset="0"/>
              </a:rPr>
              <a:t>   </a:t>
            </a:r>
            <a:r>
              <a:rPr lang="en-US" altLang="en-US" sz="2300" dirty="0" smtClean="0">
                <a:latin typeface="Arial" panose="020B0604020202020204" pitchFamily="34" charset="0"/>
                <a:cs typeface="Arial" panose="020B0604020202020204" pitchFamily="34" charset="0"/>
              </a:rPr>
              <a:t>Time </a:t>
            </a:r>
            <a:r>
              <a:rPr lang="en-US" altLang="en-US" sz="2300" dirty="0">
                <a:latin typeface="Arial" panose="020B0604020202020204" pitchFamily="34" charset="0"/>
                <a:cs typeface="Arial" panose="020B0604020202020204" pitchFamily="34" charset="0"/>
              </a:rPr>
              <a:t>requirement is </a:t>
            </a:r>
            <a:r>
              <a:rPr lang="en-US" altLang="en-US" sz="2300" b="1" dirty="0">
                <a:latin typeface="Arial" panose="020B0604020202020204" pitchFamily="34" charset="0"/>
                <a:cs typeface="Arial" panose="020B0604020202020204" pitchFamily="34" charset="0"/>
              </a:rPr>
              <a:t>constant</a:t>
            </a:r>
            <a:r>
              <a:rPr lang="en-US" altLang="en-US" sz="2300" dirty="0">
                <a:latin typeface="Arial" panose="020B0604020202020204" pitchFamily="34" charset="0"/>
                <a:cs typeface="Arial" panose="020B0604020202020204" pitchFamily="34" charset="0"/>
              </a:rPr>
              <a:t>, and it is independent of the problem’s size.</a:t>
            </a:r>
            <a:endParaRPr lang="en-US" altLang="en-US" sz="2300" dirty="0">
              <a:latin typeface="Arial" panose="020B0604020202020204" pitchFamily="34" charset="0"/>
              <a:cs typeface="Arial" panose="020B0604020202020204" pitchFamily="34" charset="0"/>
            </a:endParaRPr>
          </a:p>
          <a:p>
            <a:pPr>
              <a:buFontTx/>
              <a:buNone/>
            </a:pPr>
            <a:r>
              <a:rPr lang="en-US" altLang="en-US" sz="2300" b="1" dirty="0" smtClean="0">
                <a:latin typeface="Arial" panose="020B0604020202020204" pitchFamily="34" charset="0"/>
                <a:cs typeface="Arial" panose="020B0604020202020204" pitchFamily="34" charset="0"/>
              </a:rPr>
              <a:t>O(log</a:t>
            </a:r>
            <a:r>
              <a:rPr lang="en-US" altLang="en-US" sz="2300" b="1" baseline="-25000" dirty="0" smtClean="0">
                <a:latin typeface="Arial" panose="020B0604020202020204" pitchFamily="34" charset="0"/>
                <a:cs typeface="Arial" panose="020B0604020202020204" pitchFamily="34" charset="0"/>
              </a:rPr>
              <a:t>2</a:t>
            </a:r>
            <a:r>
              <a:rPr lang="en-US" altLang="en-US" sz="2300" b="1" dirty="0" smtClean="0">
                <a:latin typeface="Arial" panose="020B0604020202020204" pitchFamily="34" charset="0"/>
                <a:cs typeface="Arial" panose="020B0604020202020204" pitchFamily="34" charset="0"/>
              </a:rPr>
              <a:t>n) </a:t>
            </a:r>
            <a:r>
              <a:rPr lang="en-US" altLang="en-US" sz="2300" dirty="0" smtClean="0">
                <a:latin typeface="Arial" panose="020B0604020202020204" pitchFamily="34" charset="0"/>
                <a:cs typeface="Arial" panose="020B0604020202020204" pitchFamily="34" charset="0"/>
              </a:rPr>
              <a:t>Time </a:t>
            </a:r>
            <a:r>
              <a:rPr lang="en-US" altLang="en-US" sz="2300" dirty="0">
                <a:latin typeface="Arial" panose="020B0604020202020204" pitchFamily="34" charset="0"/>
                <a:cs typeface="Arial" panose="020B0604020202020204" pitchFamily="34" charset="0"/>
              </a:rPr>
              <a:t>requirement for a </a:t>
            </a:r>
            <a:r>
              <a:rPr lang="en-US" altLang="en-US" sz="2300" b="1" dirty="0">
                <a:latin typeface="Arial" panose="020B0604020202020204" pitchFamily="34" charset="0"/>
                <a:cs typeface="Arial" panose="020B0604020202020204" pitchFamily="34" charset="0"/>
              </a:rPr>
              <a:t>logarithmic</a:t>
            </a:r>
            <a:r>
              <a:rPr lang="en-US" altLang="en-US" sz="2300" dirty="0">
                <a:latin typeface="Arial" panose="020B0604020202020204" pitchFamily="34" charset="0"/>
                <a:cs typeface="Arial" panose="020B0604020202020204" pitchFamily="34" charset="0"/>
              </a:rPr>
              <a:t> algorithm </a:t>
            </a:r>
            <a:r>
              <a:rPr lang="en-US" altLang="en-US" sz="2300" dirty="0" smtClean="0">
                <a:latin typeface="Arial" panose="020B0604020202020204" pitchFamily="34" charset="0"/>
                <a:cs typeface="Arial" panose="020B0604020202020204" pitchFamily="34" charset="0"/>
              </a:rPr>
              <a:t>increases </a:t>
            </a:r>
            <a:r>
              <a:rPr lang="en-US" altLang="en-US" sz="2300" dirty="0">
                <a:latin typeface="Arial" panose="020B0604020202020204" pitchFamily="34" charset="0"/>
                <a:cs typeface="Arial" panose="020B0604020202020204" pitchFamily="34" charset="0"/>
              </a:rPr>
              <a:t>slowly </a:t>
            </a:r>
            <a:r>
              <a:rPr lang="en-US" altLang="en-US" sz="2300" dirty="0" smtClean="0">
                <a:latin typeface="Arial" panose="020B0604020202020204" pitchFamily="34" charset="0"/>
                <a:cs typeface="Arial" panose="020B0604020202020204" pitchFamily="34" charset="0"/>
              </a:rPr>
              <a:t> as </a:t>
            </a:r>
            <a:r>
              <a:rPr lang="en-US" altLang="en-US" sz="2300" dirty="0">
                <a:latin typeface="Arial" panose="020B0604020202020204" pitchFamily="34" charset="0"/>
                <a:cs typeface="Arial" panose="020B0604020202020204" pitchFamily="34" charset="0"/>
              </a:rPr>
              <a:t>the </a:t>
            </a:r>
            <a:r>
              <a:rPr lang="en-US" altLang="en-US" sz="2300" dirty="0" smtClean="0">
                <a:latin typeface="Arial" panose="020B0604020202020204" pitchFamily="34" charset="0"/>
                <a:cs typeface="Arial" panose="020B0604020202020204" pitchFamily="34" charset="0"/>
              </a:rPr>
              <a:t>		    problem </a:t>
            </a:r>
            <a:r>
              <a:rPr lang="en-US" altLang="en-US" sz="2300" dirty="0">
                <a:latin typeface="Arial" panose="020B0604020202020204" pitchFamily="34" charset="0"/>
                <a:cs typeface="Arial" panose="020B0604020202020204" pitchFamily="34" charset="0"/>
              </a:rPr>
              <a:t>size increases.</a:t>
            </a:r>
            <a:endParaRPr lang="en-US" altLang="en-US" sz="2300" dirty="0">
              <a:latin typeface="Arial" panose="020B0604020202020204" pitchFamily="34" charset="0"/>
              <a:cs typeface="Arial" panose="020B0604020202020204" pitchFamily="34" charset="0"/>
            </a:endParaRPr>
          </a:p>
          <a:p>
            <a:pPr>
              <a:buFontTx/>
              <a:buNone/>
            </a:pPr>
            <a:r>
              <a:rPr lang="en-US" altLang="en-US" sz="2300" b="1" dirty="0" smtClean="0">
                <a:latin typeface="Arial" panose="020B0604020202020204" pitchFamily="34" charset="0"/>
                <a:cs typeface="Arial" panose="020B0604020202020204" pitchFamily="34" charset="0"/>
              </a:rPr>
              <a:t>O(n)      </a:t>
            </a:r>
            <a:r>
              <a:rPr lang="en-US" altLang="en-US" sz="2300" dirty="0" smtClean="0">
                <a:latin typeface="Arial" panose="020B0604020202020204" pitchFamily="34" charset="0"/>
                <a:cs typeface="Arial" panose="020B0604020202020204" pitchFamily="34" charset="0"/>
              </a:rPr>
              <a:t>Time </a:t>
            </a:r>
            <a:r>
              <a:rPr lang="en-US" altLang="en-US" sz="2300" dirty="0">
                <a:latin typeface="Arial" panose="020B0604020202020204" pitchFamily="34" charset="0"/>
                <a:cs typeface="Arial" panose="020B0604020202020204" pitchFamily="34" charset="0"/>
              </a:rPr>
              <a:t>requirement for a </a:t>
            </a:r>
            <a:r>
              <a:rPr lang="en-US" altLang="en-US" sz="2300" b="1" dirty="0">
                <a:latin typeface="Arial" panose="020B0604020202020204" pitchFamily="34" charset="0"/>
                <a:cs typeface="Arial" panose="020B0604020202020204" pitchFamily="34" charset="0"/>
              </a:rPr>
              <a:t>linear</a:t>
            </a:r>
            <a:r>
              <a:rPr lang="en-US" altLang="en-US" sz="2300" dirty="0">
                <a:latin typeface="Arial" panose="020B0604020202020204" pitchFamily="34" charset="0"/>
                <a:cs typeface="Arial" panose="020B0604020202020204" pitchFamily="34" charset="0"/>
              </a:rPr>
              <a:t> algorithm increases directly with the size </a:t>
            </a:r>
            <a:r>
              <a:rPr lang="en-US" altLang="en-US" sz="2300" dirty="0" smtClean="0">
                <a:latin typeface="Arial" panose="020B0604020202020204" pitchFamily="34" charset="0"/>
                <a:cs typeface="Arial" panose="020B0604020202020204" pitchFamily="34" charset="0"/>
              </a:rPr>
              <a:t>of</a:t>
            </a:r>
            <a:endParaRPr lang="en-US" altLang="en-US" sz="2300" dirty="0" smtClean="0">
              <a:latin typeface="Arial" panose="020B0604020202020204" pitchFamily="34" charset="0"/>
              <a:cs typeface="Arial" panose="020B0604020202020204" pitchFamily="34" charset="0"/>
            </a:endParaRPr>
          </a:p>
          <a:p>
            <a:pPr>
              <a:buFontTx/>
              <a:buNone/>
            </a:pPr>
            <a:r>
              <a:rPr lang="en-US" altLang="en-US" sz="2300" dirty="0" smtClean="0">
                <a:latin typeface="Arial" panose="020B0604020202020204" pitchFamily="34" charset="0"/>
                <a:cs typeface="Arial" panose="020B0604020202020204" pitchFamily="34" charset="0"/>
              </a:rPr>
              <a:t>              the problem</a:t>
            </a:r>
            <a:r>
              <a:rPr lang="en-US" altLang="en-US" sz="2300" dirty="0">
                <a:latin typeface="Arial" panose="020B0604020202020204" pitchFamily="34" charset="0"/>
                <a:cs typeface="Arial" panose="020B0604020202020204" pitchFamily="34" charset="0"/>
              </a:rPr>
              <a:t>.</a:t>
            </a:r>
            <a:endParaRPr lang="en-US" altLang="en-US" sz="2300" dirty="0">
              <a:latin typeface="Arial" panose="020B0604020202020204" pitchFamily="34" charset="0"/>
              <a:cs typeface="Arial" panose="020B0604020202020204" pitchFamily="34" charset="0"/>
            </a:endParaRPr>
          </a:p>
          <a:p>
            <a:pPr>
              <a:buFontTx/>
              <a:buNone/>
            </a:pPr>
            <a:r>
              <a:rPr lang="en-US" altLang="en-US" sz="2300" b="1" dirty="0">
                <a:latin typeface="Arial" panose="020B0604020202020204" pitchFamily="34" charset="0"/>
                <a:cs typeface="Arial" panose="020B0604020202020204" pitchFamily="34" charset="0"/>
              </a:rPr>
              <a:t>O(n*log</a:t>
            </a:r>
            <a:r>
              <a:rPr lang="en-US" altLang="en-US" sz="2300" b="1" baseline="-25000" dirty="0">
                <a:latin typeface="Arial" panose="020B0604020202020204" pitchFamily="34" charset="0"/>
                <a:cs typeface="Arial" panose="020B0604020202020204" pitchFamily="34" charset="0"/>
              </a:rPr>
              <a:t>2</a:t>
            </a:r>
            <a:r>
              <a:rPr lang="en-US" altLang="en-US" sz="2300" b="1" dirty="0">
                <a:latin typeface="Arial" panose="020B0604020202020204" pitchFamily="34" charset="0"/>
                <a:cs typeface="Arial" panose="020B0604020202020204" pitchFamily="34" charset="0"/>
              </a:rPr>
              <a:t>n)</a:t>
            </a:r>
            <a:r>
              <a:rPr lang="en-US" altLang="en-US" sz="2300" dirty="0">
                <a:latin typeface="Arial" panose="020B0604020202020204" pitchFamily="34" charset="0"/>
                <a:cs typeface="Arial" panose="020B0604020202020204" pitchFamily="34" charset="0"/>
              </a:rPr>
              <a:t> Time requirement for a </a:t>
            </a:r>
            <a:r>
              <a:rPr lang="en-US" altLang="en-US" sz="2300" b="1" dirty="0">
                <a:latin typeface="Arial" panose="020B0604020202020204" pitchFamily="34" charset="0"/>
                <a:cs typeface="Arial" panose="020B0604020202020204" pitchFamily="34" charset="0"/>
              </a:rPr>
              <a:t>n*log</a:t>
            </a:r>
            <a:r>
              <a:rPr lang="en-US" altLang="en-US" sz="2300" b="1" baseline="-25000" dirty="0">
                <a:latin typeface="Arial" panose="020B0604020202020204" pitchFamily="34" charset="0"/>
                <a:cs typeface="Arial" panose="020B0604020202020204" pitchFamily="34" charset="0"/>
              </a:rPr>
              <a:t>2</a:t>
            </a:r>
            <a:r>
              <a:rPr lang="en-US" altLang="en-US" sz="2300" b="1" dirty="0">
                <a:latin typeface="Arial" panose="020B0604020202020204" pitchFamily="34" charset="0"/>
                <a:cs typeface="Arial" panose="020B0604020202020204" pitchFamily="34" charset="0"/>
              </a:rPr>
              <a:t>n</a:t>
            </a:r>
            <a:r>
              <a:rPr lang="en-US" altLang="en-US" sz="2300" dirty="0">
                <a:latin typeface="Arial" panose="020B0604020202020204" pitchFamily="34" charset="0"/>
                <a:cs typeface="Arial" panose="020B0604020202020204" pitchFamily="34" charset="0"/>
              </a:rPr>
              <a:t> algorithm increases more rapidly than </a:t>
            </a:r>
            <a:r>
              <a:rPr lang="en-US" altLang="en-US" sz="2300" dirty="0" smtClean="0">
                <a:latin typeface="Arial" panose="020B0604020202020204" pitchFamily="34" charset="0"/>
                <a:cs typeface="Arial" panose="020B0604020202020204" pitchFamily="34" charset="0"/>
              </a:rPr>
              <a:t>a             linear </a:t>
            </a:r>
            <a:r>
              <a:rPr lang="en-US" altLang="en-US" sz="2300" dirty="0">
                <a:latin typeface="Arial" panose="020B0604020202020204" pitchFamily="34" charset="0"/>
                <a:cs typeface="Arial" panose="020B0604020202020204" pitchFamily="34" charset="0"/>
              </a:rPr>
              <a:t>algorithm.</a:t>
            </a:r>
            <a:endParaRPr lang="en-US" altLang="en-US" sz="2300" dirty="0">
              <a:latin typeface="Arial" panose="020B0604020202020204" pitchFamily="34" charset="0"/>
              <a:cs typeface="Arial" panose="020B0604020202020204" pitchFamily="34" charset="0"/>
            </a:endParaRPr>
          </a:p>
          <a:p>
            <a:pPr>
              <a:buFontTx/>
              <a:buNone/>
            </a:pPr>
            <a:r>
              <a:rPr lang="en-US" altLang="en-US" sz="2300" b="1" dirty="0">
                <a:latin typeface="Arial" panose="020B0604020202020204" pitchFamily="34" charset="0"/>
                <a:cs typeface="Arial" panose="020B0604020202020204" pitchFamily="34" charset="0"/>
              </a:rPr>
              <a:t>O(n</a:t>
            </a:r>
            <a:r>
              <a:rPr lang="en-US" altLang="en-US" sz="2300" b="1" baseline="30000" dirty="0">
                <a:latin typeface="Arial" panose="020B0604020202020204" pitchFamily="34" charset="0"/>
                <a:cs typeface="Arial" panose="020B0604020202020204" pitchFamily="34" charset="0"/>
              </a:rPr>
              <a:t>2</a:t>
            </a:r>
            <a:r>
              <a:rPr lang="en-US" altLang="en-US" sz="2300" b="1" dirty="0">
                <a:latin typeface="Arial" panose="020B0604020202020204" pitchFamily="34" charset="0"/>
                <a:cs typeface="Arial" panose="020B0604020202020204" pitchFamily="34" charset="0"/>
              </a:rPr>
              <a:t>)</a:t>
            </a:r>
            <a:r>
              <a:rPr lang="en-US" altLang="en-US" sz="2300" dirty="0">
                <a:latin typeface="Arial" panose="020B0604020202020204" pitchFamily="34" charset="0"/>
                <a:cs typeface="Arial" panose="020B0604020202020204" pitchFamily="34" charset="0"/>
              </a:rPr>
              <a:t> 	 </a:t>
            </a:r>
            <a:r>
              <a:rPr lang="en-US" altLang="en-US" sz="2300" dirty="0" smtClean="0">
                <a:latin typeface="Arial" panose="020B0604020202020204" pitchFamily="34" charset="0"/>
                <a:cs typeface="Arial" panose="020B0604020202020204" pitchFamily="34" charset="0"/>
              </a:rPr>
              <a:t>Time </a:t>
            </a:r>
            <a:r>
              <a:rPr lang="en-US" altLang="en-US" sz="2300" dirty="0">
                <a:latin typeface="Arial" panose="020B0604020202020204" pitchFamily="34" charset="0"/>
                <a:cs typeface="Arial" panose="020B0604020202020204" pitchFamily="34" charset="0"/>
              </a:rPr>
              <a:t>requirement for a </a:t>
            </a:r>
            <a:r>
              <a:rPr lang="en-US" altLang="en-US" sz="2300" b="1" dirty="0">
                <a:latin typeface="Arial" panose="020B0604020202020204" pitchFamily="34" charset="0"/>
                <a:cs typeface="Arial" panose="020B0604020202020204" pitchFamily="34" charset="0"/>
              </a:rPr>
              <a:t>quadratic</a:t>
            </a:r>
            <a:r>
              <a:rPr lang="en-US" altLang="en-US" sz="2300" dirty="0">
                <a:latin typeface="Arial" panose="020B0604020202020204" pitchFamily="34" charset="0"/>
                <a:cs typeface="Arial" panose="020B0604020202020204" pitchFamily="34" charset="0"/>
              </a:rPr>
              <a:t> algorithm increases rapidly with the </a:t>
            </a:r>
            <a:endParaRPr lang="en-US" altLang="en-US" sz="2300" dirty="0">
              <a:latin typeface="Arial" panose="020B0604020202020204" pitchFamily="34" charset="0"/>
              <a:cs typeface="Arial" panose="020B0604020202020204" pitchFamily="34" charset="0"/>
            </a:endParaRPr>
          </a:p>
          <a:p>
            <a:pPr>
              <a:buFontTx/>
              <a:buNone/>
            </a:pPr>
            <a:r>
              <a:rPr lang="en-US" altLang="en-US" sz="2300" dirty="0">
                <a:latin typeface="Arial" panose="020B0604020202020204" pitchFamily="34" charset="0"/>
                <a:cs typeface="Arial" panose="020B0604020202020204" pitchFamily="34" charset="0"/>
              </a:rPr>
              <a:t>	</a:t>
            </a:r>
            <a:r>
              <a:rPr lang="en-US" altLang="en-US" sz="2300" dirty="0" smtClean="0">
                <a:latin typeface="Arial" panose="020B0604020202020204" pitchFamily="34" charset="0"/>
                <a:cs typeface="Arial" panose="020B0604020202020204" pitchFamily="34" charset="0"/>
              </a:rPr>
              <a:t>	size </a:t>
            </a:r>
            <a:r>
              <a:rPr lang="en-US" altLang="en-US" sz="2300" dirty="0">
                <a:latin typeface="Arial" panose="020B0604020202020204" pitchFamily="34" charset="0"/>
                <a:cs typeface="Arial" panose="020B0604020202020204" pitchFamily="34" charset="0"/>
              </a:rPr>
              <a:t>of the problem.</a:t>
            </a:r>
            <a:endParaRPr lang="en-US" altLang="en-US" sz="2300" dirty="0">
              <a:latin typeface="Arial" panose="020B0604020202020204" pitchFamily="34" charset="0"/>
              <a:cs typeface="Arial" panose="020B0604020202020204" pitchFamily="34" charset="0"/>
            </a:endParaRPr>
          </a:p>
          <a:p>
            <a:pPr>
              <a:buFontTx/>
              <a:buNone/>
            </a:pPr>
            <a:r>
              <a:rPr lang="en-US" altLang="en-US" sz="2300" b="1" dirty="0">
                <a:latin typeface="Arial" panose="020B0604020202020204" pitchFamily="34" charset="0"/>
                <a:cs typeface="Arial" panose="020B0604020202020204" pitchFamily="34" charset="0"/>
              </a:rPr>
              <a:t>O(n</a:t>
            </a:r>
            <a:r>
              <a:rPr lang="en-US" altLang="en-US" sz="2300" b="1" baseline="30000" dirty="0">
                <a:latin typeface="Arial" panose="020B0604020202020204" pitchFamily="34" charset="0"/>
                <a:cs typeface="Arial" panose="020B0604020202020204" pitchFamily="34" charset="0"/>
              </a:rPr>
              <a:t>3</a:t>
            </a:r>
            <a:r>
              <a:rPr lang="en-US" altLang="en-US" sz="2300" b="1" dirty="0">
                <a:latin typeface="Arial" panose="020B0604020202020204" pitchFamily="34" charset="0"/>
                <a:cs typeface="Arial" panose="020B0604020202020204" pitchFamily="34" charset="0"/>
              </a:rPr>
              <a:t>)</a:t>
            </a:r>
            <a:r>
              <a:rPr lang="en-US" altLang="en-US" sz="2300" dirty="0">
                <a:latin typeface="Arial" panose="020B0604020202020204" pitchFamily="34" charset="0"/>
                <a:cs typeface="Arial" panose="020B0604020202020204" pitchFamily="34" charset="0"/>
              </a:rPr>
              <a:t> </a:t>
            </a:r>
            <a:r>
              <a:rPr lang="en-US" altLang="en-US" sz="2300" dirty="0" smtClean="0">
                <a:latin typeface="Arial" panose="020B0604020202020204" pitchFamily="34" charset="0"/>
                <a:cs typeface="Arial" panose="020B0604020202020204" pitchFamily="34" charset="0"/>
              </a:rPr>
              <a:t>    Time </a:t>
            </a:r>
            <a:r>
              <a:rPr lang="en-US" altLang="en-US" sz="2300" dirty="0">
                <a:latin typeface="Arial" panose="020B0604020202020204" pitchFamily="34" charset="0"/>
                <a:cs typeface="Arial" panose="020B0604020202020204" pitchFamily="34" charset="0"/>
              </a:rPr>
              <a:t>requirement for a c</a:t>
            </a:r>
            <a:r>
              <a:rPr lang="en-US" altLang="en-US" sz="2300" b="1" dirty="0">
                <a:latin typeface="Arial" panose="020B0604020202020204" pitchFamily="34" charset="0"/>
                <a:cs typeface="Arial" panose="020B0604020202020204" pitchFamily="34" charset="0"/>
              </a:rPr>
              <a:t>ubic</a:t>
            </a:r>
            <a:r>
              <a:rPr lang="en-US" altLang="en-US" sz="2300" dirty="0">
                <a:latin typeface="Arial" panose="020B0604020202020204" pitchFamily="34" charset="0"/>
                <a:cs typeface="Arial" panose="020B0604020202020204" pitchFamily="34" charset="0"/>
              </a:rPr>
              <a:t> algorithm increases more rapidly with the </a:t>
            </a:r>
            <a:endParaRPr lang="en-US" altLang="en-US" sz="2300" dirty="0">
              <a:latin typeface="Arial" panose="020B0604020202020204" pitchFamily="34" charset="0"/>
              <a:cs typeface="Arial" panose="020B0604020202020204" pitchFamily="34" charset="0"/>
            </a:endParaRPr>
          </a:p>
          <a:p>
            <a:pPr>
              <a:buFontTx/>
              <a:buNone/>
            </a:pPr>
            <a:r>
              <a:rPr lang="en-US" altLang="en-US" sz="2300" dirty="0">
                <a:latin typeface="Arial" panose="020B0604020202020204" pitchFamily="34" charset="0"/>
                <a:cs typeface="Arial" panose="020B0604020202020204" pitchFamily="34" charset="0"/>
              </a:rPr>
              <a:t>		  </a:t>
            </a:r>
            <a:r>
              <a:rPr lang="en-US" altLang="en-US" sz="2300" dirty="0" smtClean="0">
                <a:latin typeface="Arial" panose="020B0604020202020204" pitchFamily="34" charset="0"/>
                <a:cs typeface="Arial" panose="020B0604020202020204" pitchFamily="34" charset="0"/>
              </a:rPr>
              <a:t>size </a:t>
            </a:r>
            <a:r>
              <a:rPr lang="en-US" altLang="en-US" sz="2300" dirty="0">
                <a:latin typeface="Arial" panose="020B0604020202020204" pitchFamily="34" charset="0"/>
                <a:cs typeface="Arial" panose="020B0604020202020204" pitchFamily="34" charset="0"/>
              </a:rPr>
              <a:t>of the problem than the time requirement for a quadratic algorithm.</a:t>
            </a:r>
            <a:endParaRPr lang="en-US" altLang="en-US" sz="2300" dirty="0">
              <a:latin typeface="Arial" panose="020B0604020202020204" pitchFamily="34" charset="0"/>
              <a:cs typeface="Arial" panose="020B0604020202020204" pitchFamily="34" charset="0"/>
            </a:endParaRPr>
          </a:p>
          <a:p>
            <a:pPr>
              <a:buFontTx/>
              <a:buNone/>
            </a:pPr>
            <a:r>
              <a:rPr lang="en-US" altLang="en-US" sz="2300" b="1" dirty="0">
                <a:latin typeface="Arial" panose="020B0604020202020204" pitchFamily="34" charset="0"/>
                <a:cs typeface="Arial" panose="020B0604020202020204" pitchFamily="34" charset="0"/>
              </a:rPr>
              <a:t>O(2</a:t>
            </a:r>
            <a:r>
              <a:rPr lang="en-US" altLang="en-US" sz="2300" b="1" baseline="30000" dirty="0">
                <a:latin typeface="Arial" panose="020B0604020202020204" pitchFamily="34" charset="0"/>
                <a:cs typeface="Arial" panose="020B0604020202020204" pitchFamily="34" charset="0"/>
              </a:rPr>
              <a:t>n</a:t>
            </a:r>
            <a:r>
              <a:rPr lang="en-US" altLang="en-US" sz="2300" b="1" dirty="0">
                <a:latin typeface="Arial" panose="020B0604020202020204" pitchFamily="34" charset="0"/>
                <a:cs typeface="Arial" panose="020B0604020202020204" pitchFamily="34" charset="0"/>
              </a:rPr>
              <a:t>)</a:t>
            </a:r>
            <a:r>
              <a:rPr lang="en-US" altLang="en-US" sz="2300" dirty="0">
                <a:latin typeface="Arial" panose="020B0604020202020204" pitchFamily="34" charset="0"/>
                <a:cs typeface="Arial" panose="020B0604020202020204" pitchFamily="34" charset="0"/>
              </a:rPr>
              <a:t>	   </a:t>
            </a:r>
            <a:r>
              <a:rPr lang="en-US" altLang="en-US" sz="2300" dirty="0" smtClean="0">
                <a:latin typeface="Arial" panose="020B0604020202020204" pitchFamily="34" charset="0"/>
                <a:cs typeface="Arial" panose="020B0604020202020204" pitchFamily="34" charset="0"/>
              </a:rPr>
              <a:t>As </a:t>
            </a:r>
            <a:r>
              <a:rPr lang="en-US" altLang="en-US" sz="2300" dirty="0">
                <a:latin typeface="Arial" panose="020B0604020202020204" pitchFamily="34" charset="0"/>
                <a:cs typeface="Arial" panose="020B0604020202020204" pitchFamily="34" charset="0"/>
              </a:rPr>
              <a:t>the size of the problem increases, the time requirement for an </a:t>
            </a:r>
            <a:endParaRPr lang="en-US" altLang="en-US" sz="2300" dirty="0">
              <a:latin typeface="Arial" panose="020B0604020202020204" pitchFamily="34" charset="0"/>
              <a:cs typeface="Arial" panose="020B0604020202020204" pitchFamily="34" charset="0"/>
            </a:endParaRPr>
          </a:p>
          <a:p>
            <a:pPr>
              <a:buFontTx/>
              <a:buNone/>
            </a:pPr>
            <a:r>
              <a:rPr lang="en-US" altLang="en-US" sz="2300" b="1" dirty="0">
                <a:latin typeface="Arial" panose="020B0604020202020204" pitchFamily="34" charset="0"/>
                <a:cs typeface="Arial" panose="020B0604020202020204" pitchFamily="34" charset="0"/>
              </a:rPr>
              <a:t>		   </a:t>
            </a:r>
            <a:r>
              <a:rPr lang="en-US" altLang="en-US" sz="2300" b="1" dirty="0" smtClean="0">
                <a:latin typeface="Arial" panose="020B0604020202020204" pitchFamily="34" charset="0"/>
                <a:cs typeface="Arial" panose="020B0604020202020204" pitchFamily="34" charset="0"/>
              </a:rPr>
              <a:t>exponential</a:t>
            </a:r>
            <a:r>
              <a:rPr lang="en-US" altLang="en-US" sz="2300" dirty="0" smtClean="0">
                <a:latin typeface="Arial" panose="020B0604020202020204" pitchFamily="34" charset="0"/>
                <a:cs typeface="Arial" panose="020B0604020202020204" pitchFamily="34" charset="0"/>
              </a:rPr>
              <a:t> </a:t>
            </a:r>
            <a:r>
              <a:rPr lang="en-US" altLang="en-US" sz="2300" dirty="0">
                <a:latin typeface="Arial" panose="020B0604020202020204" pitchFamily="34" charset="0"/>
                <a:cs typeface="Arial" panose="020B0604020202020204" pitchFamily="34" charset="0"/>
              </a:rPr>
              <a:t>algorithm increases too rapidly to be practical.</a:t>
            </a:r>
            <a:endParaRPr lang="en-US" altLang="en-US" sz="2300" dirty="0">
              <a:latin typeface="Arial" panose="020B0604020202020204" pitchFamily="34" charset="0"/>
              <a:cs typeface="Arial" panose="020B0604020202020204" pitchFamily="34" charset="0"/>
            </a:endParaRPr>
          </a:p>
          <a:p>
            <a:pPr>
              <a:buFontTx/>
              <a:buNone/>
            </a:pPr>
            <a:endParaRPr lang="en-US" altLang="en-US" sz="230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838200" y="365126"/>
            <a:ext cx="10515600" cy="440092"/>
          </a:xfrm>
        </p:spPr>
        <p:txBody>
          <a:bodyPr>
            <a:noAutofit/>
          </a:bodyPr>
          <a:lstStyle/>
          <a:p>
            <a:r>
              <a:rPr lang="en-US" altLang="en-US" sz="3200" dirty="0">
                <a:latin typeface="Arial" panose="020B0604020202020204" pitchFamily="34" charset="0"/>
                <a:cs typeface="Arial" panose="020B0604020202020204" pitchFamily="34" charset="0"/>
              </a:rPr>
              <a:t>Growth-Rate Functions</a:t>
            </a:r>
            <a:endParaRPr lang="en-US" altLang="en-US" sz="3200" dirty="0">
              <a:latin typeface="Arial" panose="020B0604020202020204" pitchFamily="34" charset="0"/>
              <a:cs typeface="Arial" panose="020B0604020202020204" pitchFamily="34" charset="0"/>
            </a:endParaRPr>
          </a:p>
        </p:txBody>
      </p:sp>
      <p:sp>
        <p:nvSpPr>
          <p:cNvPr id="97283" name="Rectangle 3"/>
          <p:cNvSpPr>
            <a:spLocks noGrp="1" noChangeArrowheads="1"/>
          </p:cNvSpPr>
          <p:nvPr>
            <p:ph type="body" idx="1"/>
          </p:nvPr>
        </p:nvSpPr>
        <p:spPr>
          <a:xfrm>
            <a:off x="742666" y="805218"/>
            <a:ext cx="10515600" cy="5704764"/>
          </a:xfrm>
        </p:spPr>
        <p:txBody>
          <a:bodyPr>
            <a:normAutofit fontScale="70000" lnSpcReduction="20000"/>
          </a:bodyPr>
          <a:lstStyle/>
          <a:p>
            <a:pPr>
              <a:lnSpc>
                <a:spcPct val="170000"/>
              </a:lnSpc>
            </a:pPr>
            <a:r>
              <a:rPr lang="en-US" altLang="en-US" dirty="0">
                <a:latin typeface="Arial" panose="020B0604020202020204" pitchFamily="34" charset="0"/>
                <a:cs typeface="Arial" panose="020B0604020202020204" pitchFamily="34" charset="0"/>
              </a:rPr>
              <a:t>If an algorithm </a:t>
            </a:r>
            <a:r>
              <a:rPr lang="en-US" altLang="en-US" dirty="0" err="1" smtClean="0">
                <a:latin typeface="Arial" panose="020B0604020202020204" pitchFamily="34" charset="0"/>
                <a:cs typeface="Arial" panose="020B0604020202020204" pitchFamily="34" charset="0"/>
              </a:rPr>
              <a:t>tanoes</a:t>
            </a:r>
            <a:r>
              <a:rPr lang="en-US" altLang="en-US" dirty="0" smtClean="0">
                <a:latin typeface="Arial" panose="020B0604020202020204" pitchFamily="34" charset="0"/>
                <a:cs typeface="Arial" panose="020B0604020202020204" pitchFamily="34" charset="0"/>
              </a:rPr>
              <a:t> </a:t>
            </a:r>
            <a:r>
              <a:rPr lang="en-US" altLang="en-US" dirty="0">
                <a:latin typeface="Arial" panose="020B0604020202020204" pitchFamily="34" charset="0"/>
                <a:cs typeface="Arial" panose="020B0604020202020204" pitchFamily="34" charset="0"/>
              </a:rPr>
              <a:t>1 second to run with the problem size 8, what is the time requirement (approximately) for that algorithm with the problem size 16?</a:t>
            </a:r>
            <a:endParaRPr lang="en-US" altLang="en-US" dirty="0">
              <a:latin typeface="Arial" panose="020B0604020202020204" pitchFamily="34" charset="0"/>
              <a:cs typeface="Arial" panose="020B0604020202020204" pitchFamily="34" charset="0"/>
            </a:endParaRPr>
          </a:p>
          <a:p>
            <a:pPr>
              <a:lnSpc>
                <a:spcPct val="170000"/>
              </a:lnSpc>
            </a:pPr>
            <a:r>
              <a:rPr lang="en-US" altLang="en-US" dirty="0">
                <a:latin typeface="Arial" panose="020B0604020202020204" pitchFamily="34" charset="0"/>
                <a:cs typeface="Arial" panose="020B0604020202020204" pitchFamily="34" charset="0"/>
              </a:rPr>
              <a:t>If its order is:</a:t>
            </a:r>
            <a:endParaRPr lang="en-US" altLang="en-US" dirty="0">
              <a:latin typeface="Arial" panose="020B0604020202020204" pitchFamily="34" charset="0"/>
              <a:cs typeface="Arial" panose="020B0604020202020204" pitchFamily="34" charset="0"/>
            </a:endParaRPr>
          </a:p>
          <a:p>
            <a:pPr>
              <a:lnSpc>
                <a:spcPct val="170000"/>
              </a:lnSpc>
              <a:buFontTx/>
              <a:buNone/>
            </a:pPr>
            <a:r>
              <a:rPr lang="en-US" altLang="en-US" b="1" dirty="0">
                <a:latin typeface="Arial" panose="020B0604020202020204" pitchFamily="34" charset="0"/>
                <a:cs typeface="Arial" panose="020B0604020202020204" pitchFamily="34" charset="0"/>
              </a:rPr>
              <a:t>	O(1)</a:t>
            </a:r>
            <a:r>
              <a:rPr lang="en-US" altLang="en-US" dirty="0">
                <a:latin typeface="Arial" panose="020B0604020202020204" pitchFamily="34" charset="0"/>
                <a:cs typeface="Arial" panose="020B0604020202020204" pitchFamily="34" charset="0"/>
              </a:rPr>
              <a:t> 	</a:t>
            </a:r>
            <a:r>
              <a:rPr lang="en-US" altLang="en-US" dirty="0">
                <a:latin typeface="Arial" panose="020B0604020202020204" pitchFamily="34" charset="0"/>
                <a:cs typeface="Arial" panose="020B0604020202020204" pitchFamily="34" charset="0"/>
                <a:sym typeface="Wingdings" panose="05000000000000000000" pitchFamily="2" charset="2"/>
              </a:rPr>
              <a:t>  T(n) = 1 second</a:t>
            </a:r>
            <a:endParaRPr lang="en-US" altLang="en-US" dirty="0">
              <a:latin typeface="Arial" panose="020B0604020202020204" pitchFamily="34" charset="0"/>
              <a:cs typeface="Arial" panose="020B0604020202020204" pitchFamily="34" charset="0"/>
              <a:sym typeface="Wingdings" panose="05000000000000000000" pitchFamily="2" charset="2"/>
            </a:endParaRPr>
          </a:p>
          <a:p>
            <a:pPr>
              <a:lnSpc>
                <a:spcPct val="170000"/>
              </a:lnSpc>
              <a:buFontTx/>
              <a:buNone/>
            </a:pPr>
            <a:r>
              <a:rPr lang="en-US" altLang="en-US" b="1" dirty="0">
                <a:latin typeface="Arial" panose="020B0604020202020204" pitchFamily="34" charset="0"/>
                <a:cs typeface="Arial" panose="020B0604020202020204" pitchFamily="34" charset="0"/>
              </a:rPr>
              <a:t>	O(log</a:t>
            </a:r>
            <a:r>
              <a:rPr lang="en-US" altLang="en-US" b="1" baseline="-25000" dirty="0">
                <a:latin typeface="Arial" panose="020B0604020202020204" pitchFamily="34" charset="0"/>
                <a:cs typeface="Arial" panose="020B0604020202020204" pitchFamily="34" charset="0"/>
              </a:rPr>
              <a:t>2</a:t>
            </a:r>
            <a:r>
              <a:rPr lang="en-US" altLang="en-US" b="1" dirty="0">
                <a:latin typeface="Arial" panose="020B0604020202020204" pitchFamily="34" charset="0"/>
                <a:cs typeface="Arial" panose="020B0604020202020204" pitchFamily="34" charset="0"/>
              </a:rPr>
              <a:t>n)	</a:t>
            </a:r>
            <a:r>
              <a:rPr lang="en-US" altLang="en-US" dirty="0">
                <a:latin typeface="Arial" panose="020B0604020202020204" pitchFamily="34" charset="0"/>
                <a:cs typeface="Arial" panose="020B0604020202020204" pitchFamily="34" charset="0"/>
                <a:sym typeface="Wingdings" panose="05000000000000000000" pitchFamily="2" charset="2"/>
              </a:rPr>
              <a:t></a:t>
            </a:r>
            <a:r>
              <a:rPr lang="en-US" altLang="en-US" b="1" dirty="0">
                <a:latin typeface="Arial" panose="020B0604020202020204" pitchFamily="34" charset="0"/>
                <a:cs typeface="Arial" panose="020B0604020202020204" pitchFamily="34" charset="0"/>
                <a:sym typeface="Wingdings" panose="05000000000000000000" pitchFamily="2" charset="2"/>
              </a:rPr>
              <a:t>  </a:t>
            </a:r>
            <a:r>
              <a:rPr lang="en-US" altLang="en-US" dirty="0">
                <a:latin typeface="Arial" panose="020B0604020202020204" pitchFamily="34" charset="0"/>
                <a:cs typeface="Arial" panose="020B0604020202020204" pitchFamily="34" charset="0"/>
                <a:sym typeface="Wingdings" panose="05000000000000000000" pitchFamily="2" charset="2"/>
              </a:rPr>
              <a:t>T(n)</a:t>
            </a:r>
            <a:r>
              <a:rPr lang="en-US" altLang="en-US" dirty="0">
                <a:latin typeface="Arial" panose="020B0604020202020204" pitchFamily="34" charset="0"/>
                <a:cs typeface="Arial" panose="020B0604020202020204" pitchFamily="34" charset="0"/>
              </a:rPr>
              <a:t> = (1*log</a:t>
            </a:r>
            <a:r>
              <a:rPr lang="en-US" altLang="en-US" baseline="-25000" dirty="0">
                <a:latin typeface="Arial" panose="020B0604020202020204" pitchFamily="34" charset="0"/>
                <a:cs typeface="Arial" panose="020B0604020202020204" pitchFamily="34" charset="0"/>
              </a:rPr>
              <a:t>2</a:t>
            </a:r>
            <a:r>
              <a:rPr lang="en-US" altLang="en-US" dirty="0">
                <a:latin typeface="Arial" panose="020B0604020202020204" pitchFamily="34" charset="0"/>
                <a:cs typeface="Arial" panose="020B0604020202020204" pitchFamily="34" charset="0"/>
              </a:rPr>
              <a:t>16) / log</a:t>
            </a:r>
            <a:r>
              <a:rPr lang="en-US" altLang="en-US" baseline="-25000" dirty="0">
                <a:latin typeface="Arial" panose="020B0604020202020204" pitchFamily="34" charset="0"/>
                <a:cs typeface="Arial" panose="020B0604020202020204" pitchFamily="34" charset="0"/>
              </a:rPr>
              <a:t>2</a:t>
            </a:r>
            <a:r>
              <a:rPr lang="en-US" altLang="en-US" dirty="0">
                <a:latin typeface="Arial" panose="020B0604020202020204" pitchFamily="34" charset="0"/>
                <a:cs typeface="Arial" panose="020B0604020202020204" pitchFamily="34" charset="0"/>
              </a:rPr>
              <a:t>8 = 4/3 seconds</a:t>
            </a:r>
            <a:endParaRPr lang="en-US" altLang="en-US" dirty="0">
              <a:latin typeface="Arial" panose="020B0604020202020204" pitchFamily="34" charset="0"/>
              <a:cs typeface="Arial" panose="020B0604020202020204" pitchFamily="34" charset="0"/>
            </a:endParaRPr>
          </a:p>
          <a:p>
            <a:pPr>
              <a:lnSpc>
                <a:spcPct val="170000"/>
              </a:lnSpc>
              <a:buFontTx/>
              <a:buNone/>
            </a:pPr>
            <a:r>
              <a:rPr lang="en-US" altLang="en-US" b="1" dirty="0">
                <a:latin typeface="Arial" panose="020B0604020202020204" pitchFamily="34" charset="0"/>
                <a:cs typeface="Arial" panose="020B0604020202020204" pitchFamily="34" charset="0"/>
              </a:rPr>
              <a:t>	O(n)	</a:t>
            </a:r>
            <a:r>
              <a:rPr lang="en-US" altLang="en-US" dirty="0">
                <a:latin typeface="Arial" panose="020B0604020202020204" pitchFamily="34" charset="0"/>
                <a:cs typeface="Arial" panose="020B0604020202020204" pitchFamily="34" charset="0"/>
                <a:sym typeface="Wingdings" panose="05000000000000000000" pitchFamily="2" charset="2"/>
              </a:rPr>
              <a:t></a:t>
            </a:r>
            <a:r>
              <a:rPr lang="en-US" altLang="en-US" b="1" dirty="0">
                <a:latin typeface="Arial" panose="020B0604020202020204" pitchFamily="34" charset="0"/>
                <a:cs typeface="Arial" panose="020B0604020202020204" pitchFamily="34" charset="0"/>
                <a:sym typeface="Wingdings" panose="05000000000000000000" pitchFamily="2" charset="2"/>
              </a:rPr>
              <a:t>  </a:t>
            </a:r>
            <a:r>
              <a:rPr lang="en-US" altLang="en-US" dirty="0">
                <a:latin typeface="Arial" panose="020B0604020202020204" pitchFamily="34" charset="0"/>
                <a:cs typeface="Arial" panose="020B0604020202020204" pitchFamily="34" charset="0"/>
                <a:sym typeface="Wingdings" panose="05000000000000000000" pitchFamily="2" charset="2"/>
              </a:rPr>
              <a:t>T(n)</a:t>
            </a:r>
            <a:r>
              <a:rPr lang="en-US" altLang="en-US" dirty="0">
                <a:latin typeface="Arial" panose="020B0604020202020204" pitchFamily="34" charset="0"/>
                <a:cs typeface="Arial" panose="020B0604020202020204" pitchFamily="34" charset="0"/>
              </a:rPr>
              <a:t> = (1*16) / 8 = 2 seconds</a:t>
            </a:r>
            <a:endParaRPr lang="en-US" altLang="en-US" dirty="0">
              <a:latin typeface="Arial" panose="020B0604020202020204" pitchFamily="34" charset="0"/>
              <a:cs typeface="Arial" panose="020B0604020202020204" pitchFamily="34" charset="0"/>
            </a:endParaRPr>
          </a:p>
          <a:p>
            <a:pPr>
              <a:lnSpc>
                <a:spcPct val="170000"/>
              </a:lnSpc>
              <a:buFontTx/>
              <a:buNone/>
            </a:pPr>
            <a:r>
              <a:rPr lang="en-US" altLang="en-US" b="1" dirty="0">
                <a:latin typeface="Arial" panose="020B0604020202020204" pitchFamily="34" charset="0"/>
                <a:cs typeface="Arial" panose="020B0604020202020204" pitchFamily="34" charset="0"/>
              </a:rPr>
              <a:t>	O(n*log</a:t>
            </a:r>
            <a:r>
              <a:rPr lang="en-US" altLang="en-US" b="1" baseline="-25000" dirty="0">
                <a:latin typeface="Arial" panose="020B0604020202020204" pitchFamily="34" charset="0"/>
                <a:cs typeface="Arial" panose="020B0604020202020204" pitchFamily="34" charset="0"/>
              </a:rPr>
              <a:t>2</a:t>
            </a:r>
            <a:r>
              <a:rPr lang="en-US" altLang="en-US" b="1" dirty="0">
                <a:latin typeface="Arial" panose="020B0604020202020204" pitchFamily="34" charset="0"/>
                <a:cs typeface="Arial" panose="020B0604020202020204" pitchFamily="34" charset="0"/>
              </a:rPr>
              <a:t>n)	</a:t>
            </a:r>
            <a:r>
              <a:rPr lang="en-US" altLang="en-US" dirty="0">
                <a:latin typeface="Arial" panose="020B0604020202020204" pitchFamily="34" charset="0"/>
                <a:cs typeface="Arial" panose="020B0604020202020204" pitchFamily="34" charset="0"/>
                <a:sym typeface="Wingdings" panose="05000000000000000000" pitchFamily="2" charset="2"/>
              </a:rPr>
              <a:t></a:t>
            </a:r>
            <a:r>
              <a:rPr lang="en-US" altLang="en-US" b="1" dirty="0">
                <a:latin typeface="Arial" panose="020B0604020202020204" pitchFamily="34" charset="0"/>
                <a:cs typeface="Arial" panose="020B0604020202020204" pitchFamily="34" charset="0"/>
                <a:sym typeface="Wingdings" panose="05000000000000000000" pitchFamily="2" charset="2"/>
              </a:rPr>
              <a:t>  </a:t>
            </a:r>
            <a:r>
              <a:rPr lang="en-US" altLang="en-US" dirty="0">
                <a:latin typeface="Arial" panose="020B0604020202020204" pitchFamily="34" charset="0"/>
                <a:cs typeface="Arial" panose="020B0604020202020204" pitchFamily="34" charset="0"/>
                <a:sym typeface="Wingdings" panose="05000000000000000000" pitchFamily="2" charset="2"/>
              </a:rPr>
              <a:t>T(n)</a:t>
            </a:r>
            <a:r>
              <a:rPr lang="en-US" altLang="en-US" dirty="0">
                <a:latin typeface="Arial" panose="020B0604020202020204" pitchFamily="34" charset="0"/>
                <a:cs typeface="Arial" panose="020B0604020202020204" pitchFamily="34" charset="0"/>
              </a:rPr>
              <a:t> = (1*16*log</a:t>
            </a:r>
            <a:r>
              <a:rPr lang="en-US" altLang="en-US" baseline="-25000" dirty="0">
                <a:latin typeface="Arial" panose="020B0604020202020204" pitchFamily="34" charset="0"/>
                <a:cs typeface="Arial" panose="020B0604020202020204" pitchFamily="34" charset="0"/>
              </a:rPr>
              <a:t>2</a:t>
            </a:r>
            <a:r>
              <a:rPr lang="en-US" altLang="en-US" dirty="0">
                <a:latin typeface="Arial" panose="020B0604020202020204" pitchFamily="34" charset="0"/>
                <a:cs typeface="Arial" panose="020B0604020202020204" pitchFamily="34" charset="0"/>
              </a:rPr>
              <a:t>16) / 8*log</a:t>
            </a:r>
            <a:r>
              <a:rPr lang="en-US" altLang="en-US" baseline="-25000" dirty="0">
                <a:latin typeface="Arial" panose="020B0604020202020204" pitchFamily="34" charset="0"/>
                <a:cs typeface="Arial" panose="020B0604020202020204" pitchFamily="34" charset="0"/>
              </a:rPr>
              <a:t>2</a:t>
            </a:r>
            <a:r>
              <a:rPr lang="en-US" altLang="en-US" dirty="0">
                <a:latin typeface="Arial" panose="020B0604020202020204" pitchFamily="34" charset="0"/>
                <a:cs typeface="Arial" panose="020B0604020202020204" pitchFamily="34" charset="0"/>
              </a:rPr>
              <a:t>8 = 8/3 seconds</a:t>
            </a:r>
            <a:endParaRPr lang="en-US" altLang="en-US" dirty="0">
              <a:latin typeface="Arial" panose="020B0604020202020204" pitchFamily="34" charset="0"/>
              <a:cs typeface="Arial" panose="020B0604020202020204" pitchFamily="34" charset="0"/>
            </a:endParaRPr>
          </a:p>
          <a:p>
            <a:pPr>
              <a:lnSpc>
                <a:spcPct val="170000"/>
              </a:lnSpc>
              <a:buFontTx/>
              <a:buNone/>
            </a:pPr>
            <a:r>
              <a:rPr lang="en-US" altLang="en-US" b="1" dirty="0">
                <a:latin typeface="Arial" panose="020B0604020202020204" pitchFamily="34" charset="0"/>
                <a:cs typeface="Arial" panose="020B0604020202020204" pitchFamily="34" charset="0"/>
              </a:rPr>
              <a:t>	O(n</a:t>
            </a:r>
            <a:r>
              <a:rPr lang="en-US" altLang="en-US" b="1" baseline="30000" dirty="0">
                <a:latin typeface="Arial" panose="020B0604020202020204" pitchFamily="34" charset="0"/>
                <a:cs typeface="Arial" panose="020B0604020202020204" pitchFamily="34" charset="0"/>
              </a:rPr>
              <a:t>2</a:t>
            </a:r>
            <a:r>
              <a:rPr lang="en-US" altLang="en-US" b="1" dirty="0">
                <a:latin typeface="Arial" panose="020B0604020202020204" pitchFamily="34" charset="0"/>
                <a:cs typeface="Arial" panose="020B0604020202020204" pitchFamily="34" charset="0"/>
              </a:rPr>
              <a:t>)	</a:t>
            </a:r>
            <a:r>
              <a:rPr lang="en-US" altLang="en-US" dirty="0">
                <a:latin typeface="Arial" panose="020B0604020202020204" pitchFamily="34" charset="0"/>
                <a:cs typeface="Arial" panose="020B0604020202020204" pitchFamily="34" charset="0"/>
                <a:sym typeface="Wingdings" panose="05000000000000000000" pitchFamily="2" charset="2"/>
              </a:rPr>
              <a:t></a:t>
            </a:r>
            <a:r>
              <a:rPr lang="en-US" altLang="en-US" b="1" dirty="0">
                <a:latin typeface="Arial" panose="020B0604020202020204" pitchFamily="34" charset="0"/>
                <a:cs typeface="Arial" panose="020B0604020202020204" pitchFamily="34" charset="0"/>
                <a:sym typeface="Wingdings" panose="05000000000000000000" pitchFamily="2" charset="2"/>
              </a:rPr>
              <a:t>  </a:t>
            </a:r>
            <a:r>
              <a:rPr lang="en-US" altLang="en-US" dirty="0">
                <a:latin typeface="Arial" panose="020B0604020202020204" pitchFamily="34" charset="0"/>
                <a:cs typeface="Arial" panose="020B0604020202020204" pitchFamily="34" charset="0"/>
                <a:sym typeface="Wingdings" panose="05000000000000000000" pitchFamily="2" charset="2"/>
              </a:rPr>
              <a:t>T(n)</a:t>
            </a:r>
            <a:r>
              <a:rPr lang="en-US" altLang="en-US" dirty="0">
                <a:latin typeface="Arial" panose="020B0604020202020204" pitchFamily="34" charset="0"/>
                <a:cs typeface="Arial" panose="020B0604020202020204" pitchFamily="34" charset="0"/>
              </a:rPr>
              <a:t> = (1*16</a:t>
            </a:r>
            <a:r>
              <a:rPr lang="en-US" altLang="en-US" baseline="30000" dirty="0">
                <a:latin typeface="Arial" panose="020B0604020202020204" pitchFamily="34" charset="0"/>
                <a:cs typeface="Arial" panose="020B0604020202020204" pitchFamily="34" charset="0"/>
              </a:rPr>
              <a:t>2</a:t>
            </a:r>
            <a:r>
              <a:rPr lang="en-US" altLang="en-US" dirty="0">
                <a:latin typeface="Arial" panose="020B0604020202020204" pitchFamily="34" charset="0"/>
                <a:cs typeface="Arial" panose="020B0604020202020204" pitchFamily="34" charset="0"/>
              </a:rPr>
              <a:t>) / 8</a:t>
            </a:r>
            <a:r>
              <a:rPr lang="en-US" altLang="en-US" baseline="30000" dirty="0">
                <a:latin typeface="Arial" panose="020B0604020202020204" pitchFamily="34" charset="0"/>
                <a:cs typeface="Arial" panose="020B0604020202020204" pitchFamily="34" charset="0"/>
              </a:rPr>
              <a:t>2</a:t>
            </a:r>
            <a:r>
              <a:rPr lang="en-US" altLang="en-US" dirty="0">
                <a:latin typeface="Arial" panose="020B0604020202020204" pitchFamily="34" charset="0"/>
                <a:cs typeface="Arial" panose="020B0604020202020204" pitchFamily="34" charset="0"/>
              </a:rPr>
              <a:t> = 4 seconds</a:t>
            </a:r>
            <a:endParaRPr lang="en-US" altLang="en-US" dirty="0">
              <a:latin typeface="Arial" panose="020B0604020202020204" pitchFamily="34" charset="0"/>
              <a:cs typeface="Arial" panose="020B0604020202020204" pitchFamily="34" charset="0"/>
            </a:endParaRPr>
          </a:p>
          <a:p>
            <a:pPr>
              <a:lnSpc>
                <a:spcPct val="170000"/>
              </a:lnSpc>
              <a:buFontTx/>
              <a:buNone/>
            </a:pPr>
            <a:r>
              <a:rPr lang="en-US" altLang="en-US" b="1" dirty="0">
                <a:latin typeface="Arial" panose="020B0604020202020204" pitchFamily="34" charset="0"/>
                <a:cs typeface="Arial" panose="020B0604020202020204" pitchFamily="34" charset="0"/>
              </a:rPr>
              <a:t>	O(n</a:t>
            </a:r>
            <a:r>
              <a:rPr lang="en-US" altLang="en-US" b="1" baseline="30000" dirty="0">
                <a:latin typeface="Arial" panose="020B0604020202020204" pitchFamily="34" charset="0"/>
                <a:cs typeface="Arial" panose="020B0604020202020204" pitchFamily="34" charset="0"/>
              </a:rPr>
              <a:t>3</a:t>
            </a:r>
            <a:r>
              <a:rPr lang="en-US" altLang="en-US" b="1" dirty="0">
                <a:latin typeface="Arial" panose="020B0604020202020204" pitchFamily="34" charset="0"/>
                <a:cs typeface="Arial" panose="020B0604020202020204" pitchFamily="34" charset="0"/>
              </a:rPr>
              <a:t>)	</a:t>
            </a:r>
            <a:r>
              <a:rPr lang="en-US" altLang="en-US" dirty="0">
                <a:latin typeface="Arial" panose="020B0604020202020204" pitchFamily="34" charset="0"/>
                <a:cs typeface="Arial" panose="020B0604020202020204" pitchFamily="34" charset="0"/>
                <a:sym typeface="Wingdings" panose="05000000000000000000" pitchFamily="2" charset="2"/>
              </a:rPr>
              <a:t></a:t>
            </a:r>
            <a:r>
              <a:rPr lang="en-US" altLang="en-US" b="1" dirty="0">
                <a:latin typeface="Arial" panose="020B0604020202020204" pitchFamily="34" charset="0"/>
                <a:cs typeface="Arial" panose="020B0604020202020204" pitchFamily="34" charset="0"/>
                <a:sym typeface="Wingdings" panose="05000000000000000000" pitchFamily="2" charset="2"/>
              </a:rPr>
              <a:t>  </a:t>
            </a:r>
            <a:r>
              <a:rPr lang="en-US" altLang="en-US" dirty="0">
                <a:latin typeface="Arial" panose="020B0604020202020204" pitchFamily="34" charset="0"/>
                <a:cs typeface="Arial" panose="020B0604020202020204" pitchFamily="34" charset="0"/>
                <a:sym typeface="Wingdings" panose="05000000000000000000" pitchFamily="2" charset="2"/>
              </a:rPr>
              <a:t>T(n)</a:t>
            </a:r>
            <a:r>
              <a:rPr lang="en-US" altLang="en-US" dirty="0">
                <a:latin typeface="Arial" panose="020B0604020202020204" pitchFamily="34" charset="0"/>
                <a:cs typeface="Arial" panose="020B0604020202020204" pitchFamily="34" charset="0"/>
              </a:rPr>
              <a:t> = (1*16</a:t>
            </a:r>
            <a:r>
              <a:rPr lang="en-US" altLang="en-US" baseline="30000" dirty="0">
                <a:latin typeface="Arial" panose="020B0604020202020204" pitchFamily="34" charset="0"/>
                <a:cs typeface="Arial" panose="020B0604020202020204" pitchFamily="34" charset="0"/>
              </a:rPr>
              <a:t>3</a:t>
            </a:r>
            <a:r>
              <a:rPr lang="en-US" altLang="en-US" dirty="0">
                <a:latin typeface="Arial" panose="020B0604020202020204" pitchFamily="34" charset="0"/>
                <a:cs typeface="Arial" panose="020B0604020202020204" pitchFamily="34" charset="0"/>
              </a:rPr>
              <a:t>) / 8</a:t>
            </a:r>
            <a:r>
              <a:rPr lang="en-US" altLang="en-US" baseline="30000" dirty="0">
                <a:latin typeface="Arial" panose="020B0604020202020204" pitchFamily="34" charset="0"/>
                <a:cs typeface="Arial" panose="020B0604020202020204" pitchFamily="34" charset="0"/>
              </a:rPr>
              <a:t>3</a:t>
            </a:r>
            <a:r>
              <a:rPr lang="en-US" altLang="en-US" dirty="0">
                <a:latin typeface="Arial" panose="020B0604020202020204" pitchFamily="34" charset="0"/>
                <a:cs typeface="Arial" panose="020B0604020202020204" pitchFamily="34" charset="0"/>
              </a:rPr>
              <a:t> = 8 seconds</a:t>
            </a:r>
            <a:endParaRPr lang="en-US" altLang="en-US" dirty="0">
              <a:latin typeface="Arial" panose="020B0604020202020204" pitchFamily="34" charset="0"/>
              <a:cs typeface="Arial" panose="020B0604020202020204" pitchFamily="34" charset="0"/>
            </a:endParaRPr>
          </a:p>
          <a:p>
            <a:pPr>
              <a:lnSpc>
                <a:spcPct val="170000"/>
              </a:lnSpc>
              <a:buFontTx/>
              <a:buNone/>
            </a:pPr>
            <a:r>
              <a:rPr lang="en-US" altLang="en-US" b="1" dirty="0">
                <a:latin typeface="Arial" panose="020B0604020202020204" pitchFamily="34" charset="0"/>
                <a:cs typeface="Arial" panose="020B0604020202020204" pitchFamily="34" charset="0"/>
              </a:rPr>
              <a:t>	O(2</a:t>
            </a:r>
            <a:r>
              <a:rPr lang="en-US" altLang="en-US" b="1" baseline="30000" dirty="0">
                <a:latin typeface="Arial" panose="020B0604020202020204" pitchFamily="34" charset="0"/>
                <a:cs typeface="Arial" panose="020B0604020202020204" pitchFamily="34" charset="0"/>
              </a:rPr>
              <a:t>n</a:t>
            </a:r>
            <a:r>
              <a:rPr lang="en-US" altLang="en-US" b="1" dirty="0">
                <a:latin typeface="Arial" panose="020B0604020202020204" pitchFamily="34" charset="0"/>
                <a:cs typeface="Arial" panose="020B0604020202020204" pitchFamily="34" charset="0"/>
              </a:rPr>
              <a:t>)	</a:t>
            </a:r>
            <a:r>
              <a:rPr lang="en-US" altLang="en-US" dirty="0">
                <a:latin typeface="Arial" panose="020B0604020202020204" pitchFamily="34" charset="0"/>
                <a:cs typeface="Arial" panose="020B0604020202020204" pitchFamily="34" charset="0"/>
                <a:sym typeface="Wingdings" panose="05000000000000000000" pitchFamily="2" charset="2"/>
              </a:rPr>
              <a:t></a:t>
            </a:r>
            <a:r>
              <a:rPr lang="en-US" altLang="en-US" b="1" dirty="0">
                <a:latin typeface="Arial" panose="020B0604020202020204" pitchFamily="34" charset="0"/>
                <a:cs typeface="Arial" panose="020B0604020202020204" pitchFamily="34" charset="0"/>
                <a:sym typeface="Wingdings" panose="05000000000000000000" pitchFamily="2" charset="2"/>
              </a:rPr>
              <a:t>  </a:t>
            </a:r>
            <a:r>
              <a:rPr lang="en-US" altLang="en-US" dirty="0">
                <a:latin typeface="Arial" panose="020B0604020202020204" pitchFamily="34" charset="0"/>
                <a:cs typeface="Arial" panose="020B0604020202020204" pitchFamily="34" charset="0"/>
                <a:sym typeface="Wingdings" panose="05000000000000000000" pitchFamily="2" charset="2"/>
              </a:rPr>
              <a:t>T(n)</a:t>
            </a:r>
            <a:r>
              <a:rPr lang="en-US" altLang="en-US" dirty="0">
                <a:latin typeface="Arial" panose="020B0604020202020204" pitchFamily="34" charset="0"/>
                <a:cs typeface="Arial" panose="020B0604020202020204" pitchFamily="34" charset="0"/>
              </a:rPr>
              <a:t> = (1*2</a:t>
            </a:r>
            <a:r>
              <a:rPr lang="en-US" altLang="en-US" baseline="30000" dirty="0">
                <a:latin typeface="Arial" panose="020B0604020202020204" pitchFamily="34" charset="0"/>
                <a:cs typeface="Arial" panose="020B0604020202020204" pitchFamily="34" charset="0"/>
              </a:rPr>
              <a:t>16</a:t>
            </a:r>
            <a:r>
              <a:rPr lang="en-US" altLang="en-US" dirty="0">
                <a:latin typeface="Arial" panose="020B0604020202020204" pitchFamily="34" charset="0"/>
                <a:cs typeface="Arial" panose="020B0604020202020204" pitchFamily="34" charset="0"/>
              </a:rPr>
              <a:t>) / 2</a:t>
            </a:r>
            <a:r>
              <a:rPr lang="en-US" altLang="en-US" baseline="30000" dirty="0">
                <a:latin typeface="Arial" panose="020B0604020202020204" pitchFamily="34" charset="0"/>
                <a:cs typeface="Arial" panose="020B0604020202020204" pitchFamily="34" charset="0"/>
              </a:rPr>
              <a:t>8</a:t>
            </a:r>
            <a:r>
              <a:rPr lang="en-US" altLang="en-US" dirty="0">
                <a:latin typeface="Arial" panose="020B0604020202020204" pitchFamily="34" charset="0"/>
                <a:cs typeface="Arial" panose="020B0604020202020204" pitchFamily="34" charset="0"/>
              </a:rPr>
              <a:t> = 2</a:t>
            </a:r>
            <a:r>
              <a:rPr lang="en-US" altLang="en-US" baseline="30000" dirty="0">
                <a:latin typeface="Arial" panose="020B0604020202020204" pitchFamily="34" charset="0"/>
                <a:cs typeface="Arial" panose="020B0604020202020204" pitchFamily="34" charset="0"/>
              </a:rPr>
              <a:t>8</a:t>
            </a:r>
            <a:r>
              <a:rPr lang="en-US" altLang="en-US" dirty="0">
                <a:latin typeface="Arial" panose="020B0604020202020204" pitchFamily="34" charset="0"/>
                <a:cs typeface="Arial" panose="020B0604020202020204" pitchFamily="34" charset="0"/>
              </a:rPr>
              <a:t> seconds = 256 seconds</a:t>
            </a:r>
            <a:endParaRPr lang="en-US" altLang="en-US" dirty="0">
              <a:latin typeface="Arial" panose="020B0604020202020204" pitchFamily="34" charset="0"/>
              <a:cs typeface="Arial" panose="020B0604020202020204" pitchFamily="34" charset="0"/>
            </a:endParaRPr>
          </a:p>
          <a:p>
            <a:pPr>
              <a:lnSpc>
                <a:spcPct val="170000"/>
              </a:lnSpc>
              <a:buFontTx/>
              <a:buNone/>
            </a:pPr>
            <a:endParaRPr lang="en-US" altLang="en-US"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798666" y="532262"/>
            <a:ext cx="10515600" cy="595953"/>
          </a:xfrm>
        </p:spPr>
        <p:txBody>
          <a:bodyPr>
            <a:normAutofit/>
          </a:bodyPr>
          <a:lstStyle/>
          <a:p>
            <a:r>
              <a:rPr lang="en-US" altLang="en-US" sz="3600" dirty="0">
                <a:latin typeface="Arial" panose="020B0604020202020204" pitchFamily="34" charset="0"/>
                <a:cs typeface="Arial" panose="020B0604020202020204" pitchFamily="34" charset="0"/>
              </a:rPr>
              <a:t>A Comparison of Growth-Rate Functions</a:t>
            </a:r>
            <a:endParaRPr lang="en-US" altLang="en-US" sz="3600" dirty="0">
              <a:latin typeface="Arial" panose="020B0604020202020204" pitchFamily="34" charset="0"/>
              <a:cs typeface="Arial" panose="020B0604020202020204" pitchFamily="34" charset="0"/>
            </a:endParaRPr>
          </a:p>
        </p:txBody>
      </p:sp>
      <p:pic>
        <p:nvPicPr>
          <p:cNvPr id="94211" name="Picture 3"/>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294003" y="1500981"/>
            <a:ext cx="8405812" cy="4268788"/>
          </a:xfrm>
          <a:prstGeom prst="rect">
            <a:avLst/>
          </a:prstGeom>
          <a:noFill/>
          <a:extLst>
            <a:ext uri="{909E8E84-426E-40DD-AFC4-6F175D3DCCD1}">
              <a14:hiddenFill xmlns:a14="http://schemas.microsoft.com/office/drawing/2010/main">
                <a:solidFill>
                  <a:srgbClr val="FFFFFF"/>
                </a:solidFill>
              </a14:hiddenFill>
            </a:ext>
          </a:extLst>
        </p:spPr>
      </p:pic>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838200" y="365125"/>
            <a:ext cx="10515600" cy="644809"/>
          </a:xfrm>
        </p:spPr>
        <p:txBody>
          <a:bodyPr>
            <a:normAutofit/>
          </a:bodyPr>
          <a:lstStyle/>
          <a:p>
            <a:r>
              <a:rPr lang="en-US" altLang="en-US" sz="3600" dirty="0">
                <a:latin typeface="Arial" panose="020B0604020202020204" pitchFamily="34" charset="0"/>
                <a:cs typeface="Arial" panose="020B0604020202020204" pitchFamily="34" charset="0"/>
              </a:rPr>
              <a:t>A Comparison of Growth-Rate Functions (cont.)</a:t>
            </a:r>
            <a:endParaRPr lang="en-US" altLang="en-US" sz="3600" dirty="0">
              <a:latin typeface="Arial" panose="020B0604020202020204" pitchFamily="34" charset="0"/>
              <a:cs typeface="Arial" panose="020B0604020202020204" pitchFamily="34" charset="0"/>
            </a:endParaRPr>
          </a:p>
        </p:txBody>
      </p:sp>
      <p:pic>
        <p:nvPicPr>
          <p:cNvPr id="95235" name="Picture 3"/>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2207344" y="1107343"/>
            <a:ext cx="6951261" cy="5151597"/>
          </a:xfrm>
          <a:prstGeom prst="rect">
            <a:avLst/>
          </a:prstGeom>
          <a:noFill/>
          <a:extLst>
            <a:ext uri="{909E8E84-426E-40DD-AFC4-6F175D3DCCD1}">
              <a14:hiddenFill xmlns:a14="http://schemas.microsoft.com/office/drawing/2010/main">
                <a:solidFill>
                  <a:srgbClr val="FFFFFF"/>
                </a:solidFill>
              </a14:hiddenFill>
            </a:ext>
          </a:extLst>
        </p:spPr>
      </p:pic>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1"/>
          <a:stretch>
            <a:fillRect/>
          </a:stretch>
        </p:blipFill>
        <p:spPr>
          <a:xfrm rot="165566">
            <a:off x="2142309" y="888380"/>
            <a:ext cx="6636476" cy="4896424"/>
          </a:xfrm>
          <a:prstGeom prst="rect">
            <a:avLst/>
          </a:prstGeom>
        </p:spPr>
      </p:pic>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838200" y="365125"/>
            <a:ext cx="10515600" cy="426445"/>
          </a:xfrm>
        </p:spPr>
        <p:txBody>
          <a:bodyPr>
            <a:normAutofit fontScale="90000"/>
          </a:bodyPr>
          <a:lstStyle/>
          <a:p>
            <a:r>
              <a:rPr lang="en-US" altLang="en-US" dirty="0">
                <a:latin typeface="Arial" panose="020B0604020202020204" pitchFamily="34" charset="0"/>
                <a:cs typeface="Arial" panose="020B0604020202020204" pitchFamily="34" charset="0"/>
              </a:rPr>
              <a:t>Properties of Growth-Rate Functions</a:t>
            </a:r>
            <a:endParaRPr lang="en-US" altLang="en-US" dirty="0">
              <a:latin typeface="Arial" panose="020B0604020202020204" pitchFamily="34" charset="0"/>
              <a:cs typeface="Arial" panose="020B0604020202020204" pitchFamily="34" charset="0"/>
            </a:endParaRPr>
          </a:p>
        </p:txBody>
      </p:sp>
      <p:sp>
        <p:nvSpPr>
          <p:cNvPr id="98307" name="Rectangle 3"/>
          <p:cNvSpPr>
            <a:spLocks noGrp="1" noChangeArrowheads="1"/>
          </p:cNvSpPr>
          <p:nvPr>
            <p:ph type="body" idx="1"/>
          </p:nvPr>
        </p:nvSpPr>
        <p:spPr>
          <a:xfrm>
            <a:off x="688074" y="965816"/>
            <a:ext cx="10515600" cy="5434984"/>
          </a:xfrm>
        </p:spPr>
        <p:txBody>
          <a:bodyPr>
            <a:normAutofit fontScale="77500" lnSpcReduction="20000"/>
          </a:bodyPr>
          <a:lstStyle/>
          <a:p>
            <a:pPr marL="457200" indent="-457200">
              <a:lnSpc>
                <a:spcPct val="170000"/>
              </a:lnSpc>
              <a:buFontTx/>
              <a:buAutoNum type="arabicPeriod"/>
            </a:pPr>
            <a:r>
              <a:rPr lang="en-US" altLang="en-US" i="1" dirty="0">
                <a:latin typeface="Arial" panose="020B0604020202020204" pitchFamily="34" charset="0"/>
                <a:cs typeface="Arial" panose="020B0604020202020204" pitchFamily="34" charset="0"/>
              </a:rPr>
              <a:t>We can ignore low-order terms in an algorithm’s growth-rate function.</a:t>
            </a:r>
            <a:endParaRPr lang="en-US" altLang="en-US" dirty="0">
              <a:latin typeface="Arial" panose="020B0604020202020204" pitchFamily="34" charset="0"/>
              <a:cs typeface="Arial" panose="020B0604020202020204" pitchFamily="34" charset="0"/>
            </a:endParaRPr>
          </a:p>
          <a:p>
            <a:pPr marL="800100" lvl="1" indent="-342900">
              <a:lnSpc>
                <a:spcPct val="170000"/>
              </a:lnSpc>
            </a:pPr>
            <a:r>
              <a:rPr lang="en-US" altLang="en-US" dirty="0">
                <a:latin typeface="Arial" panose="020B0604020202020204" pitchFamily="34" charset="0"/>
                <a:cs typeface="Arial" panose="020B0604020202020204" pitchFamily="34" charset="0"/>
              </a:rPr>
              <a:t>If an algorithm is O is also O(n</a:t>
            </a:r>
            <a:r>
              <a:rPr lang="en-US" altLang="en-US" baseline="30000" dirty="0">
                <a:latin typeface="Arial" panose="020B0604020202020204" pitchFamily="34" charset="0"/>
                <a:cs typeface="Arial" panose="020B0604020202020204" pitchFamily="34" charset="0"/>
              </a:rPr>
              <a:t>3</a:t>
            </a:r>
            <a:r>
              <a:rPr lang="en-US" altLang="en-US" dirty="0">
                <a:latin typeface="Arial" panose="020B0604020202020204" pitchFamily="34" charset="0"/>
                <a:cs typeface="Arial" panose="020B0604020202020204" pitchFamily="34" charset="0"/>
              </a:rPr>
              <a:t>).</a:t>
            </a:r>
            <a:endParaRPr lang="en-US" altLang="en-US" dirty="0">
              <a:latin typeface="Arial" panose="020B0604020202020204" pitchFamily="34" charset="0"/>
              <a:cs typeface="Arial" panose="020B0604020202020204" pitchFamily="34" charset="0"/>
            </a:endParaRPr>
          </a:p>
          <a:p>
            <a:pPr marL="800100" lvl="1" indent="-342900">
              <a:lnSpc>
                <a:spcPct val="170000"/>
              </a:lnSpc>
            </a:pPr>
            <a:r>
              <a:rPr lang="en-US" altLang="en-US" dirty="0">
                <a:latin typeface="Arial" panose="020B0604020202020204" pitchFamily="34" charset="0"/>
                <a:cs typeface="Arial" panose="020B0604020202020204" pitchFamily="34" charset="0"/>
              </a:rPr>
              <a:t>We only use the higher-order term as algorithm’s growth-rate function</a:t>
            </a:r>
            <a:r>
              <a:rPr lang="en-US" altLang="en-US" dirty="0" smtClean="0">
                <a:latin typeface="Arial" panose="020B0604020202020204" pitchFamily="34" charset="0"/>
                <a:cs typeface="Arial" panose="020B0604020202020204" pitchFamily="34" charset="0"/>
              </a:rPr>
              <a:t>.</a:t>
            </a:r>
            <a:endParaRPr lang="en-US" altLang="en-US" dirty="0">
              <a:latin typeface="Arial" panose="020B0604020202020204" pitchFamily="34" charset="0"/>
              <a:cs typeface="Arial" panose="020B0604020202020204" pitchFamily="34" charset="0"/>
            </a:endParaRPr>
          </a:p>
          <a:p>
            <a:pPr marL="457200" indent="-457200">
              <a:lnSpc>
                <a:spcPct val="170000"/>
              </a:lnSpc>
              <a:buFontTx/>
              <a:buAutoNum type="arabicPeriod"/>
            </a:pPr>
            <a:r>
              <a:rPr lang="en-US" altLang="en-US" i="1" dirty="0">
                <a:latin typeface="Arial" panose="020B0604020202020204" pitchFamily="34" charset="0"/>
                <a:cs typeface="Arial" panose="020B0604020202020204" pitchFamily="34" charset="0"/>
              </a:rPr>
              <a:t>We can ignore a m</a:t>
            </a:r>
            <a:r>
              <a:rPr lang="en-US" altLang="en-US" sz="2400" dirty="0">
                <a:latin typeface="Arial" panose="020B0604020202020204" pitchFamily="34" charset="0"/>
                <a:cs typeface="Arial" panose="020B0604020202020204" pitchFamily="34" charset="0"/>
                <a:sym typeface="+mn-ea"/>
              </a:rPr>
              <a:t>(n</a:t>
            </a:r>
            <a:r>
              <a:rPr lang="en-US" altLang="en-US" sz="2400" baseline="30000" dirty="0">
                <a:latin typeface="Arial" panose="020B0604020202020204" pitchFamily="34" charset="0"/>
                <a:cs typeface="Arial" panose="020B0604020202020204" pitchFamily="34" charset="0"/>
                <a:sym typeface="+mn-ea"/>
              </a:rPr>
              <a:t>3</a:t>
            </a:r>
            <a:r>
              <a:rPr lang="en-US" altLang="en-US" sz="2400" dirty="0">
                <a:latin typeface="Arial" panose="020B0604020202020204" pitchFamily="34" charset="0"/>
                <a:cs typeface="Arial" panose="020B0604020202020204" pitchFamily="34" charset="0"/>
                <a:sym typeface="+mn-ea"/>
              </a:rPr>
              <a:t>+4n</a:t>
            </a:r>
            <a:r>
              <a:rPr lang="en-US" altLang="en-US" sz="2400" baseline="30000" dirty="0">
                <a:latin typeface="Arial" panose="020B0604020202020204" pitchFamily="34" charset="0"/>
                <a:cs typeface="Arial" panose="020B0604020202020204" pitchFamily="34" charset="0"/>
                <a:sym typeface="+mn-ea"/>
              </a:rPr>
              <a:t>2</a:t>
            </a:r>
            <a:r>
              <a:rPr lang="en-US" altLang="en-US" sz="2400" dirty="0">
                <a:latin typeface="Arial" panose="020B0604020202020204" pitchFamily="34" charset="0"/>
                <a:cs typeface="Arial" panose="020B0604020202020204" pitchFamily="34" charset="0"/>
                <a:sym typeface="+mn-ea"/>
              </a:rPr>
              <a:t>+3n), it</a:t>
            </a:r>
            <a:r>
              <a:rPr lang="en-US" altLang="en-US" i="1" dirty="0">
                <a:latin typeface="Arial" panose="020B0604020202020204" pitchFamily="34" charset="0"/>
                <a:cs typeface="Arial" panose="020B0604020202020204" pitchFamily="34" charset="0"/>
              </a:rPr>
              <a:t>ultiplicative constant in the higher-order term of an algorithm’s growth-rate function.</a:t>
            </a:r>
            <a:endParaRPr lang="en-US" altLang="en-US" i="1" dirty="0">
              <a:latin typeface="Arial" panose="020B0604020202020204" pitchFamily="34" charset="0"/>
              <a:cs typeface="Arial" panose="020B0604020202020204" pitchFamily="34" charset="0"/>
            </a:endParaRPr>
          </a:p>
          <a:p>
            <a:pPr marL="800100" lvl="1" indent="-342900">
              <a:lnSpc>
                <a:spcPct val="170000"/>
              </a:lnSpc>
            </a:pPr>
            <a:r>
              <a:rPr lang="en-US" altLang="en-US" dirty="0">
                <a:latin typeface="Arial" panose="020B0604020202020204" pitchFamily="34" charset="0"/>
                <a:cs typeface="Arial" panose="020B0604020202020204" pitchFamily="34" charset="0"/>
              </a:rPr>
              <a:t>If an algorithm is O(5n</a:t>
            </a:r>
            <a:r>
              <a:rPr lang="en-US" altLang="en-US" baseline="30000" dirty="0">
                <a:latin typeface="Arial" panose="020B0604020202020204" pitchFamily="34" charset="0"/>
                <a:cs typeface="Arial" panose="020B0604020202020204" pitchFamily="34" charset="0"/>
              </a:rPr>
              <a:t>3</a:t>
            </a:r>
            <a:r>
              <a:rPr lang="en-US" altLang="en-US" dirty="0">
                <a:latin typeface="Arial" panose="020B0604020202020204" pitchFamily="34" charset="0"/>
                <a:cs typeface="Arial" panose="020B0604020202020204" pitchFamily="34" charset="0"/>
              </a:rPr>
              <a:t>), it is also O(n</a:t>
            </a:r>
            <a:r>
              <a:rPr lang="en-US" altLang="en-US" baseline="30000" dirty="0">
                <a:latin typeface="Arial" panose="020B0604020202020204" pitchFamily="34" charset="0"/>
                <a:cs typeface="Arial" panose="020B0604020202020204" pitchFamily="34" charset="0"/>
              </a:rPr>
              <a:t>3</a:t>
            </a:r>
            <a:r>
              <a:rPr lang="en-US" altLang="en-US" dirty="0" smtClean="0">
                <a:latin typeface="Arial" panose="020B0604020202020204" pitchFamily="34" charset="0"/>
                <a:cs typeface="Arial" panose="020B0604020202020204" pitchFamily="34" charset="0"/>
              </a:rPr>
              <a:t>).</a:t>
            </a:r>
            <a:endParaRPr lang="en-US" altLang="en-US" dirty="0">
              <a:latin typeface="Arial" panose="020B0604020202020204" pitchFamily="34" charset="0"/>
              <a:cs typeface="Arial" panose="020B0604020202020204" pitchFamily="34" charset="0"/>
            </a:endParaRPr>
          </a:p>
          <a:p>
            <a:pPr marL="457200" indent="-457200">
              <a:lnSpc>
                <a:spcPct val="170000"/>
              </a:lnSpc>
              <a:buFontTx/>
              <a:buAutoNum type="arabicPeriod"/>
            </a:pPr>
            <a:r>
              <a:rPr lang="en-US" altLang="en-US" i="1" dirty="0">
                <a:latin typeface="Arial" panose="020B0604020202020204" pitchFamily="34" charset="0"/>
                <a:cs typeface="Arial" panose="020B0604020202020204" pitchFamily="34" charset="0"/>
              </a:rPr>
              <a:t>O(f(n)) + O(g(n)) = O(f(n)+g(n))</a:t>
            </a:r>
            <a:endParaRPr lang="en-US" altLang="en-US" dirty="0">
              <a:latin typeface="Arial" panose="020B0604020202020204" pitchFamily="34" charset="0"/>
              <a:cs typeface="Arial" panose="020B0604020202020204" pitchFamily="34" charset="0"/>
            </a:endParaRPr>
          </a:p>
          <a:p>
            <a:pPr marL="800100" lvl="1" indent="-342900">
              <a:lnSpc>
                <a:spcPct val="170000"/>
              </a:lnSpc>
            </a:pPr>
            <a:r>
              <a:rPr lang="en-US" altLang="en-US" dirty="0">
                <a:latin typeface="Arial" panose="020B0604020202020204" pitchFamily="34" charset="0"/>
                <a:cs typeface="Arial" panose="020B0604020202020204" pitchFamily="34" charset="0"/>
              </a:rPr>
              <a:t>We can combine growth-rate functions.</a:t>
            </a:r>
            <a:endParaRPr lang="en-US" altLang="en-US" dirty="0">
              <a:latin typeface="Arial" panose="020B0604020202020204" pitchFamily="34" charset="0"/>
              <a:cs typeface="Arial" panose="020B0604020202020204" pitchFamily="34" charset="0"/>
            </a:endParaRPr>
          </a:p>
          <a:p>
            <a:pPr marL="800100" lvl="1" indent="-342900">
              <a:lnSpc>
                <a:spcPct val="170000"/>
              </a:lnSpc>
            </a:pPr>
            <a:r>
              <a:rPr lang="en-US" altLang="en-US" dirty="0">
                <a:latin typeface="Arial" panose="020B0604020202020204" pitchFamily="34" charset="0"/>
                <a:cs typeface="Arial" panose="020B0604020202020204" pitchFamily="34" charset="0"/>
              </a:rPr>
              <a:t>If an algorithm is O(n</a:t>
            </a:r>
            <a:r>
              <a:rPr lang="en-US" altLang="en-US" baseline="30000" dirty="0">
                <a:latin typeface="Arial" panose="020B0604020202020204" pitchFamily="34" charset="0"/>
                <a:cs typeface="Arial" panose="020B0604020202020204" pitchFamily="34" charset="0"/>
              </a:rPr>
              <a:t>3</a:t>
            </a:r>
            <a:r>
              <a:rPr lang="en-US" altLang="en-US" dirty="0">
                <a:latin typeface="Arial" panose="020B0604020202020204" pitchFamily="34" charset="0"/>
                <a:cs typeface="Arial" panose="020B0604020202020204" pitchFamily="34" charset="0"/>
              </a:rPr>
              <a:t>) + O(4n), it is also O(n</a:t>
            </a:r>
            <a:r>
              <a:rPr lang="en-US" altLang="en-US" baseline="30000" dirty="0">
                <a:latin typeface="Arial" panose="020B0604020202020204" pitchFamily="34" charset="0"/>
                <a:cs typeface="Arial" panose="020B0604020202020204" pitchFamily="34" charset="0"/>
              </a:rPr>
              <a:t>3 </a:t>
            </a:r>
            <a:r>
              <a:rPr lang="en-US" altLang="en-US" dirty="0">
                <a:latin typeface="Arial" panose="020B0604020202020204" pitchFamily="34" charset="0"/>
                <a:cs typeface="Arial" panose="020B0604020202020204" pitchFamily="34" charset="0"/>
              </a:rPr>
              <a:t>+4n</a:t>
            </a:r>
            <a:r>
              <a:rPr lang="en-US" altLang="en-US" baseline="30000" dirty="0">
                <a:latin typeface="Arial" panose="020B0604020202020204" pitchFamily="34" charset="0"/>
                <a:cs typeface="Arial" panose="020B0604020202020204" pitchFamily="34" charset="0"/>
              </a:rPr>
              <a:t>2</a:t>
            </a:r>
            <a:r>
              <a:rPr lang="en-US" altLang="en-US" dirty="0">
                <a:latin typeface="Arial" panose="020B0604020202020204" pitchFamily="34" charset="0"/>
                <a:cs typeface="Arial" panose="020B0604020202020204" pitchFamily="34" charset="0"/>
              </a:rPr>
              <a:t>) </a:t>
            </a:r>
            <a:r>
              <a:rPr lang="en-US" altLang="en-US" dirty="0">
                <a:latin typeface="Arial" panose="020B0604020202020204" pitchFamily="34" charset="0"/>
                <a:cs typeface="Arial" panose="020B0604020202020204" pitchFamily="34" charset="0"/>
                <a:sym typeface="Wingdings" panose="05000000000000000000" pitchFamily="2" charset="2"/>
              </a:rPr>
              <a:t> So, it is </a:t>
            </a:r>
            <a:r>
              <a:rPr lang="en-US" altLang="en-US" dirty="0">
                <a:latin typeface="Arial" panose="020B0604020202020204" pitchFamily="34" charset="0"/>
                <a:cs typeface="Arial" panose="020B0604020202020204" pitchFamily="34" charset="0"/>
              </a:rPr>
              <a:t>O(n</a:t>
            </a:r>
            <a:r>
              <a:rPr lang="en-US" altLang="en-US" baseline="30000" dirty="0">
                <a:latin typeface="Arial" panose="020B0604020202020204" pitchFamily="34" charset="0"/>
                <a:cs typeface="Arial" panose="020B0604020202020204" pitchFamily="34" charset="0"/>
              </a:rPr>
              <a:t>3</a:t>
            </a:r>
            <a:r>
              <a:rPr lang="en-US" altLang="en-US" dirty="0">
                <a:latin typeface="Arial" panose="020B0604020202020204" pitchFamily="34" charset="0"/>
                <a:cs typeface="Arial" panose="020B0604020202020204" pitchFamily="34" charset="0"/>
              </a:rPr>
              <a:t>).</a:t>
            </a:r>
            <a:endParaRPr lang="en-US" altLang="en-US" dirty="0">
              <a:latin typeface="Arial" panose="020B0604020202020204" pitchFamily="34" charset="0"/>
              <a:cs typeface="Arial" panose="020B0604020202020204" pitchFamily="34" charset="0"/>
            </a:endParaRPr>
          </a:p>
          <a:p>
            <a:pPr marL="800100" lvl="1" indent="-342900">
              <a:lnSpc>
                <a:spcPct val="170000"/>
              </a:lnSpc>
            </a:pPr>
            <a:r>
              <a:rPr lang="en-US" altLang="en-US" dirty="0">
                <a:latin typeface="Arial" panose="020B0604020202020204" pitchFamily="34" charset="0"/>
                <a:cs typeface="Arial" panose="020B0604020202020204" pitchFamily="34" charset="0"/>
              </a:rPr>
              <a:t>Similar rules hold for multiplication.</a:t>
            </a:r>
            <a:endParaRPr lang="en-US" altLang="en-US"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Rectangle 3"/>
          <p:cNvSpPr/>
          <p:nvPr/>
        </p:nvSpPr>
        <p:spPr>
          <a:xfrm>
            <a:off x="476791" y="861140"/>
            <a:ext cx="11031585" cy="2862322"/>
          </a:xfrm>
          <a:prstGeom prst="rect">
            <a:avLst/>
          </a:prstGeom>
        </p:spPr>
        <p:txBody>
          <a:bodyPr wrap="square">
            <a:spAutoFit/>
          </a:bodyPr>
          <a:lstStyle/>
          <a:p>
            <a:pPr algn="just">
              <a:lnSpc>
                <a:spcPct val="150000"/>
              </a:lnSpc>
            </a:pPr>
            <a:r>
              <a:rPr lang="en-US" sz="2400" b="1" i="1" dirty="0">
                <a:solidFill>
                  <a:srgbClr val="231F20"/>
                </a:solidFill>
                <a:latin typeface="Arial" panose="020B0604020202020204" pitchFamily="34" charset="0"/>
                <a:cs typeface="Arial" panose="020B0604020202020204" pitchFamily="34" charset="0"/>
              </a:rPr>
              <a:t>2</a:t>
            </a:r>
            <a:r>
              <a:rPr lang="en-US" sz="2400" dirty="0">
                <a:solidFill>
                  <a:srgbClr val="231F20"/>
                </a:solidFill>
                <a:latin typeface="Arial" panose="020B0604020202020204" pitchFamily="34" charset="0"/>
                <a:cs typeface="Arial" panose="020B0604020202020204" pitchFamily="34" charset="0"/>
              </a:rPr>
              <a:t>. </a:t>
            </a:r>
            <a:r>
              <a:rPr lang="en-US" sz="2400" b="1" i="1" dirty="0">
                <a:solidFill>
                  <a:srgbClr val="231F20"/>
                </a:solidFill>
                <a:latin typeface="Arial" panose="020B0604020202020204" pitchFamily="34" charset="0"/>
                <a:cs typeface="Arial" panose="020B0604020202020204" pitchFamily="34" charset="0"/>
              </a:rPr>
              <a:t>Non-primitive data structures </a:t>
            </a:r>
            <a:r>
              <a:rPr lang="en-US" sz="2400" b="1" dirty="0">
                <a:solidFill>
                  <a:srgbClr val="231F20"/>
                </a:solidFill>
                <a:latin typeface="Arial" panose="020B0604020202020204" pitchFamily="34" charset="0"/>
                <a:cs typeface="Arial" panose="020B0604020202020204" pitchFamily="34" charset="0"/>
              </a:rPr>
              <a:t>: </a:t>
            </a:r>
            <a:endParaRPr lang="en-US" sz="2400" b="1" dirty="0" smtClean="0">
              <a:solidFill>
                <a:srgbClr val="231F20"/>
              </a:solidFill>
              <a:latin typeface="Arial" panose="020B0604020202020204" pitchFamily="34" charset="0"/>
              <a:cs typeface="Arial" panose="020B0604020202020204" pitchFamily="34" charset="0"/>
            </a:endParaRPr>
          </a:p>
          <a:p>
            <a:pPr marL="342900" indent="-342900" algn="just">
              <a:lnSpc>
                <a:spcPct val="150000"/>
              </a:lnSpc>
              <a:buFont typeface="Wingdings" panose="05000000000000000000" pitchFamily="2" charset="2"/>
              <a:buChar char="v"/>
            </a:pPr>
            <a:r>
              <a:rPr lang="en-US" sz="2400" dirty="0" smtClean="0">
                <a:solidFill>
                  <a:srgbClr val="231F20"/>
                </a:solidFill>
                <a:latin typeface="Arial" panose="020B0604020202020204" pitchFamily="34" charset="0"/>
                <a:cs typeface="Arial" panose="020B0604020202020204" pitchFamily="34" charset="0"/>
              </a:rPr>
              <a:t>It </a:t>
            </a:r>
            <a:r>
              <a:rPr lang="en-US" sz="2400" dirty="0">
                <a:solidFill>
                  <a:srgbClr val="231F20"/>
                </a:solidFill>
                <a:latin typeface="Arial" panose="020B0604020202020204" pitchFamily="34" charset="0"/>
                <a:cs typeface="Arial" panose="020B0604020202020204" pitchFamily="34" charset="0"/>
              </a:rPr>
              <a:t>is a more sophisticated data structure emphasizing </a:t>
            </a:r>
            <a:r>
              <a:rPr lang="en-US" sz="2400" dirty="0" smtClean="0">
                <a:solidFill>
                  <a:srgbClr val="231F20"/>
                </a:solidFill>
                <a:latin typeface="Arial" panose="020B0604020202020204" pitchFamily="34" charset="0"/>
                <a:cs typeface="Arial" panose="020B0604020202020204" pitchFamily="34" charset="0"/>
              </a:rPr>
              <a:t>on structuring </a:t>
            </a:r>
            <a:r>
              <a:rPr lang="en-US" sz="2400" dirty="0">
                <a:solidFill>
                  <a:srgbClr val="231F20"/>
                </a:solidFill>
                <a:latin typeface="Arial" panose="020B0604020202020204" pitchFamily="34" charset="0"/>
                <a:cs typeface="Arial" panose="020B0604020202020204" pitchFamily="34" charset="0"/>
              </a:rPr>
              <a:t>of a group of homogeneous (same type) or </a:t>
            </a:r>
            <a:r>
              <a:rPr lang="en-US" sz="2400" dirty="0" smtClean="0">
                <a:solidFill>
                  <a:srgbClr val="231F20"/>
                </a:solidFill>
                <a:latin typeface="Arial" panose="020B0604020202020204" pitchFamily="34" charset="0"/>
                <a:cs typeface="Arial" panose="020B0604020202020204" pitchFamily="34" charset="0"/>
              </a:rPr>
              <a:t>heterogeneous (different </a:t>
            </a:r>
            <a:r>
              <a:rPr lang="en-US" sz="2400" dirty="0">
                <a:solidFill>
                  <a:srgbClr val="231F20"/>
                </a:solidFill>
                <a:latin typeface="Arial" panose="020B0604020202020204" pitchFamily="34" charset="0"/>
                <a:cs typeface="Arial" panose="020B0604020202020204" pitchFamily="34" charset="0"/>
              </a:rPr>
              <a:t>type) data items. </a:t>
            </a:r>
            <a:endParaRPr lang="en-US" sz="2400" dirty="0" smtClean="0">
              <a:solidFill>
                <a:srgbClr val="231F20"/>
              </a:solidFill>
              <a:latin typeface="Arial" panose="020B0604020202020204" pitchFamily="34" charset="0"/>
              <a:cs typeface="Arial" panose="020B0604020202020204" pitchFamily="34" charset="0"/>
            </a:endParaRPr>
          </a:p>
          <a:p>
            <a:pPr marL="342900" indent="-342900" algn="just">
              <a:lnSpc>
                <a:spcPct val="150000"/>
              </a:lnSpc>
              <a:buFont typeface="Wingdings" panose="05000000000000000000" pitchFamily="2" charset="2"/>
              <a:buChar char="v"/>
            </a:pPr>
            <a:r>
              <a:rPr lang="en-US" sz="2400" dirty="0" smtClean="0">
                <a:solidFill>
                  <a:srgbClr val="231F20"/>
                </a:solidFill>
                <a:latin typeface="Arial" panose="020B0604020202020204" pitchFamily="34" charset="0"/>
                <a:cs typeface="Arial" panose="020B0604020202020204" pitchFamily="34" charset="0"/>
              </a:rPr>
              <a:t>Array</a:t>
            </a:r>
            <a:r>
              <a:rPr lang="en-US" sz="2400" dirty="0">
                <a:solidFill>
                  <a:srgbClr val="231F20"/>
                </a:solidFill>
                <a:latin typeface="Arial" panose="020B0604020202020204" pitchFamily="34" charset="0"/>
                <a:cs typeface="Arial" panose="020B0604020202020204" pitchFamily="34" charset="0"/>
              </a:rPr>
              <a:t>, list, files, </a:t>
            </a:r>
            <a:r>
              <a:rPr lang="en-US" sz="2400" dirty="0" err="1" smtClean="0">
                <a:solidFill>
                  <a:srgbClr val="231F20"/>
                </a:solidFill>
                <a:latin typeface="Arial" panose="020B0604020202020204" pitchFamily="34" charset="0"/>
                <a:cs typeface="Arial" panose="020B0604020202020204" pitchFamily="34" charset="0"/>
              </a:rPr>
              <a:t>linnoed</a:t>
            </a:r>
            <a:r>
              <a:rPr lang="en-US" sz="2400" dirty="0" smtClean="0">
                <a:solidFill>
                  <a:srgbClr val="231F20"/>
                </a:solidFill>
                <a:latin typeface="Arial" panose="020B0604020202020204" pitchFamily="34" charset="0"/>
                <a:cs typeface="Arial" panose="020B0604020202020204" pitchFamily="34" charset="0"/>
              </a:rPr>
              <a:t> </a:t>
            </a:r>
            <a:r>
              <a:rPr lang="en-US" sz="2400" dirty="0">
                <a:solidFill>
                  <a:srgbClr val="231F20"/>
                </a:solidFill>
                <a:latin typeface="Arial" panose="020B0604020202020204" pitchFamily="34" charset="0"/>
                <a:cs typeface="Arial" panose="020B0604020202020204" pitchFamily="34" charset="0"/>
              </a:rPr>
              <a:t>list, trees and graphs fall </a:t>
            </a:r>
            <a:r>
              <a:rPr lang="en-US" sz="2400" dirty="0" smtClean="0">
                <a:solidFill>
                  <a:srgbClr val="231F20"/>
                </a:solidFill>
                <a:latin typeface="Arial" panose="020B0604020202020204" pitchFamily="34" charset="0"/>
                <a:cs typeface="Arial" panose="020B0604020202020204" pitchFamily="34" charset="0"/>
              </a:rPr>
              <a:t>in this </a:t>
            </a:r>
            <a:r>
              <a:rPr lang="en-US" sz="2400" dirty="0">
                <a:solidFill>
                  <a:srgbClr val="231F20"/>
                </a:solidFill>
                <a:latin typeface="Arial" panose="020B0604020202020204" pitchFamily="34" charset="0"/>
                <a:cs typeface="Arial" panose="020B0604020202020204" pitchFamily="34" charset="0"/>
              </a:rPr>
              <a:t>category.</a:t>
            </a:r>
            <a:r>
              <a:rPr lang="en-US" sz="2400"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altLang="en-US" dirty="0">
                <a:latin typeface="Arial" panose="020B0604020202020204" pitchFamily="34" charset="0"/>
                <a:cs typeface="Arial" panose="020B0604020202020204" pitchFamily="34" charset="0"/>
              </a:rPr>
              <a:t>Some Mathematical Facts</a:t>
            </a:r>
            <a:endParaRPr lang="en-US" altLang="en-US" dirty="0">
              <a:latin typeface="Arial" panose="020B0604020202020204" pitchFamily="34" charset="0"/>
              <a:cs typeface="Arial" panose="020B0604020202020204" pitchFamily="34" charset="0"/>
            </a:endParaRPr>
          </a:p>
        </p:txBody>
      </p:sp>
      <p:sp>
        <p:nvSpPr>
          <p:cNvPr id="99331" name="Rectangle 3"/>
          <p:cNvSpPr>
            <a:spLocks noGrp="1" noChangeArrowheads="1"/>
          </p:cNvSpPr>
          <p:nvPr>
            <p:ph type="body" idx="1"/>
          </p:nvPr>
        </p:nvSpPr>
        <p:spPr>
          <a:xfrm>
            <a:off x="838200" y="1460310"/>
            <a:ext cx="10515600" cy="4581716"/>
          </a:xfrm>
        </p:spPr>
        <p:txBody>
          <a:bodyPr/>
          <a:lstStyle/>
          <a:p>
            <a:r>
              <a:rPr lang="en-US" altLang="en-US" dirty="0">
                <a:latin typeface="Arial" panose="020B0604020202020204" pitchFamily="34" charset="0"/>
                <a:cs typeface="Arial" panose="020B0604020202020204" pitchFamily="34" charset="0"/>
              </a:rPr>
              <a:t>Some mathematical equalities are:</a:t>
            </a:r>
            <a:endParaRPr lang="en-US" altLang="en-US" dirty="0">
              <a:latin typeface="Arial" panose="020B0604020202020204" pitchFamily="34" charset="0"/>
              <a:cs typeface="Arial" panose="020B0604020202020204" pitchFamily="34" charset="0"/>
            </a:endParaRPr>
          </a:p>
        </p:txBody>
      </p:sp>
      <p:graphicFrame>
        <p:nvGraphicFramePr>
          <p:cNvPr id="99332" name="Object 4"/>
          <p:cNvGraphicFramePr>
            <a:graphicFrameLocks noChangeAspect="1"/>
          </p:cNvGraphicFramePr>
          <p:nvPr/>
        </p:nvGraphicFramePr>
        <p:xfrm>
          <a:off x="2323626" y="2445154"/>
          <a:ext cx="4650380" cy="1330325"/>
        </p:xfrm>
        <a:graphic>
          <a:graphicData uri="http://schemas.openxmlformats.org/presentationml/2006/ole">
            <mc:AlternateContent xmlns:mc="http://schemas.openxmlformats.org/markup-compatibility/2006">
              <mc:Choice xmlns:v="urn:schemas-microsoft-com:vml" Requires="v">
                <p:oleObj spid="_x0000_s20553" name="Equation" r:id="rId1" imgW="2184400" imgH="660400" progId="Equation.3">
                  <p:embed/>
                </p:oleObj>
              </mc:Choice>
              <mc:Fallback>
                <p:oleObj name="Equation" r:id="rId1" imgW="2184400" imgH="660400" progId="Equation.3">
                  <p:embed/>
                  <p:pic>
                    <p:nvPicPr>
                      <p:cNvPr id="0" name="Object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3626" y="2445154"/>
                        <a:ext cx="4650380" cy="1330325"/>
                      </a:xfrm>
                      <a:prstGeom prst="rect">
                        <a:avLst/>
                      </a:prstGeom>
                      <a:noFill/>
                      <a:ln>
                        <a:noFill/>
                      </a:ln>
                      <a:effectLst/>
                    </p:spPr>
                  </p:pic>
                </p:oleObj>
              </mc:Fallback>
            </mc:AlternateContent>
          </a:graphicData>
        </a:graphic>
      </p:graphicFrame>
      <p:graphicFrame>
        <p:nvGraphicFramePr>
          <p:cNvPr id="99333" name="Object 5"/>
          <p:cNvGraphicFramePr>
            <a:graphicFrameLocks noChangeAspect="1"/>
          </p:cNvGraphicFramePr>
          <p:nvPr/>
        </p:nvGraphicFramePr>
        <p:xfrm>
          <a:off x="6038850" y="3319463"/>
          <a:ext cx="114300" cy="215900"/>
        </p:xfrm>
        <a:graphic>
          <a:graphicData uri="http://schemas.openxmlformats.org/presentationml/2006/ole">
            <mc:AlternateContent xmlns:mc="http://schemas.openxmlformats.org/markup-compatibility/2006">
              <mc:Choice xmlns:v="urn:schemas-microsoft-com:vml" Requires="v">
                <p:oleObj spid="_x0000_s20554" name="Equation" r:id="rId3" imgW="114300" imgH="215900" progId="Equation.3">
                  <p:embed/>
                </p:oleObj>
              </mc:Choice>
              <mc:Fallback>
                <p:oleObj name="Equation" r:id="rId3" imgW="114300" imgH="2159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38850" y="3319463"/>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9334" name="Object 6"/>
          <p:cNvGraphicFramePr>
            <a:graphicFrameLocks noChangeAspect="1"/>
          </p:cNvGraphicFramePr>
          <p:nvPr/>
        </p:nvGraphicFramePr>
        <p:xfrm>
          <a:off x="2323626" y="3636371"/>
          <a:ext cx="5864225" cy="1349375"/>
        </p:xfrm>
        <a:graphic>
          <a:graphicData uri="http://schemas.openxmlformats.org/presentationml/2006/ole">
            <mc:AlternateContent xmlns:mc="http://schemas.openxmlformats.org/markup-compatibility/2006">
              <mc:Choice xmlns:v="urn:schemas-microsoft-com:vml" Requires="v">
                <p:oleObj spid="_x0000_s20555" name="Equation" r:id="rId5" imgW="2870200" imgH="660400" progId="Equation.3">
                  <p:embed/>
                </p:oleObj>
              </mc:Choice>
              <mc:Fallback>
                <p:oleObj name="Equation" r:id="rId5" imgW="2870200" imgH="6604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23626" y="3636371"/>
                        <a:ext cx="5864225" cy="1349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9335" name="Object 7"/>
          <p:cNvGraphicFramePr>
            <a:graphicFrameLocks noChangeAspect="1"/>
          </p:cNvGraphicFramePr>
          <p:nvPr/>
        </p:nvGraphicFramePr>
        <p:xfrm>
          <a:off x="2323626" y="4845086"/>
          <a:ext cx="4495800" cy="1443038"/>
        </p:xfrm>
        <a:graphic>
          <a:graphicData uri="http://schemas.openxmlformats.org/presentationml/2006/ole">
            <mc:AlternateContent xmlns:mc="http://schemas.openxmlformats.org/markup-compatibility/2006">
              <mc:Choice xmlns:v="urn:schemas-microsoft-com:vml" Requires="v">
                <p:oleObj spid="_x0000_s20556" name="Equation" r:id="rId7" imgW="2057400" imgH="660400" progId="Equation.3">
                  <p:embed/>
                </p:oleObj>
              </mc:Choice>
              <mc:Fallback>
                <p:oleObj name="Equation" r:id="rId7" imgW="2057400" imgH="6604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23626" y="4845086"/>
                        <a:ext cx="4495800" cy="1443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838200" y="365125"/>
            <a:ext cx="10515600" cy="521979"/>
          </a:xfrm>
        </p:spPr>
        <p:txBody>
          <a:bodyPr>
            <a:normAutofit fontScale="90000"/>
          </a:bodyPr>
          <a:lstStyle/>
          <a:p>
            <a:r>
              <a:rPr lang="en-US" altLang="en-US" dirty="0">
                <a:latin typeface="Arial" panose="020B0604020202020204" pitchFamily="34" charset="0"/>
                <a:cs typeface="Arial" panose="020B0604020202020204" pitchFamily="34" charset="0"/>
              </a:rPr>
              <a:t>Growth-Rate Functions – Example1</a:t>
            </a:r>
            <a:endParaRPr lang="en-US" altLang="en-US" dirty="0">
              <a:latin typeface="Arial" panose="020B0604020202020204" pitchFamily="34" charset="0"/>
              <a:cs typeface="Arial" panose="020B0604020202020204" pitchFamily="34" charset="0"/>
            </a:endParaRPr>
          </a:p>
        </p:txBody>
      </p:sp>
      <p:sp>
        <p:nvSpPr>
          <p:cNvPr id="100355" name="Rectangle 3"/>
          <p:cNvSpPr>
            <a:spLocks noGrp="1" noChangeArrowheads="1"/>
          </p:cNvSpPr>
          <p:nvPr>
            <p:ph type="body" idx="1"/>
          </p:nvPr>
        </p:nvSpPr>
        <p:spPr>
          <a:xfrm>
            <a:off x="838200" y="1337481"/>
            <a:ext cx="10515600" cy="4839482"/>
          </a:xfrm>
        </p:spPr>
        <p:txBody>
          <a:bodyPr>
            <a:normAutofit fontScale="85000" lnSpcReduction="20000"/>
          </a:bodyPr>
          <a:lstStyle/>
          <a:p>
            <a:pPr>
              <a:lnSpc>
                <a:spcPct val="90000"/>
              </a:lnSpc>
              <a:buFontTx/>
              <a:buNone/>
            </a:pPr>
            <a:r>
              <a:rPr lang="en-US" altLang="en-US" dirty="0">
                <a:latin typeface="Arial" panose="020B0604020202020204" pitchFamily="34" charset="0"/>
                <a:cs typeface="Arial" panose="020B0604020202020204" pitchFamily="34" charset="0"/>
              </a:rPr>
              <a:t>							</a:t>
            </a:r>
            <a:r>
              <a:rPr lang="en-US" altLang="en-US" b="1" u="sng" dirty="0">
                <a:latin typeface="Arial" panose="020B0604020202020204" pitchFamily="34" charset="0"/>
                <a:cs typeface="Arial" panose="020B0604020202020204" pitchFamily="34" charset="0"/>
              </a:rPr>
              <a:t>Cost</a:t>
            </a:r>
            <a:r>
              <a:rPr lang="en-US" altLang="en-US" b="1" dirty="0">
                <a:latin typeface="Arial" panose="020B0604020202020204" pitchFamily="34" charset="0"/>
                <a:cs typeface="Arial" panose="020B0604020202020204" pitchFamily="34" charset="0"/>
              </a:rPr>
              <a:t>		</a:t>
            </a:r>
            <a:r>
              <a:rPr lang="en-US" altLang="en-US" b="1" u="sng" dirty="0">
                <a:latin typeface="Arial" panose="020B0604020202020204" pitchFamily="34" charset="0"/>
                <a:cs typeface="Arial" panose="020B0604020202020204" pitchFamily="34" charset="0"/>
              </a:rPr>
              <a:t>Times</a:t>
            </a:r>
            <a:endParaRPr lang="en-US" altLang="en-US" b="1" u="sng" dirty="0">
              <a:latin typeface="Arial" panose="020B0604020202020204" pitchFamily="34" charset="0"/>
              <a:cs typeface="Arial" panose="020B0604020202020204" pitchFamily="34" charset="0"/>
            </a:endParaRPr>
          </a:p>
          <a:p>
            <a:pPr>
              <a:lnSpc>
                <a:spcPct val="90000"/>
              </a:lnSpc>
              <a:buFontTx/>
              <a:buNone/>
            </a:pPr>
            <a:r>
              <a:rPr lang="en-US" altLang="en-US" dirty="0">
                <a:latin typeface="Arial" panose="020B0604020202020204" pitchFamily="34" charset="0"/>
                <a:cs typeface="Arial" panose="020B0604020202020204" pitchFamily="34" charset="0"/>
              </a:rPr>
              <a:t>	</a:t>
            </a:r>
            <a:r>
              <a:rPr lang="en-US" altLang="en-US" dirty="0" err="1">
                <a:latin typeface="Arial" panose="020B0604020202020204" pitchFamily="34" charset="0"/>
                <a:cs typeface="Arial" panose="020B0604020202020204" pitchFamily="34" charset="0"/>
              </a:rPr>
              <a:t>i</a:t>
            </a:r>
            <a:r>
              <a:rPr lang="en-US" altLang="en-US" dirty="0">
                <a:latin typeface="Arial" panose="020B0604020202020204" pitchFamily="34" charset="0"/>
                <a:cs typeface="Arial" panose="020B0604020202020204" pitchFamily="34" charset="0"/>
              </a:rPr>
              <a:t> = 1;					 </a:t>
            </a:r>
            <a:r>
              <a:rPr lang="en-US" altLang="en-US" dirty="0" smtClean="0">
                <a:latin typeface="Arial" panose="020B0604020202020204" pitchFamily="34" charset="0"/>
                <a:cs typeface="Arial" panose="020B0604020202020204" pitchFamily="34" charset="0"/>
              </a:rPr>
              <a:t>	c1</a:t>
            </a:r>
            <a:r>
              <a:rPr lang="en-US" altLang="en-US" dirty="0">
                <a:latin typeface="Arial" panose="020B0604020202020204" pitchFamily="34" charset="0"/>
                <a:cs typeface="Arial" panose="020B0604020202020204" pitchFamily="34" charset="0"/>
              </a:rPr>
              <a:t>		   1</a:t>
            </a:r>
            <a:endParaRPr lang="en-US" altLang="en-US" dirty="0">
              <a:latin typeface="Arial" panose="020B0604020202020204" pitchFamily="34" charset="0"/>
              <a:cs typeface="Arial" panose="020B0604020202020204" pitchFamily="34" charset="0"/>
            </a:endParaRPr>
          </a:p>
          <a:p>
            <a:pPr>
              <a:lnSpc>
                <a:spcPct val="90000"/>
              </a:lnSpc>
              <a:buFontTx/>
              <a:buNone/>
            </a:pPr>
            <a:r>
              <a:rPr lang="en-US" altLang="en-US" dirty="0">
                <a:latin typeface="Arial" panose="020B0604020202020204" pitchFamily="34" charset="0"/>
                <a:cs typeface="Arial" panose="020B0604020202020204" pitchFamily="34" charset="0"/>
              </a:rPr>
              <a:t>	sum = 0;					</a:t>
            </a:r>
            <a:r>
              <a:rPr lang="en-US" altLang="en-US" dirty="0" smtClean="0">
                <a:latin typeface="Arial" panose="020B0604020202020204" pitchFamily="34" charset="0"/>
                <a:cs typeface="Arial" panose="020B0604020202020204" pitchFamily="34" charset="0"/>
              </a:rPr>
              <a:t>c2</a:t>
            </a:r>
            <a:r>
              <a:rPr lang="en-US" altLang="en-US" dirty="0">
                <a:latin typeface="Arial" panose="020B0604020202020204" pitchFamily="34" charset="0"/>
                <a:cs typeface="Arial" panose="020B0604020202020204" pitchFamily="34" charset="0"/>
              </a:rPr>
              <a:t>		   1</a:t>
            </a:r>
            <a:endParaRPr lang="en-US" altLang="en-US" dirty="0">
              <a:latin typeface="Arial" panose="020B0604020202020204" pitchFamily="34" charset="0"/>
              <a:cs typeface="Arial" panose="020B0604020202020204" pitchFamily="34" charset="0"/>
            </a:endParaRPr>
          </a:p>
          <a:p>
            <a:pPr>
              <a:lnSpc>
                <a:spcPct val="90000"/>
              </a:lnSpc>
              <a:buFontTx/>
              <a:buNone/>
            </a:pPr>
            <a:r>
              <a:rPr lang="en-US" altLang="en-US" dirty="0">
                <a:latin typeface="Arial" panose="020B0604020202020204" pitchFamily="34" charset="0"/>
                <a:cs typeface="Arial" panose="020B0604020202020204" pitchFamily="34" charset="0"/>
              </a:rPr>
              <a:t>	while (</a:t>
            </a:r>
            <a:r>
              <a:rPr lang="en-US" altLang="en-US" dirty="0" err="1">
                <a:latin typeface="Arial" panose="020B0604020202020204" pitchFamily="34" charset="0"/>
                <a:cs typeface="Arial" panose="020B0604020202020204" pitchFamily="34" charset="0"/>
              </a:rPr>
              <a:t>i</a:t>
            </a:r>
            <a:r>
              <a:rPr lang="en-US" altLang="en-US" dirty="0">
                <a:latin typeface="Arial" panose="020B0604020202020204" pitchFamily="34" charset="0"/>
                <a:cs typeface="Arial" panose="020B0604020202020204" pitchFamily="34" charset="0"/>
              </a:rPr>
              <a:t> &lt;= n) {			 </a:t>
            </a:r>
            <a:r>
              <a:rPr lang="en-US" altLang="en-US" dirty="0" smtClean="0">
                <a:latin typeface="Arial" panose="020B0604020202020204" pitchFamily="34" charset="0"/>
                <a:cs typeface="Arial" panose="020B0604020202020204" pitchFamily="34" charset="0"/>
              </a:rPr>
              <a:t>	c3</a:t>
            </a:r>
            <a:r>
              <a:rPr lang="en-US" altLang="en-US" dirty="0">
                <a:latin typeface="Arial" panose="020B0604020202020204" pitchFamily="34" charset="0"/>
                <a:cs typeface="Arial" panose="020B0604020202020204" pitchFamily="34" charset="0"/>
              </a:rPr>
              <a:t>		   n+1</a:t>
            </a:r>
            <a:endParaRPr lang="en-US" altLang="en-US" dirty="0">
              <a:latin typeface="Arial" panose="020B0604020202020204" pitchFamily="34" charset="0"/>
              <a:cs typeface="Arial" panose="020B0604020202020204" pitchFamily="34" charset="0"/>
            </a:endParaRPr>
          </a:p>
          <a:p>
            <a:pPr>
              <a:lnSpc>
                <a:spcPct val="90000"/>
              </a:lnSpc>
              <a:buFontTx/>
              <a:buNone/>
            </a:pPr>
            <a:r>
              <a:rPr lang="en-US" altLang="en-US" dirty="0">
                <a:latin typeface="Arial" panose="020B0604020202020204" pitchFamily="34" charset="0"/>
                <a:cs typeface="Arial" panose="020B0604020202020204" pitchFamily="34" charset="0"/>
              </a:rPr>
              <a:t>		</a:t>
            </a:r>
            <a:r>
              <a:rPr lang="en-US" altLang="en-US" dirty="0" err="1">
                <a:latin typeface="Arial" panose="020B0604020202020204" pitchFamily="34" charset="0"/>
                <a:cs typeface="Arial" panose="020B0604020202020204" pitchFamily="34" charset="0"/>
              </a:rPr>
              <a:t>i</a:t>
            </a:r>
            <a:r>
              <a:rPr lang="en-US" altLang="en-US" dirty="0">
                <a:latin typeface="Arial" panose="020B0604020202020204" pitchFamily="34" charset="0"/>
                <a:cs typeface="Arial" panose="020B0604020202020204" pitchFamily="34" charset="0"/>
              </a:rPr>
              <a:t> = </a:t>
            </a:r>
            <a:r>
              <a:rPr lang="en-US" altLang="en-US" dirty="0" err="1">
                <a:latin typeface="Arial" panose="020B0604020202020204" pitchFamily="34" charset="0"/>
                <a:cs typeface="Arial" panose="020B0604020202020204" pitchFamily="34" charset="0"/>
              </a:rPr>
              <a:t>i</a:t>
            </a:r>
            <a:r>
              <a:rPr lang="en-US" altLang="en-US" dirty="0">
                <a:latin typeface="Arial" panose="020B0604020202020204" pitchFamily="34" charset="0"/>
                <a:cs typeface="Arial" panose="020B0604020202020204" pitchFamily="34" charset="0"/>
              </a:rPr>
              <a:t> + 1;				</a:t>
            </a:r>
            <a:r>
              <a:rPr lang="en-US" altLang="en-US" dirty="0" smtClean="0">
                <a:latin typeface="Arial" panose="020B0604020202020204" pitchFamily="34" charset="0"/>
                <a:cs typeface="Arial" panose="020B0604020202020204" pitchFamily="34" charset="0"/>
              </a:rPr>
              <a:t>c4</a:t>
            </a:r>
            <a:r>
              <a:rPr lang="en-US" altLang="en-US" dirty="0">
                <a:latin typeface="Arial" panose="020B0604020202020204" pitchFamily="34" charset="0"/>
                <a:cs typeface="Arial" panose="020B0604020202020204" pitchFamily="34" charset="0"/>
              </a:rPr>
              <a:t>		   n	</a:t>
            </a:r>
            <a:endParaRPr lang="en-US" altLang="en-US" dirty="0">
              <a:latin typeface="Arial" panose="020B0604020202020204" pitchFamily="34" charset="0"/>
              <a:cs typeface="Arial" panose="020B0604020202020204" pitchFamily="34" charset="0"/>
            </a:endParaRPr>
          </a:p>
          <a:p>
            <a:pPr>
              <a:lnSpc>
                <a:spcPct val="90000"/>
              </a:lnSpc>
              <a:buFontTx/>
              <a:buNone/>
            </a:pPr>
            <a:r>
              <a:rPr lang="en-US" altLang="en-US" dirty="0">
                <a:latin typeface="Arial" panose="020B0604020202020204" pitchFamily="34" charset="0"/>
                <a:cs typeface="Arial" panose="020B0604020202020204" pitchFamily="34" charset="0"/>
              </a:rPr>
              <a:t>		sum = sum + </a:t>
            </a:r>
            <a:r>
              <a:rPr lang="en-US" altLang="en-US" dirty="0" err="1">
                <a:latin typeface="Arial" panose="020B0604020202020204" pitchFamily="34" charset="0"/>
                <a:cs typeface="Arial" panose="020B0604020202020204" pitchFamily="34" charset="0"/>
              </a:rPr>
              <a:t>i</a:t>
            </a:r>
            <a:r>
              <a:rPr lang="en-US" altLang="en-US" dirty="0">
                <a:latin typeface="Arial" panose="020B0604020202020204" pitchFamily="34" charset="0"/>
                <a:cs typeface="Arial" panose="020B0604020202020204" pitchFamily="34" charset="0"/>
              </a:rPr>
              <a:t>;			</a:t>
            </a:r>
            <a:r>
              <a:rPr lang="en-US" altLang="en-US" dirty="0" smtClean="0">
                <a:latin typeface="Arial" panose="020B0604020202020204" pitchFamily="34" charset="0"/>
                <a:cs typeface="Arial" panose="020B0604020202020204" pitchFamily="34" charset="0"/>
              </a:rPr>
              <a:t>c5</a:t>
            </a:r>
            <a:r>
              <a:rPr lang="en-US" altLang="en-US" dirty="0">
                <a:latin typeface="Arial" panose="020B0604020202020204" pitchFamily="34" charset="0"/>
                <a:cs typeface="Arial" panose="020B0604020202020204" pitchFamily="34" charset="0"/>
              </a:rPr>
              <a:t>		   n</a:t>
            </a:r>
            <a:endParaRPr lang="en-US" altLang="en-US" dirty="0">
              <a:latin typeface="Arial" panose="020B0604020202020204" pitchFamily="34" charset="0"/>
              <a:cs typeface="Arial" panose="020B0604020202020204" pitchFamily="34" charset="0"/>
            </a:endParaRPr>
          </a:p>
          <a:p>
            <a:pPr>
              <a:lnSpc>
                <a:spcPct val="90000"/>
              </a:lnSpc>
              <a:buFontTx/>
              <a:buNone/>
            </a:pPr>
            <a:r>
              <a:rPr lang="en-US" altLang="en-US" dirty="0">
                <a:latin typeface="Arial" panose="020B0604020202020204" pitchFamily="34" charset="0"/>
                <a:cs typeface="Arial" panose="020B0604020202020204" pitchFamily="34" charset="0"/>
              </a:rPr>
              <a:t>	}</a:t>
            </a:r>
            <a:endParaRPr lang="en-US" altLang="en-US" dirty="0">
              <a:latin typeface="Arial" panose="020B0604020202020204" pitchFamily="34" charset="0"/>
              <a:cs typeface="Arial" panose="020B0604020202020204" pitchFamily="34" charset="0"/>
            </a:endParaRPr>
          </a:p>
          <a:p>
            <a:pPr>
              <a:lnSpc>
                <a:spcPct val="90000"/>
              </a:lnSpc>
              <a:buFontTx/>
              <a:buNone/>
            </a:pPr>
            <a:endParaRPr lang="en-US" altLang="en-US" dirty="0">
              <a:latin typeface="Arial" panose="020B0604020202020204" pitchFamily="34" charset="0"/>
              <a:cs typeface="Arial" panose="020B0604020202020204" pitchFamily="34" charset="0"/>
            </a:endParaRPr>
          </a:p>
          <a:p>
            <a:pPr>
              <a:lnSpc>
                <a:spcPct val="90000"/>
              </a:lnSpc>
              <a:buFontTx/>
              <a:buNone/>
            </a:pPr>
            <a:r>
              <a:rPr lang="en-US" altLang="en-US" dirty="0">
                <a:latin typeface="Arial" panose="020B0604020202020204" pitchFamily="34" charset="0"/>
                <a:cs typeface="Arial" panose="020B0604020202020204" pitchFamily="34" charset="0"/>
              </a:rPr>
              <a:t>T(n)  	=  c1 + c2 + (n+1)*c3 + n*c4 + n*c5 </a:t>
            </a:r>
            <a:endParaRPr lang="en-US" altLang="en-US" dirty="0">
              <a:latin typeface="Arial" panose="020B0604020202020204" pitchFamily="34" charset="0"/>
              <a:cs typeface="Arial" panose="020B0604020202020204" pitchFamily="34" charset="0"/>
            </a:endParaRPr>
          </a:p>
          <a:p>
            <a:pPr>
              <a:lnSpc>
                <a:spcPct val="90000"/>
              </a:lnSpc>
              <a:buFontTx/>
              <a:buNone/>
            </a:pPr>
            <a:r>
              <a:rPr lang="en-US" altLang="en-US" dirty="0">
                <a:latin typeface="Arial" panose="020B0604020202020204" pitchFamily="34" charset="0"/>
                <a:cs typeface="Arial" panose="020B0604020202020204" pitchFamily="34" charset="0"/>
              </a:rPr>
              <a:t>		= (c3+c4+c5)*n + (c1+c2+c3)</a:t>
            </a:r>
            <a:endParaRPr lang="en-US" altLang="en-US" dirty="0">
              <a:latin typeface="Arial" panose="020B0604020202020204" pitchFamily="34" charset="0"/>
              <a:cs typeface="Arial" panose="020B0604020202020204" pitchFamily="34" charset="0"/>
            </a:endParaRPr>
          </a:p>
          <a:p>
            <a:pPr>
              <a:lnSpc>
                <a:spcPct val="90000"/>
              </a:lnSpc>
              <a:buFontTx/>
              <a:buNone/>
            </a:pPr>
            <a:r>
              <a:rPr lang="en-US" altLang="en-US" dirty="0">
                <a:latin typeface="Arial" panose="020B0604020202020204" pitchFamily="34" charset="0"/>
                <a:cs typeface="Arial" panose="020B0604020202020204" pitchFamily="34" charset="0"/>
              </a:rPr>
              <a:t>		= a*n + b</a:t>
            </a:r>
            <a:endParaRPr lang="en-US" altLang="en-US" dirty="0">
              <a:latin typeface="Arial" panose="020B0604020202020204" pitchFamily="34" charset="0"/>
              <a:cs typeface="Arial" panose="020B0604020202020204" pitchFamily="34" charset="0"/>
            </a:endParaRPr>
          </a:p>
          <a:p>
            <a:pPr>
              <a:lnSpc>
                <a:spcPct val="90000"/>
              </a:lnSpc>
              <a:buFontTx/>
              <a:buNone/>
            </a:pPr>
            <a:r>
              <a:rPr lang="en-US" altLang="en-US" dirty="0">
                <a:latin typeface="Arial" panose="020B0604020202020204" pitchFamily="34" charset="0"/>
                <a:cs typeface="Arial" panose="020B0604020202020204" pitchFamily="34" charset="0"/>
              </a:rPr>
              <a:t>	</a:t>
            </a:r>
            <a:r>
              <a:rPr lang="en-US" altLang="en-US" dirty="0">
                <a:latin typeface="Arial" panose="020B0604020202020204" pitchFamily="34" charset="0"/>
                <a:cs typeface="Arial" panose="020B0604020202020204" pitchFamily="34" charset="0"/>
                <a:sym typeface="Wingdings" panose="05000000000000000000" pitchFamily="2" charset="2"/>
              </a:rPr>
              <a:t> So, the growth-rate function for this algorithm is  </a:t>
            </a:r>
            <a:r>
              <a:rPr lang="en-US" altLang="en-US" b="1" dirty="0">
                <a:latin typeface="Arial" panose="020B0604020202020204" pitchFamily="34" charset="0"/>
                <a:cs typeface="Arial" panose="020B0604020202020204" pitchFamily="34" charset="0"/>
                <a:sym typeface="Wingdings" panose="05000000000000000000" pitchFamily="2" charset="2"/>
              </a:rPr>
              <a:t>O(n)</a:t>
            </a:r>
            <a:endParaRPr lang="en-US" altLang="en-US" b="1" dirty="0">
              <a:latin typeface="Arial" panose="020B0604020202020204" pitchFamily="34" charset="0"/>
              <a:cs typeface="Arial" panose="020B0604020202020204" pitchFamily="34" charset="0"/>
            </a:endParaRPr>
          </a:p>
          <a:p>
            <a:pPr>
              <a:lnSpc>
                <a:spcPct val="90000"/>
              </a:lnSpc>
              <a:buFontTx/>
              <a:buNone/>
            </a:pPr>
            <a:endParaRPr lang="en-US" altLang="en-US"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838200" y="365126"/>
            <a:ext cx="10515600" cy="358206"/>
          </a:xfrm>
        </p:spPr>
        <p:txBody>
          <a:bodyPr>
            <a:normAutofit fontScale="90000"/>
          </a:bodyPr>
          <a:lstStyle/>
          <a:p>
            <a:r>
              <a:rPr lang="en-US" altLang="en-US" sz="4800" dirty="0">
                <a:latin typeface="Arial" panose="020B0604020202020204" pitchFamily="34" charset="0"/>
                <a:cs typeface="Arial" panose="020B0604020202020204" pitchFamily="34" charset="0"/>
              </a:rPr>
              <a:t>Growth-Rate Functions – Example2</a:t>
            </a:r>
            <a:endParaRPr lang="en-US" altLang="en-US" sz="4800" dirty="0">
              <a:latin typeface="Arial" panose="020B0604020202020204" pitchFamily="34" charset="0"/>
              <a:cs typeface="Arial" panose="020B0604020202020204" pitchFamily="34" charset="0"/>
            </a:endParaRPr>
          </a:p>
        </p:txBody>
      </p:sp>
      <p:sp>
        <p:nvSpPr>
          <p:cNvPr id="101379" name="Rectangle 3"/>
          <p:cNvSpPr>
            <a:spLocks noGrp="1" noChangeArrowheads="1"/>
          </p:cNvSpPr>
          <p:nvPr>
            <p:ph type="body" idx="1"/>
          </p:nvPr>
        </p:nvSpPr>
        <p:spPr>
          <a:xfrm>
            <a:off x="838200" y="818867"/>
            <a:ext cx="10515600" cy="5759354"/>
          </a:xfrm>
        </p:spPr>
        <p:txBody>
          <a:bodyPr>
            <a:noAutofit/>
          </a:bodyPr>
          <a:lstStyle/>
          <a:p>
            <a:pPr>
              <a:lnSpc>
                <a:spcPct val="90000"/>
              </a:lnSpc>
              <a:buFontTx/>
              <a:buNone/>
            </a:pPr>
            <a:r>
              <a:rPr lang="en-US" altLang="en-US" sz="1600" dirty="0">
                <a:latin typeface="Arial" panose="020B0604020202020204" pitchFamily="34" charset="0"/>
                <a:cs typeface="Arial" panose="020B0604020202020204" pitchFamily="34" charset="0"/>
              </a:rPr>
              <a:t>						</a:t>
            </a:r>
            <a:r>
              <a:rPr lang="en-US" altLang="en-US" sz="1600" b="1" u="sng" dirty="0">
                <a:latin typeface="Arial" panose="020B0604020202020204" pitchFamily="34" charset="0"/>
                <a:cs typeface="Arial" panose="020B0604020202020204" pitchFamily="34" charset="0"/>
              </a:rPr>
              <a:t>Cost</a:t>
            </a:r>
            <a:r>
              <a:rPr lang="en-US" altLang="en-US" sz="1600" b="1" dirty="0">
                <a:latin typeface="Arial" panose="020B0604020202020204" pitchFamily="34" charset="0"/>
                <a:cs typeface="Arial" panose="020B0604020202020204" pitchFamily="34" charset="0"/>
              </a:rPr>
              <a:t>		</a:t>
            </a:r>
            <a:r>
              <a:rPr lang="en-US" altLang="en-US" sz="1600" b="1" u="sng" dirty="0">
                <a:latin typeface="Arial" panose="020B0604020202020204" pitchFamily="34" charset="0"/>
                <a:cs typeface="Arial" panose="020B0604020202020204" pitchFamily="34" charset="0"/>
              </a:rPr>
              <a:t>Times</a:t>
            </a:r>
            <a:endParaRPr lang="en-US" altLang="en-US" sz="1600" b="1" u="sng" dirty="0">
              <a:latin typeface="Arial" panose="020B0604020202020204" pitchFamily="34" charset="0"/>
              <a:cs typeface="Arial" panose="020B0604020202020204" pitchFamily="34" charset="0"/>
            </a:endParaRPr>
          </a:p>
          <a:p>
            <a:pPr>
              <a:lnSpc>
                <a:spcPct val="90000"/>
              </a:lnSpc>
              <a:buFontTx/>
              <a:buNone/>
            </a:pPr>
            <a:r>
              <a:rPr lang="en-US" altLang="en-US" sz="1600" dirty="0">
                <a:latin typeface="Arial" panose="020B0604020202020204" pitchFamily="34" charset="0"/>
                <a:cs typeface="Arial" panose="020B0604020202020204" pitchFamily="34" charset="0"/>
              </a:rPr>
              <a:t>	</a:t>
            </a:r>
            <a:r>
              <a:rPr lang="en-US" altLang="en-US" sz="1600" dirty="0" err="1">
                <a:latin typeface="Arial" panose="020B0604020202020204" pitchFamily="34" charset="0"/>
                <a:cs typeface="Arial" panose="020B0604020202020204" pitchFamily="34" charset="0"/>
              </a:rPr>
              <a:t>i</a:t>
            </a:r>
            <a:r>
              <a:rPr lang="en-US" altLang="en-US" sz="1600" dirty="0">
                <a:latin typeface="Arial" panose="020B0604020202020204" pitchFamily="34" charset="0"/>
                <a:cs typeface="Arial" panose="020B0604020202020204" pitchFamily="34" charset="0"/>
              </a:rPr>
              <a:t>=1;				</a:t>
            </a:r>
            <a:r>
              <a:rPr lang="en-US" altLang="en-US" sz="1600" dirty="0" smtClean="0">
                <a:latin typeface="Arial" panose="020B0604020202020204" pitchFamily="34" charset="0"/>
                <a:cs typeface="Arial" panose="020B0604020202020204" pitchFamily="34" charset="0"/>
              </a:rPr>
              <a:t>	 </a:t>
            </a:r>
            <a:r>
              <a:rPr lang="en-US" altLang="en-US" sz="1600" dirty="0">
                <a:latin typeface="Arial" panose="020B0604020202020204" pitchFamily="34" charset="0"/>
                <a:cs typeface="Arial" panose="020B0604020202020204" pitchFamily="34" charset="0"/>
              </a:rPr>
              <a:t>c1		  1</a:t>
            </a:r>
            <a:endParaRPr lang="en-US" altLang="en-US" sz="1600" dirty="0">
              <a:latin typeface="Arial" panose="020B0604020202020204" pitchFamily="34" charset="0"/>
              <a:cs typeface="Arial" panose="020B0604020202020204" pitchFamily="34" charset="0"/>
            </a:endParaRPr>
          </a:p>
          <a:p>
            <a:pPr>
              <a:lnSpc>
                <a:spcPct val="90000"/>
              </a:lnSpc>
              <a:buFontTx/>
              <a:buNone/>
            </a:pPr>
            <a:r>
              <a:rPr lang="en-US" altLang="en-US" sz="1600" dirty="0">
                <a:latin typeface="Arial" panose="020B0604020202020204" pitchFamily="34" charset="0"/>
                <a:cs typeface="Arial" panose="020B0604020202020204" pitchFamily="34" charset="0"/>
              </a:rPr>
              <a:t>	sum = 0;		 		 c2		  1</a:t>
            </a:r>
            <a:endParaRPr lang="en-US" altLang="en-US" sz="1600" dirty="0">
              <a:latin typeface="Arial" panose="020B0604020202020204" pitchFamily="34" charset="0"/>
              <a:cs typeface="Arial" panose="020B0604020202020204" pitchFamily="34" charset="0"/>
            </a:endParaRPr>
          </a:p>
          <a:p>
            <a:pPr>
              <a:lnSpc>
                <a:spcPct val="90000"/>
              </a:lnSpc>
              <a:buFontTx/>
              <a:buNone/>
            </a:pPr>
            <a:r>
              <a:rPr lang="en-US" altLang="en-US" sz="1600" dirty="0">
                <a:latin typeface="Arial" panose="020B0604020202020204" pitchFamily="34" charset="0"/>
                <a:cs typeface="Arial" panose="020B0604020202020204" pitchFamily="34" charset="0"/>
              </a:rPr>
              <a:t>	while (</a:t>
            </a:r>
            <a:r>
              <a:rPr lang="en-US" altLang="en-US" sz="1600" dirty="0" err="1">
                <a:latin typeface="Arial" panose="020B0604020202020204" pitchFamily="34" charset="0"/>
                <a:cs typeface="Arial" panose="020B0604020202020204" pitchFamily="34" charset="0"/>
              </a:rPr>
              <a:t>i</a:t>
            </a:r>
            <a:r>
              <a:rPr lang="en-US" altLang="en-US" sz="1600" dirty="0">
                <a:latin typeface="Arial" panose="020B0604020202020204" pitchFamily="34" charset="0"/>
                <a:cs typeface="Arial" panose="020B0604020202020204" pitchFamily="34" charset="0"/>
              </a:rPr>
              <a:t> &lt;= n) { 		 </a:t>
            </a:r>
            <a:r>
              <a:rPr lang="en-US" altLang="en-US" sz="1600" dirty="0" smtClean="0">
                <a:latin typeface="Arial" panose="020B0604020202020204" pitchFamily="34" charset="0"/>
                <a:cs typeface="Arial" panose="020B0604020202020204" pitchFamily="34" charset="0"/>
              </a:rPr>
              <a:t>		 c3</a:t>
            </a:r>
            <a:r>
              <a:rPr lang="en-US" altLang="en-US" sz="1600" dirty="0">
                <a:latin typeface="Arial" panose="020B0604020202020204" pitchFamily="34" charset="0"/>
                <a:cs typeface="Arial" panose="020B0604020202020204" pitchFamily="34" charset="0"/>
              </a:rPr>
              <a:t>		  n+1</a:t>
            </a:r>
            <a:endParaRPr lang="en-US" altLang="en-US" sz="1600" dirty="0">
              <a:latin typeface="Arial" panose="020B0604020202020204" pitchFamily="34" charset="0"/>
              <a:cs typeface="Arial" panose="020B0604020202020204" pitchFamily="34" charset="0"/>
            </a:endParaRPr>
          </a:p>
          <a:p>
            <a:pPr>
              <a:lnSpc>
                <a:spcPct val="90000"/>
              </a:lnSpc>
              <a:buFontTx/>
              <a:buNone/>
            </a:pPr>
            <a:r>
              <a:rPr lang="en-US" altLang="en-US" sz="1600" dirty="0">
                <a:latin typeface="Arial" panose="020B0604020202020204" pitchFamily="34" charset="0"/>
                <a:cs typeface="Arial" panose="020B0604020202020204" pitchFamily="34" charset="0"/>
              </a:rPr>
              <a:t>		j=1;				 c4		  n</a:t>
            </a:r>
            <a:endParaRPr lang="en-US" altLang="en-US" sz="1600" dirty="0">
              <a:latin typeface="Arial" panose="020B0604020202020204" pitchFamily="34" charset="0"/>
              <a:cs typeface="Arial" panose="020B0604020202020204" pitchFamily="34" charset="0"/>
            </a:endParaRPr>
          </a:p>
          <a:p>
            <a:pPr>
              <a:lnSpc>
                <a:spcPct val="90000"/>
              </a:lnSpc>
              <a:buFontTx/>
              <a:buNone/>
            </a:pPr>
            <a:r>
              <a:rPr lang="en-US" altLang="en-US" sz="1600" dirty="0">
                <a:latin typeface="Arial" panose="020B0604020202020204" pitchFamily="34" charset="0"/>
                <a:cs typeface="Arial" panose="020B0604020202020204" pitchFamily="34" charset="0"/>
              </a:rPr>
              <a:t>		while (j &lt;= n) {		</a:t>
            </a:r>
            <a:r>
              <a:rPr lang="en-US" altLang="en-US" sz="1600" dirty="0" smtClean="0">
                <a:latin typeface="Arial" panose="020B0604020202020204" pitchFamily="34" charset="0"/>
                <a:cs typeface="Arial" panose="020B0604020202020204" pitchFamily="34" charset="0"/>
              </a:rPr>
              <a:t>	 </a:t>
            </a:r>
            <a:r>
              <a:rPr lang="en-US" altLang="en-US" sz="1600" dirty="0">
                <a:latin typeface="Arial" panose="020B0604020202020204" pitchFamily="34" charset="0"/>
                <a:cs typeface="Arial" panose="020B0604020202020204" pitchFamily="34" charset="0"/>
              </a:rPr>
              <a:t>c5	 	 n*(n+1)</a:t>
            </a:r>
            <a:endParaRPr lang="en-US" altLang="en-US" sz="1600" dirty="0">
              <a:latin typeface="Arial" panose="020B0604020202020204" pitchFamily="34" charset="0"/>
              <a:cs typeface="Arial" panose="020B0604020202020204" pitchFamily="34" charset="0"/>
            </a:endParaRPr>
          </a:p>
          <a:p>
            <a:pPr>
              <a:lnSpc>
                <a:spcPct val="90000"/>
              </a:lnSpc>
              <a:buFontTx/>
              <a:buNone/>
            </a:pPr>
            <a:r>
              <a:rPr lang="en-US" altLang="en-US" sz="1600" dirty="0">
                <a:latin typeface="Arial" panose="020B0604020202020204" pitchFamily="34" charset="0"/>
                <a:cs typeface="Arial" panose="020B0604020202020204" pitchFamily="34" charset="0"/>
              </a:rPr>
              <a:t>		    sum = sum + </a:t>
            </a:r>
            <a:r>
              <a:rPr lang="en-US" altLang="en-US" sz="1600" dirty="0" err="1">
                <a:latin typeface="Arial" panose="020B0604020202020204" pitchFamily="34" charset="0"/>
                <a:cs typeface="Arial" panose="020B0604020202020204" pitchFamily="34" charset="0"/>
              </a:rPr>
              <a:t>i</a:t>
            </a:r>
            <a:r>
              <a:rPr lang="en-US" altLang="en-US" sz="1600" dirty="0">
                <a:latin typeface="Arial" panose="020B0604020202020204" pitchFamily="34" charset="0"/>
                <a:cs typeface="Arial" panose="020B0604020202020204" pitchFamily="34" charset="0"/>
              </a:rPr>
              <a:t>;	</a:t>
            </a:r>
            <a:r>
              <a:rPr lang="en-US" altLang="en-US" sz="1600" dirty="0" smtClean="0">
                <a:latin typeface="Arial" panose="020B0604020202020204" pitchFamily="34" charset="0"/>
                <a:cs typeface="Arial" panose="020B0604020202020204" pitchFamily="34" charset="0"/>
              </a:rPr>
              <a:t>		 </a:t>
            </a:r>
            <a:r>
              <a:rPr lang="en-US" altLang="en-US" sz="1600" dirty="0">
                <a:latin typeface="Arial" panose="020B0604020202020204" pitchFamily="34" charset="0"/>
                <a:cs typeface="Arial" panose="020B0604020202020204" pitchFamily="34" charset="0"/>
              </a:rPr>
              <a:t>c6		  n*n</a:t>
            </a:r>
            <a:endParaRPr lang="en-US" altLang="en-US" sz="1600" dirty="0">
              <a:latin typeface="Arial" panose="020B0604020202020204" pitchFamily="34" charset="0"/>
              <a:cs typeface="Arial" panose="020B0604020202020204" pitchFamily="34" charset="0"/>
            </a:endParaRPr>
          </a:p>
          <a:p>
            <a:pPr>
              <a:lnSpc>
                <a:spcPct val="90000"/>
              </a:lnSpc>
              <a:buFontTx/>
              <a:buNone/>
            </a:pPr>
            <a:r>
              <a:rPr lang="en-US" altLang="en-US" sz="1600" dirty="0">
                <a:latin typeface="Arial" panose="020B0604020202020204" pitchFamily="34" charset="0"/>
                <a:cs typeface="Arial" panose="020B0604020202020204" pitchFamily="34" charset="0"/>
              </a:rPr>
              <a:t>		    j = j + 1; 		 </a:t>
            </a:r>
            <a:r>
              <a:rPr lang="en-US" altLang="en-US" sz="1600" dirty="0" smtClean="0">
                <a:latin typeface="Arial" panose="020B0604020202020204" pitchFamily="34" charset="0"/>
                <a:cs typeface="Arial" panose="020B0604020202020204" pitchFamily="34" charset="0"/>
              </a:rPr>
              <a:t>	 c7</a:t>
            </a:r>
            <a:r>
              <a:rPr lang="en-US" altLang="en-US" sz="1600" dirty="0">
                <a:latin typeface="Arial" panose="020B0604020202020204" pitchFamily="34" charset="0"/>
                <a:cs typeface="Arial" panose="020B0604020202020204" pitchFamily="34" charset="0"/>
              </a:rPr>
              <a:t>		  n*n</a:t>
            </a:r>
            <a:endParaRPr lang="en-US" altLang="en-US" sz="1600" dirty="0">
              <a:latin typeface="Arial" panose="020B0604020202020204" pitchFamily="34" charset="0"/>
              <a:cs typeface="Arial" panose="020B0604020202020204" pitchFamily="34" charset="0"/>
            </a:endParaRPr>
          </a:p>
          <a:p>
            <a:pPr>
              <a:lnSpc>
                <a:spcPct val="90000"/>
              </a:lnSpc>
              <a:buFontTx/>
              <a:buNone/>
            </a:pPr>
            <a:r>
              <a:rPr lang="en-US" altLang="en-US" sz="1600" dirty="0">
                <a:latin typeface="Arial" panose="020B0604020202020204" pitchFamily="34" charset="0"/>
                <a:cs typeface="Arial" panose="020B0604020202020204" pitchFamily="34" charset="0"/>
              </a:rPr>
              <a:t>	   }</a:t>
            </a:r>
            <a:endParaRPr lang="en-US" altLang="en-US" sz="1600" dirty="0">
              <a:latin typeface="Arial" panose="020B0604020202020204" pitchFamily="34" charset="0"/>
              <a:cs typeface="Arial" panose="020B0604020202020204" pitchFamily="34" charset="0"/>
            </a:endParaRPr>
          </a:p>
          <a:p>
            <a:pPr>
              <a:lnSpc>
                <a:spcPct val="90000"/>
              </a:lnSpc>
              <a:buFontTx/>
              <a:buNone/>
            </a:pPr>
            <a:r>
              <a:rPr lang="en-US" altLang="en-US" sz="1600" dirty="0">
                <a:latin typeface="Arial" panose="020B0604020202020204" pitchFamily="34" charset="0"/>
                <a:cs typeface="Arial" panose="020B0604020202020204" pitchFamily="34" charset="0"/>
              </a:rPr>
              <a:t>	   </a:t>
            </a:r>
            <a:r>
              <a:rPr lang="en-US" altLang="en-US" sz="1600" dirty="0" err="1">
                <a:latin typeface="Arial" panose="020B0604020202020204" pitchFamily="34" charset="0"/>
                <a:cs typeface="Arial" panose="020B0604020202020204" pitchFamily="34" charset="0"/>
              </a:rPr>
              <a:t>i</a:t>
            </a:r>
            <a:r>
              <a:rPr lang="en-US" altLang="en-US" sz="1600" dirty="0">
                <a:latin typeface="Arial" panose="020B0604020202020204" pitchFamily="34" charset="0"/>
                <a:cs typeface="Arial" panose="020B0604020202020204" pitchFamily="34" charset="0"/>
              </a:rPr>
              <a:t> = </a:t>
            </a:r>
            <a:r>
              <a:rPr lang="en-US" altLang="en-US" sz="1600" dirty="0" err="1">
                <a:latin typeface="Arial" panose="020B0604020202020204" pitchFamily="34" charset="0"/>
                <a:cs typeface="Arial" panose="020B0604020202020204" pitchFamily="34" charset="0"/>
              </a:rPr>
              <a:t>i</a:t>
            </a:r>
            <a:r>
              <a:rPr lang="en-US" altLang="en-US" sz="1600" dirty="0">
                <a:latin typeface="Arial" panose="020B0604020202020204" pitchFamily="34" charset="0"/>
                <a:cs typeface="Arial" panose="020B0604020202020204" pitchFamily="34" charset="0"/>
              </a:rPr>
              <a:t> +1;			</a:t>
            </a:r>
            <a:r>
              <a:rPr lang="en-US" altLang="en-US" sz="1600" dirty="0" smtClean="0">
                <a:latin typeface="Arial" panose="020B0604020202020204" pitchFamily="34" charset="0"/>
                <a:cs typeface="Arial" panose="020B0604020202020204" pitchFamily="34" charset="0"/>
              </a:rPr>
              <a:t>	 c8</a:t>
            </a:r>
            <a:r>
              <a:rPr lang="en-US" altLang="en-US" sz="1600" dirty="0">
                <a:latin typeface="Arial" panose="020B0604020202020204" pitchFamily="34" charset="0"/>
                <a:cs typeface="Arial" panose="020B0604020202020204" pitchFamily="34" charset="0"/>
              </a:rPr>
              <a:t>		  n</a:t>
            </a:r>
            <a:endParaRPr lang="en-US" altLang="en-US" sz="1600" dirty="0">
              <a:latin typeface="Arial" panose="020B0604020202020204" pitchFamily="34" charset="0"/>
              <a:cs typeface="Arial" panose="020B0604020202020204" pitchFamily="34" charset="0"/>
            </a:endParaRPr>
          </a:p>
          <a:p>
            <a:pPr>
              <a:lnSpc>
                <a:spcPct val="90000"/>
              </a:lnSpc>
              <a:buFontTx/>
              <a:buNone/>
            </a:pPr>
            <a:r>
              <a:rPr lang="en-US" altLang="en-US" sz="1600" dirty="0">
                <a:latin typeface="Arial" panose="020B0604020202020204" pitchFamily="34" charset="0"/>
                <a:cs typeface="Arial" panose="020B0604020202020204" pitchFamily="34" charset="0"/>
              </a:rPr>
              <a:t>	}</a:t>
            </a:r>
            <a:endParaRPr lang="en-US" altLang="en-US" sz="1600" dirty="0">
              <a:latin typeface="Arial" panose="020B0604020202020204" pitchFamily="34" charset="0"/>
              <a:cs typeface="Arial" panose="020B0604020202020204" pitchFamily="34" charset="0"/>
            </a:endParaRPr>
          </a:p>
          <a:p>
            <a:pPr>
              <a:lnSpc>
                <a:spcPct val="90000"/>
              </a:lnSpc>
              <a:buFontTx/>
              <a:buNone/>
            </a:pPr>
            <a:r>
              <a:rPr lang="en-US" altLang="en-US" sz="1600" dirty="0">
                <a:latin typeface="Arial" panose="020B0604020202020204" pitchFamily="34" charset="0"/>
                <a:cs typeface="Arial" panose="020B0604020202020204" pitchFamily="34" charset="0"/>
              </a:rPr>
              <a:t>T(n) 	=  c1 + c2 + (n+1)*c3 + n*c4 + n*(n+1)*c5+n*n*c6+n*n*c7+n*c8</a:t>
            </a:r>
            <a:endParaRPr lang="en-US" altLang="en-US" sz="1600" dirty="0">
              <a:latin typeface="Arial" panose="020B0604020202020204" pitchFamily="34" charset="0"/>
              <a:cs typeface="Arial" panose="020B0604020202020204" pitchFamily="34" charset="0"/>
            </a:endParaRPr>
          </a:p>
          <a:p>
            <a:pPr>
              <a:lnSpc>
                <a:spcPct val="90000"/>
              </a:lnSpc>
              <a:buFontTx/>
              <a:buNone/>
            </a:pPr>
            <a:r>
              <a:rPr lang="en-US" altLang="en-US" sz="1600" dirty="0">
                <a:latin typeface="Arial" panose="020B0604020202020204" pitchFamily="34" charset="0"/>
                <a:cs typeface="Arial" panose="020B0604020202020204" pitchFamily="34" charset="0"/>
              </a:rPr>
              <a:t>		= (c5+c6+c7)*n</a:t>
            </a:r>
            <a:r>
              <a:rPr lang="en-US" altLang="en-US" sz="1600" baseline="30000" dirty="0">
                <a:latin typeface="Arial" panose="020B0604020202020204" pitchFamily="34" charset="0"/>
                <a:cs typeface="Arial" panose="020B0604020202020204" pitchFamily="34" charset="0"/>
              </a:rPr>
              <a:t>2</a:t>
            </a:r>
            <a:r>
              <a:rPr lang="en-US" altLang="en-US" sz="1600" dirty="0">
                <a:latin typeface="Arial" panose="020B0604020202020204" pitchFamily="34" charset="0"/>
                <a:cs typeface="Arial" panose="020B0604020202020204" pitchFamily="34" charset="0"/>
              </a:rPr>
              <a:t> + (c3+c4+c5+c8)*n + (c1+c2+c3)</a:t>
            </a:r>
            <a:endParaRPr lang="en-US" altLang="en-US" sz="1600" dirty="0">
              <a:latin typeface="Arial" panose="020B0604020202020204" pitchFamily="34" charset="0"/>
              <a:cs typeface="Arial" panose="020B0604020202020204" pitchFamily="34" charset="0"/>
            </a:endParaRPr>
          </a:p>
          <a:p>
            <a:pPr>
              <a:lnSpc>
                <a:spcPct val="90000"/>
              </a:lnSpc>
              <a:buFontTx/>
              <a:buNone/>
            </a:pPr>
            <a:r>
              <a:rPr lang="en-US" altLang="en-US" sz="1600" dirty="0">
                <a:latin typeface="Arial" panose="020B0604020202020204" pitchFamily="34" charset="0"/>
                <a:cs typeface="Arial" panose="020B0604020202020204" pitchFamily="34" charset="0"/>
              </a:rPr>
              <a:t>		= a*n</a:t>
            </a:r>
            <a:r>
              <a:rPr lang="en-US" altLang="en-US" sz="1600" baseline="30000" dirty="0">
                <a:latin typeface="Arial" panose="020B0604020202020204" pitchFamily="34" charset="0"/>
                <a:cs typeface="Arial" panose="020B0604020202020204" pitchFamily="34" charset="0"/>
              </a:rPr>
              <a:t>2</a:t>
            </a:r>
            <a:r>
              <a:rPr lang="en-US" altLang="en-US" sz="1600" dirty="0">
                <a:latin typeface="Arial" panose="020B0604020202020204" pitchFamily="34" charset="0"/>
                <a:cs typeface="Arial" panose="020B0604020202020204" pitchFamily="34" charset="0"/>
              </a:rPr>
              <a:t> + b*n + c</a:t>
            </a:r>
            <a:endParaRPr lang="en-US" altLang="en-US" sz="1600" dirty="0">
              <a:latin typeface="Arial" panose="020B0604020202020204" pitchFamily="34" charset="0"/>
              <a:cs typeface="Arial" panose="020B0604020202020204" pitchFamily="34" charset="0"/>
            </a:endParaRPr>
          </a:p>
          <a:p>
            <a:pPr>
              <a:lnSpc>
                <a:spcPct val="90000"/>
              </a:lnSpc>
              <a:buFontTx/>
              <a:buNone/>
            </a:pPr>
            <a:r>
              <a:rPr lang="en-US" altLang="en-US" sz="1600" dirty="0">
                <a:latin typeface="Arial" panose="020B0604020202020204" pitchFamily="34" charset="0"/>
                <a:cs typeface="Arial" panose="020B0604020202020204" pitchFamily="34" charset="0"/>
              </a:rPr>
              <a:t>	</a:t>
            </a:r>
            <a:r>
              <a:rPr lang="en-US" altLang="en-US" sz="1600" dirty="0">
                <a:latin typeface="Arial" panose="020B0604020202020204" pitchFamily="34" charset="0"/>
                <a:cs typeface="Arial" panose="020B0604020202020204" pitchFamily="34" charset="0"/>
                <a:sym typeface="Wingdings" panose="05000000000000000000" pitchFamily="2" charset="2"/>
              </a:rPr>
              <a:t> So, the growth-rate function for this algorithm is  </a:t>
            </a:r>
            <a:r>
              <a:rPr lang="en-US" altLang="en-US" sz="1600" b="1" dirty="0">
                <a:latin typeface="Arial" panose="020B0604020202020204" pitchFamily="34" charset="0"/>
                <a:cs typeface="Arial" panose="020B0604020202020204" pitchFamily="34" charset="0"/>
                <a:sym typeface="Wingdings" panose="05000000000000000000" pitchFamily="2" charset="2"/>
              </a:rPr>
              <a:t>O(n</a:t>
            </a:r>
            <a:r>
              <a:rPr lang="en-US" altLang="en-US" sz="1600" b="1" baseline="30000" dirty="0">
                <a:latin typeface="Arial" panose="020B0604020202020204" pitchFamily="34" charset="0"/>
                <a:cs typeface="Arial" panose="020B0604020202020204" pitchFamily="34" charset="0"/>
                <a:sym typeface="Wingdings" panose="05000000000000000000" pitchFamily="2" charset="2"/>
              </a:rPr>
              <a:t>2</a:t>
            </a:r>
            <a:r>
              <a:rPr lang="en-US" altLang="en-US" sz="1600" b="1" dirty="0">
                <a:latin typeface="Arial" panose="020B0604020202020204" pitchFamily="34" charset="0"/>
                <a:cs typeface="Arial" panose="020B0604020202020204" pitchFamily="34" charset="0"/>
                <a:sym typeface="Wingdings" panose="05000000000000000000" pitchFamily="2" charset="2"/>
              </a:rPr>
              <a:t>)</a:t>
            </a:r>
            <a:endParaRPr lang="en-US" altLang="en-US" sz="1600" b="1" dirty="0">
              <a:latin typeface="Arial" panose="020B0604020202020204" pitchFamily="34" charset="0"/>
              <a:cs typeface="Arial" panose="020B0604020202020204" pitchFamily="34" charset="0"/>
            </a:endParaRPr>
          </a:p>
          <a:p>
            <a:pPr>
              <a:lnSpc>
                <a:spcPct val="90000"/>
              </a:lnSpc>
              <a:buFontTx/>
              <a:buNone/>
            </a:pPr>
            <a:endParaRPr lang="en-US" altLang="en-US" sz="160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838200" y="365125"/>
            <a:ext cx="10515600" cy="474663"/>
          </a:xfrm>
        </p:spPr>
        <p:txBody>
          <a:bodyPr>
            <a:normAutofit fontScale="90000"/>
          </a:bodyPr>
          <a:lstStyle/>
          <a:p>
            <a:r>
              <a:rPr lang="en-US" altLang="en-US" dirty="0">
                <a:latin typeface="Arial" panose="020B0604020202020204" pitchFamily="34" charset="0"/>
                <a:cs typeface="Arial" panose="020B0604020202020204" pitchFamily="34" charset="0"/>
              </a:rPr>
              <a:t>Growth-Rate Functions – Example3</a:t>
            </a:r>
            <a:endParaRPr lang="en-US" altLang="en-US" dirty="0">
              <a:latin typeface="Arial" panose="020B0604020202020204" pitchFamily="34" charset="0"/>
              <a:cs typeface="Arial" panose="020B0604020202020204" pitchFamily="34" charset="0"/>
            </a:endParaRPr>
          </a:p>
        </p:txBody>
      </p:sp>
      <p:sp>
        <p:nvSpPr>
          <p:cNvPr id="102403" name="Rectangle 3"/>
          <p:cNvSpPr>
            <a:spLocks noGrp="1" noChangeArrowheads="1"/>
          </p:cNvSpPr>
          <p:nvPr>
            <p:ph type="body" idx="1"/>
          </p:nvPr>
        </p:nvSpPr>
        <p:spPr>
          <a:xfrm>
            <a:off x="1173707" y="1143000"/>
            <a:ext cx="10276765" cy="5105400"/>
          </a:xfrm>
        </p:spPr>
        <p:txBody>
          <a:bodyPr>
            <a:normAutofit fontScale="92500" lnSpcReduction="20000"/>
          </a:bodyPr>
          <a:lstStyle/>
          <a:p>
            <a:pPr>
              <a:lnSpc>
                <a:spcPct val="90000"/>
              </a:lnSpc>
              <a:buFontTx/>
              <a:buNone/>
            </a:pPr>
            <a:r>
              <a:rPr lang="en-US" altLang="en-US" dirty="0">
                <a:highlight>
                  <a:srgbClr val="FFFF00"/>
                </a:highlight>
                <a:latin typeface="Arial" panose="020B0604020202020204" pitchFamily="34" charset="0"/>
                <a:cs typeface="Arial" panose="020B0604020202020204" pitchFamily="34" charset="0"/>
              </a:rPr>
              <a:t>						</a:t>
            </a:r>
            <a:r>
              <a:rPr lang="en-US" altLang="en-US" b="1" u="sng" dirty="0">
                <a:highlight>
                  <a:srgbClr val="FFFF00"/>
                </a:highlight>
                <a:latin typeface="Arial" panose="020B0604020202020204" pitchFamily="34" charset="0"/>
                <a:cs typeface="Arial" panose="020B0604020202020204" pitchFamily="34" charset="0"/>
              </a:rPr>
              <a:t>Cost</a:t>
            </a:r>
            <a:r>
              <a:rPr lang="en-US" altLang="en-US" b="1" dirty="0">
                <a:highlight>
                  <a:srgbClr val="FFFF00"/>
                </a:highlight>
                <a:latin typeface="Arial" panose="020B0604020202020204" pitchFamily="34" charset="0"/>
                <a:cs typeface="Arial" panose="020B0604020202020204" pitchFamily="34" charset="0"/>
              </a:rPr>
              <a:t>		</a:t>
            </a:r>
            <a:r>
              <a:rPr lang="en-US" altLang="en-US" b="1" u="sng" dirty="0">
                <a:highlight>
                  <a:srgbClr val="FFFF00"/>
                </a:highlight>
                <a:latin typeface="Arial" panose="020B0604020202020204" pitchFamily="34" charset="0"/>
                <a:cs typeface="Arial" panose="020B0604020202020204" pitchFamily="34" charset="0"/>
              </a:rPr>
              <a:t>Times</a:t>
            </a:r>
            <a:endParaRPr lang="en-US" altLang="en-US" b="1" u="sng" dirty="0">
              <a:highlight>
                <a:srgbClr val="FFFF00"/>
              </a:highlight>
              <a:latin typeface="Arial" panose="020B0604020202020204" pitchFamily="34" charset="0"/>
              <a:cs typeface="Arial" panose="020B0604020202020204" pitchFamily="34" charset="0"/>
            </a:endParaRPr>
          </a:p>
          <a:p>
            <a:pPr>
              <a:lnSpc>
                <a:spcPct val="90000"/>
              </a:lnSpc>
              <a:buFontTx/>
              <a:buNone/>
            </a:pPr>
            <a:r>
              <a:rPr lang="en-US" altLang="en-US" dirty="0">
                <a:highlight>
                  <a:srgbClr val="FFFF00"/>
                </a:highlight>
                <a:latin typeface="Arial" panose="020B0604020202020204" pitchFamily="34" charset="0"/>
                <a:cs typeface="Arial" panose="020B0604020202020204" pitchFamily="34" charset="0"/>
              </a:rPr>
              <a:t>	</a:t>
            </a:r>
            <a:r>
              <a:rPr lang="en-US" altLang="en-US" sz="2000" dirty="0">
                <a:highlight>
                  <a:srgbClr val="FFFF00"/>
                </a:highlight>
                <a:latin typeface="Arial" panose="020B0604020202020204" pitchFamily="34" charset="0"/>
                <a:cs typeface="Arial" panose="020B0604020202020204" pitchFamily="34" charset="0"/>
              </a:rPr>
              <a:t>for (</a:t>
            </a:r>
            <a:r>
              <a:rPr lang="en-US" altLang="en-US" sz="2000" dirty="0" err="1">
                <a:highlight>
                  <a:srgbClr val="FFFF00"/>
                </a:highlight>
                <a:latin typeface="Arial" panose="020B0604020202020204" pitchFamily="34" charset="0"/>
                <a:cs typeface="Arial" panose="020B0604020202020204" pitchFamily="34" charset="0"/>
              </a:rPr>
              <a:t>i</a:t>
            </a:r>
            <a:r>
              <a:rPr lang="en-US" altLang="en-US" sz="2000" dirty="0">
                <a:highlight>
                  <a:srgbClr val="FFFF00"/>
                </a:highlight>
                <a:latin typeface="Arial" panose="020B0604020202020204" pitchFamily="34" charset="0"/>
                <a:cs typeface="Arial" panose="020B0604020202020204" pitchFamily="34" charset="0"/>
              </a:rPr>
              <a:t>=1; </a:t>
            </a:r>
            <a:r>
              <a:rPr lang="en-US" altLang="en-US" sz="2000" dirty="0" err="1">
                <a:highlight>
                  <a:srgbClr val="FFFF00"/>
                </a:highlight>
                <a:latin typeface="Arial" panose="020B0604020202020204" pitchFamily="34" charset="0"/>
                <a:cs typeface="Arial" panose="020B0604020202020204" pitchFamily="34" charset="0"/>
              </a:rPr>
              <a:t>i</a:t>
            </a:r>
            <a:r>
              <a:rPr lang="en-US" altLang="en-US" sz="2000" dirty="0">
                <a:highlight>
                  <a:srgbClr val="FFFF00"/>
                </a:highlight>
                <a:latin typeface="Arial" panose="020B0604020202020204" pitchFamily="34" charset="0"/>
                <a:cs typeface="Arial" panose="020B0604020202020204" pitchFamily="34" charset="0"/>
              </a:rPr>
              <a:t>&lt;=n; </a:t>
            </a:r>
            <a:r>
              <a:rPr lang="en-US" altLang="en-US" sz="2000" dirty="0" err="1">
                <a:highlight>
                  <a:srgbClr val="FFFF00"/>
                </a:highlight>
                <a:latin typeface="Arial" panose="020B0604020202020204" pitchFamily="34" charset="0"/>
                <a:cs typeface="Arial" panose="020B0604020202020204" pitchFamily="34" charset="0"/>
              </a:rPr>
              <a:t>i</a:t>
            </a:r>
            <a:r>
              <a:rPr lang="en-US" altLang="en-US" sz="2000" dirty="0">
                <a:highlight>
                  <a:srgbClr val="FFFF00"/>
                </a:highlight>
                <a:latin typeface="Arial" panose="020B0604020202020204" pitchFamily="34" charset="0"/>
                <a:cs typeface="Arial" panose="020B0604020202020204" pitchFamily="34" charset="0"/>
              </a:rPr>
              <a:t>++)		 </a:t>
            </a:r>
            <a:r>
              <a:rPr lang="en-US" altLang="en-US" sz="2000" dirty="0" smtClean="0">
                <a:highlight>
                  <a:srgbClr val="FFFF00"/>
                </a:highlight>
                <a:latin typeface="Arial" panose="020B0604020202020204" pitchFamily="34" charset="0"/>
                <a:cs typeface="Arial" panose="020B0604020202020204" pitchFamily="34" charset="0"/>
              </a:rPr>
              <a:t>	c1</a:t>
            </a:r>
            <a:r>
              <a:rPr lang="en-US" altLang="en-US" sz="2000" dirty="0">
                <a:highlight>
                  <a:srgbClr val="FFFF00"/>
                </a:highlight>
                <a:latin typeface="Arial" panose="020B0604020202020204" pitchFamily="34" charset="0"/>
                <a:cs typeface="Arial" panose="020B0604020202020204" pitchFamily="34" charset="0"/>
              </a:rPr>
              <a:t>		 n+1</a:t>
            </a:r>
            <a:endParaRPr lang="en-US" altLang="en-US" sz="2000" dirty="0">
              <a:highlight>
                <a:srgbClr val="FFFF00"/>
              </a:highlight>
              <a:latin typeface="Arial" panose="020B0604020202020204" pitchFamily="34" charset="0"/>
              <a:cs typeface="Arial" panose="020B0604020202020204" pitchFamily="34" charset="0"/>
            </a:endParaRPr>
          </a:p>
          <a:p>
            <a:pPr>
              <a:lnSpc>
                <a:spcPct val="90000"/>
              </a:lnSpc>
              <a:buFontTx/>
              <a:buNone/>
            </a:pPr>
            <a:endParaRPr lang="en-US" altLang="en-US" sz="2000" dirty="0">
              <a:highlight>
                <a:srgbClr val="FFFF00"/>
              </a:highlight>
              <a:latin typeface="Arial" panose="020B0604020202020204" pitchFamily="34" charset="0"/>
              <a:cs typeface="Arial" panose="020B0604020202020204" pitchFamily="34" charset="0"/>
            </a:endParaRPr>
          </a:p>
          <a:p>
            <a:pPr>
              <a:lnSpc>
                <a:spcPct val="90000"/>
              </a:lnSpc>
              <a:buFontTx/>
              <a:buNone/>
            </a:pPr>
            <a:r>
              <a:rPr lang="en-US" altLang="en-US" sz="2000" dirty="0">
                <a:highlight>
                  <a:srgbClr val="FFFF00"/>
                </a:highlight>
                <a:latin typeface="Arial" panose="020B0604020202020204" pitchFamily="34" charset="0"/>
                <a:cs typeface="Arial" panose="020B0604020202020204" pitchFamily="34" charset="0"/>
              </a:rPr>
              <a:t>	  for (j=1; j&lt;=</a:t>
            </a:r>
            <a:r>
              <a:rPr lang="en-US" altLang="en-US" sz="2000" dirty="0" err="1">
                <a:highlight>
                  <a:srgbClr val="FFFF00"/>
                </a:highlight>
                <a:latin typeface="Arial" panose="020B0604020202020204" pitchFamily="34" charset="0"/>
                <a:cs typeface="Arial" panose="020B0604020202020204" pitchFamily="34" charset="0"/>
              </a:rPr>
              <a:t>i</a:t>
            </a:r>
            <a:r>
              <a:rPr lang="en-US" altLang="en-US" sz="2000" dirty="0">
                <a:highlight>
                  <a:srgbClr val="FFFF00"/>
                </a:highlight>
                <a:latin typeface="Arial" panose="020B0604020202020204" pitchFamily="34" charset="0"/>
                <a:cs typeface="Arial" panose="020B0604020202020204" pitchFamily="34" charset="0"/>
              </a:rPr>
              <a:t>; </a:t>
            </a:r>
            <a:r>
              <a:rPr lang="en-US" altLang="en-US" sz="2000" dirty="0" err="1">
                <a:highlight>
                  <a:srgbClr val="FFFF00"/>
                </a:highlight>
                <a:latin typeface="Arial" panose="020B0604020202020204" pitchFamily="34" charset="0"/>
                <a:cs typeface="Arial" panose="020B0604020202020204" pitchFamily="34" charset="0"/>
              </a:rPr>
              <a:t>j++</a:t>
            </a:r>
            <a:r>
              <a:rPr lang="en-US" altLang="en-US" sz="2000" dirty="0">
                <a:highlight>
                  <a:srgbClr val="FFFF00"/>
                </a:highlight>
                <a:latin typeface="Arial" panose="020B0604020202020204" pitchFamily="34" charset="0"/>
                <a:cs typeface="Arial" panose="020B0604020202020204" pitchFamily="34" charset="0"/>
              </a:rPr>
              <a:t>)	 </a:t>
            </a:r>
            <a:r>
              <a:rPr lang="en-US" altLang="en-US" sz="2000" dirty="0" smtClean="0">
                <a:highlight>
                  <a:srgbClr val="FFFF00"/>
                </a:highlight>
                <a:latin typeface="Arial" panose="020B0604020202020204" pitchFamily="34" charset="0"/>
                <a:cs typeface="Arial" panose="020B0604020202020204" pitchFamily="34" charset="0"/>
              </a:rPr>
              <a:t>		c2</a:t>
            </a:r>
            <a:r>
              <a:rPr lang="en-US" altLang="en-US" sz="2000" dirty="0">
                <a:highlight>
                  <a:srgbClr val="FFFF00"/>
                </a:highlight>
                <a:latin typeface="Arial" panose="020B0604020202020204" pitchFamily="34" charset="0"/>
                <a:cs typeface="Arial" panose="020B0604020202020204" pitchFamily="34" charset="0"/>
              </a:rPr>
              <a:t>		  </a:t>
            </a:r>
            <a:endParaRPr lang="en-US" altLang="en-US" sz="2000" dirty="0">
              <a:highlight>
                <a:srgbClr val="FFFF00"/>
              </a:highlight>
              <a:latin typeface="Arial" panose="020B0604020202020204" pitchFamily="34" charset="0"/>
              <a:cs typeface="Arial" panose="020B0604020202020204" pitchFamily="34" charset="0"/>
            </a:endParaRPr>
          </a:p>
          <a:p>
            <a:pPr>
              <a:lnSpc>
                <a:spcPct val="90000"/>
              </a:lnSpc>
              <a:buFontTx/>
              <a:buNone/>
            </a:pPr>
            <a:endParaRPr lang="en-US" altLang="en-US" sz="2000" dirty="0">
              <a:highlight>
                <a:srgbClr val="FFFF00"/>
              </a:highlight>
              <a:latin typeface="Arial" panose="020B0604020202020204" pitchFamily="34" charset="0"/>
              <a:cs typeface="Arial" panose="020B0604020202020204" pitchFamily="34" charset="0"/>
            </a:endParaRPr>
          </a:p>
          <a:p>
            <a:pPr>
              <a:lnSpc>
                <a:spcPct val="90000"/>
              </a:lnSpc>
              <a:buFontTx/>
              <a:buNone/>
            </a:pPr>
            <a:r>
              <a:rPr lang="en-US" altLang="en-US" sz="2000" dirty="0">
                <a:highlight>
                  <a:srgbClr val="FFFF00"/>
                </a:highlight>
                <a:latin typeface="Arial" panose="020B0604020202020204" pitchFamily="34" charset="0"/>
                <a:cs typeface="Arial" panose="020B0604020202020204" pitchFamily="34" charset="0"/>
              </a:rPr>
              <a:t>	    for </a:t>
            </a:r>
            <a:r>
              <a:rPr lang="en-US" altLang="en-US" sz="2000" dirty="0" smtClean="0">
                <a:highlight>
                  <a:srgbClr val="FFFF00"/>
                </a:highlight>
                <a:latin typeface="Arial" panose="020B0604020202020204" pitchFamily="34" charset="0"/>
                <a:cs typeface="Arial" panose="020B0604020202020204" pitchFamily="34" charset="0"/>
              </a:rPr>
              <a:t>(no=1</a:t>
            </a:r>
            <a:r>
              <a:rPr lang="en-US" altLang="en-US" sz="2000" dirty="0">
                <a:highlight>
                  <a:srgbClr val="FFFF00"/>
                </a:highlight>
                <a:latin typeface="Arial" panose="020B0604020202020204" pitchFamily="34" charset="0"/>
                <a:cs typeface="Arial" panose="020B0604020202020204" pitchFamily="34" charset="0"/>
              </a:rPr>
              <a:t>; </a:t>
            </a:r>
            <a:r>
              <a:rPr lang="en-US" altLang="en-US" sz="2000" dirty="0" smtClean="0">
                <a:highlight>
                  <a:srgbClr val="FFFF00"/>
                </a:highlight>
                <a:latin typeface="Arial" panose="020B0604020202020204" pitchFamily="34" charset="0"/>
                <a:cs typeface="Arial" panose="020B0604020202020204" pitchFamily="34" charset="0"/>
              </a:rPr>
              <a:t>no&lt;=</a:t>
            </a:r>
            <a:r>
              <a:rPr lang="en-US" altLang="en-US" sz="2000" dirty="0">
                <a:highlight>
                  <a:srgbClr val="FFFF00"/>
                </a:highlight>
                <a:latin typeface="Arial" panose="020B0604020202020204" pitchFamily="34" charset="0"/>
                <a:cs typeface="Arial" panose="020B0604020202020204" pitchFamily="34" charset="0"/>
              </a:rPr>
              <a:t>j; </a:t>
            </a:r>
            <a:r>
              <a:rPr lang="en-US" altLang="en-US" sz="2000" dirty="0" smtClean="0">
                <a:highlight>
                  <a:srgbClr val="FFFF00"/>
                </a:highlight>
                <a:latin typeface="Arial" panose="020B0604020202020204" pitchFamily="34" charset="0"/>
                <a:cs typeface="Arial" panose="020B0604020202020204" pitchFamily="34" charset="0"/>
              </a:rPr>
              <a:t>no++) </a:t>
            </a:r>
            <a:r>
              <a:rPr lang="en-US" altLang="en-US" sz="2000" dirty="0">
                <a:highlight>
                  <a:srgbClr val="FFFF00"/>
                </a:highlight>
                <a:latin typeface="Arial" panose="020B0604020202020204" pitchFamily="34" charset="0"/>
                <a:cs typeface="Arial" panose="020B0604020202020204" pitchFamily="34" charset="0"/>
              </a:rPr>
              <a:t>	 </a:t>
            </a:r>
            <a:r>
              <a:rPr lang="en-US" altLang="en-US" sz="2000" dirty="0" smtClean="0">
                <a:highlight>
                  <a:srgbClr val="FFFF00"/>
                </a:highlight>
                <a:latin typeface="Arial" panose="020B0604020202020204" pitchFamily="34" charset="0"/>
                <a:cs typeface="Arial" panose="020B0604020202020204" pitchFamily="34" charset="0"/>
              </a:rPr>
              <a:t>		c3</a:t>
            </a:r>
            <a:r>
              <a:rPr lang="en-US" altLang="en-US" sz="2000" dirty="0">
                <a:highlight>
                  <a:srgbClr val="FFFF00"/>
                </a:highlight>
                <a:latin typeface="Arial" panose="020B0604020202020204" pitchFamily="34" charset="0"/>
                <a:cs typeface="Arial" panose="020B0604020202020204" pitchFamily="34" charset="0"/>
              </a:rPr>
              <a:t>		</a:t>
            </a:r>
            <a:endParaRPr lang="en-US" altLang="en-US" sz="2000" dirty="0">
              <a:highlight>
                <a:srgbClr val="FFFF00"/>
              </a:highlight>
              <a:latin typeface="Arial" panose="020B0604020202020204" pitchFamily="34" charset="0"/>
              <a:cs typeface="Arial" panose="020B0604020202020204" pitchFamily="34" charset="0"/>
            </a:endParaRPr>
          </a:p>
          <a:p>
            <a:pPr>
              <a:lnSpc>
                <a:spcPct val="90000"/>
              </a:lnSpc>
              <a:buFontTx/>
              <a:buNone/>
            </a:pPr>
            <a:endParaRPr lang="en-US" altLang="en-US" sz="2000" dirty="0">
              <a:highlight>
                <a:srgbClr val="FFFF00"/>
              </a:highlight>
              <a:latin typeface="Arial" panose="020B0604020202020204" pitchFamily="34" charset="0"/>
              <a:cs typeface="Arial" panose="020B0604020202020204" pitchFamily="34" charset="0"/>
            </a:endParaRPr>
          </a:p>
          <a:p>
            <a:pPr>
              <a:lnSpc>
                <a:spcPct val="90000"/>
              </a:lnSpc>
              <a:buFontTx/>
              <a:buNone/>
            </a:pPr>
            <a:r>
              <a:rPr lang="en-US" altLang="en-US" sz="2000" dirty="0">
                <a:highlight>
                  <a:srgbClr val="FFFF00"/>
                </a:highlight>
                <a:latin typeface="Arial" panose="020B0604020202020204" pitchFamily="34" charset="0"/>
                <a:cs typeface="Arial" panose="020B0604020202020204" pitchFamily="34" charset="0"/>
              </a:rPr>
              <a:t>		  x=x+1;			 </a:t>
            </a:r>
            <a:r>
              <a:rPr lang="en-US" altLang="en-US" sz="2000" dirty="0" smtClean="0">
                <a:highlight>
                  <a:srgbClr val="FFFF00"/>
                </a:highlight>
                <a:latin typeface="Arial" panose="020B0604020202020204" pitchFamily="34" charset="0"/>
                <a:cs typeface="Arial" panose="020B0604020202020204" pitchFamily="34" charset="0"/>
              </a:rPr>
              <a:t>	c4</a:t>
            </a:r>
            <a:r>
              <a:rPr lang="en-US" altLang="en-US" sz="2000" dirty="0">
                <a:highlight>
                  <a:srgbClr val="FFFF00"/>
                </a:highlight>
                <a:latin typeface="Arial" panose="020B0604020202020204" pitchFamily="34" charset="0"/>
                <a:cs typeface="Arial" panose="020B0604020202020204" pitchFamily="34" charset="0"/>
              </a:rPr>
              <a:t>		  </a:t>
            </a:r>
            <a:endParaRPr lang="en-US" altLang="en-US" sz="2000" dirty="0">
              <a:highlight>
                <a:srgbClr val="FFFF00"/>
              </a:highlight>
              <a:latin typeface="Arial" panose="020B0604020202020204" pitchFamily="34" charset="0"/>
              <a:cs typeface="Arial" panose="020B0604020202020204" pitchFamily="34" charset="0"/>
            </a:endParaRPr>
          </a:p>
          <a:p>
            <a:pPr>
              <a:lnSpc>
                <a:spcPct val="90000"/>
              </a:lnSpc>
              <a:buFontTx/>
              <a:buNone/>
            </a:pPr>
            <a:endParaRPr lang="en-US" altLang="en-US" sz="2000" dirty="0">
              <a:highlight>
                <a:srgbClr val="FFFF00"/>
              </a:highlight>
              <a:latin typeface="Arial" panose="020B0604020202020204" pitchFamily="34" charset="0"/>
              <a:cs typeface="Arial" panose="020B0604020202020204" pitchFamily="34" charset="0"/>
            </a:endParaRPr>
          </a:p>
          <a:p>
            <a:pPr>
              <a:lnSpc>
                <a:spcPct val="90000"/>
              </a:lnSpc>
              <a:buFontTx/>
              <a:buNone/>
            </a:pPr>
            <a:endParaRPr lang="en-US" altLang="en-US" sz="2000" dirty="0">
              <a:highlight>
                <a:srgbClr val="FFFF00"/>
              </a:highlight>
              <a:latin typeface="Arial" panose="020B0604020202020204" pitchFamily="34" charset="0"/>
              <a:cs typeface="Arial" panose="020B0604020202020204" pitchFamily="34" charset="0"/>
            </a:endParaRPr>
          </a:p>
          <a:p>
            <a:pPr>
              <a:lnSpc>
                <a:spcPct val="90000"/>
              </a:lnSpc>
              <a:buFontTx/>
              <a:buNone/>
            </a:pPr>
            <a:r>
              <a:rPr lang="en-US" altLang="en-US" sz="2000" dirty="0">
                <a:highlight>
                  <a:srgbClr val="FFFF00"/>
                </a:highlight>
                <a:latin typeface="Arial" panose="020B0604020202020204" pitchFamily="34" charset="0"/>
                <a:cs typeface="Arial" panose="020B0604020202020204" pitchFamily="34" charset="0"/>
              </a:rPr>
              <a:t>T(n) 	=  c1*(n+1) + c2*(                   ) + c3* (                      ) + c4*(               )</a:t>
            </a:r>
            <a:endParaRPr lang="en-US" altLang="en-US" sz="2000" dirty="0">
              <a:highlight>
                <a:srgbClr val="FFFF00"/>
              </a:highlight>
              <a:latin typeface="Arial" panose="020B0604020202020204" pitchFamily="34" charset="0"/>
              <a:cs typeface="Arial" panose="020B0604020202020204" pitchFamily="34" charset="0"/>
            </a:endParaRPr>
          </a:p>
          <a:p>
            <a:pPr>
              <a:lnSpc>
                <a:spcPct val="90000"/>
              </a:lnSpc>
              <a:buFontTx/>
              <a:buNone/>
            </a:pPr>
            <a:endParaRPr lang="en-US" altLang="en-US" sz="2000" dirty="0">
              <a:highlight>
                <a:srgbClr val="FFFF00"/>
              </a:highlight>
              <a:latin typeface="Arial" panose="020B0604020202020204" pitchFamily="34" charset="0"/>
              <a:cs typeface="Arial" panose="020B0604020202020204" pitchFamily="34" charset="0"/>
            </a:endParaRPr>
          </a:p>
          <a:p>
            <a:pPr>
              <a:lnSpc>
                <a:spcPct val="90000"/>
              </a:lnSpc>
              <a:buFontTx/>
              <a:buNone/>
            </a:pPr>
            <a:r>
              <a:rPr lang="en-US" altLang="en-US" sz="2000" dirty="0">
                <a:highlight>
                  <a:srgbClr val="FFFF00"/>
                </a:highlight>
                <a:latin typeface="Arial" panose="020B0604020202020204" pitchFamily="34" charset="0"/>
                <a:cs typeface="Arial" panose="020B0604020202020204" pitchFamily="34" charset="0"/>
              </a:rPr>
              <a:t>		= a*n</a:t>
            </a:r>
            <a:r>
              <a:rPr lang="en-US" altLang="en-US" sz="2000" baseline="30000" dirty="0">
                <a:highlight>
                  <a:srgbClr val="FFFF00"/>
                </a:highlight>
                <a:latin typeface="Arial" panose="020B0604020202020204" pitchFamily="34" charset="0"/>
                <a:cs typeface="Arial" panose="020B0604020202020204" pitchFamily="34" charset="0"/>
              </a:rPr>
              <a:t>3</a:t>
            </a:r>
            <a:r>
              <a:rPr lang="en-US" altLang="en-US" sz="2000" dirty="0">
                <a:highlight>
                  <a:srgbClr val="FFFF00"/>
                </a:highlight>
                <a:latin typeface="Arial" panose="020B0604020202020204" pitchFamily="34" charset="0"/>
                <a:cs typeface="Arial" panose="020B0604020202020204" pitchFamily="34" charset="0"/>
              </a:rPr>
              <a:t> + b*n</a:t>
            </a:r>
            <a:r>
              <a:rPr lang="en-US" altLang="en-US" sz="2000" baseline="30000" dirty="0">
                <a:highlight>
                  <a:srgbClr val="FFFF00"/>
                </a:highlight>
                <a:latin typeface="Arial" panose="020B0604020202020204" pitchFamily="34" charset="0"/>
                <a:cs typeface="Arial" panose="020B0604020202020204" pitchFamily="34" charset="0"/>
              </a:rPr>
              <a:t>2</a:t>
            </a:r>
            <a:r>
              <a:rPr lang="en-US" altLang="en-US" sz="2000" dirty="0">
                <a:highlight>
                  <a:srgbClr val="FFFF00"/>
                </a:highlight>
                <a:latin typeface="Arial" panose="020B0604020202020204" pitchFamily="34" charset="0"/>
                <a:cs typeface="Arial" panose="020B0604020202020204" pitchFamily="34" charset="0"/>
              </a:rPr>
              <a:t> + c*n + d</a:t>
            </a:r>
            <a:endParaRPr lang="en-US" altLang="en-US" sz="2000" dirty="0">
              <a:highlight>
                <a:srgbClr val="FFFF00"/>
              </a:highlight>
              <a:latin typeface="Arial" panose="020B0604020202020204" pitchFamily="34" charset="0"/>
              <a:cs typeface="Arial" panose="020B0604020202020204" pitchFamily="34" charset="0"/>
            </a:endParaRPr>
          </a:p>
          <a:p>
            <a:pPr>
              <a:lnSpc>
                <a:spcPct val="90000"/>
              </a:lnSpc>
              <a:buFontTx/>
              <a:buNone/>
            </a:pPr>
            <a:r>
              <a:rPr lang="en-US" altLang="en-US" sz="2000" dirty="0">
                <a:highlight>
                  <a:srgbClr val="FFFF00"/>
                </a:highlight>
                <a:latin typeface="Arial" panose="020B0604020202020204" pitchFamily="34" charset="0"/>
                <a:cs typeface="Arial" panose="020B0604020202020204" pitchFamily="34" charset="0"/>
              </a:rPr>
              <a:t>	</a:t>
            </a:r>
            <a:r>
              <a:rPr lang="en-US" altLang="en-US" sz="2000" dirty="0">
                <a:highlight>
                  <a:srgbClr val="FFFF00"/>
                </a:highlight>
                <a:latin typeface="Arial" panose="020B0604020202020204" pitchFamily="34" charset="0"/>
                <a:cs typeface="Arial" panose="020B0604020202020204" pitchFamily="34" charset="0"/>
                <a:sym typeface="Wingdings" panose="05000000000000000000" pitchFamily="2" charset="2"/>
              </a:rPr>
              <a:t> So, the growth-rate function for this algorithm is  </a:t>
            </a:r>
            <a:r>
              <a:rPr lang="en-US" altLang="en-US" sz="2000" b="1" dirty="0">
                <a:highlight>
                  <a:srgbClr val="FFFF00"/>
                </a:highlight>
                <a:latin typeface="Arial" panose="020B0604020202020204" pitchFamily="34" charset="0"/>
                <a:cs typeface="Arial" panose="020B0604020202020204" pitchFamily="34" charset="0"/>
                <a:sym typeface="Wingdings" panose="05000000000000000000" pitchFamily="2" charset="2"/>
              </a:rPr>
              <a:t>O(n</a:t>
            </a:r>
            <a:r>
              <a:rPr lang="en-US" altLang="en-US" sz="2000" b="1" baseline="30000" dirty="0">
                <a:highlight>
                  <a:srgbClr val="FFFF00"/>
                </a:highlight>
                <a:latin typeface="Arial" panose="020B0604020202020204" pitchFamily="34" charset="0"/>
                <a:cs typeface="Arial" panose="020B0604020202020204" pitchFamily="34" charset="0"/>
                <a:sym typeface="Wingdings" panose="05000000000000000000" pitchFamily="2" charset="2"/>
              </a:rPr>
              <a:t>3</a:t>
            </a:r>
            <a:r>
              <a:rPr lang="en-US" altLang="en-US" sz="2000" b="1" dirty="0">
                <a:highlight>
                  <a:srgbClr val="FFFF00"/>
                </a:highlight>
                <a:latin typeface="Arial" panose="020B0604020202020204" pitchFamily="34" charset="0"/>
                <a:cs typeface="Arial" panose="020B0604020202020204" pitchFamily="34" charset="0"/>
                <a:sym typeface="Wingdings" panose="05000000000000000000" pitchFamily="2" charset="2"/>
              </a:rPr>
              <a:t>)</a:t>
            </a:r>
            <a:endParaRPr lang="en-US" altLang="en-US" sz="2000" b="1" dirty="0">
              <a:highlight>
                <a:srgbClr val="FFFF00"/>
              </a:highlight>
              <a:latin typeface="Arial" panose="020B0604020202020204" pitchFamily="34" charset="0"/>
              <a:cs typeface="Arial" panose="020B0604020202020204" pitchFamily="34" charset="0"/>
            </a:endParaRPr>
          </a:p>
          <a:p>
            <a:pPr>
              <a:lnSpc>
                <a:spcPct val="90000"/>
              </a:lnSpc>
              <a:buFontTx/>
              <a:buNone/>
            </a:pPr>
            <a:endParaRPr lang="en-US" altLang="en-US" sz="2000" b="1" dirty="0">
              <a:highlight>
                <a:srgbClr val="FFFF00"/>
              </a:highlight>
              <a:latin typeface="Arial" panose="020B0604020202020204" pitchFamily="34" charset="0"/>
              <a:cs typeface="Arial" panose="020B0604020202020204" pitchFamily="34" charset="0"/>
            </a:endParaRPr>
          </a:p>
        </p:txBody>
      </p:sp>
      <p:graphicFrame>
        <p:nvGraphicFramePr>
          <p:cNvPr id="102404" name="Object 4"/>
          <p:cNvGraphicFramePr>
            <a:graphicFrameLocks noChangeAspect="1"/>
          </p:cNvGraphicFramePr>
          <p:nvPr/>
        </p:nvGraphicFramePr>
        <p:xfrm>
          <a:off x="7728744" y="1995488"/>
          <a:ext cx="989013" cy="736600"/>
        </p:xfrm>
        <a:graphic>
          <a:graphicData uri="http://schemas.openxmlformats.org/presentationml/2006/ole">
            <mc:AlternateContent xmlns:mc="http://schemas.openxmlformats.org/markup-compatibility/2006">
              <mc:Choice xmlns:v="urn:schemas-microsoft-com:vml" Requires="v">
                <p:oleObj spid="_x0000_s16493" name="Equation" r:id="rId1" imgW="596900" imgH="444500" progId="Equation.3">
                  <p:embed/>
                </p:oleObj>
              </mc:Choice>
              <mc:Fallback>
                <p:oleObj name="Equation" r:id="rId1" imgW="596900" imgH="444500" progId="Equation.3">
                  <p:embed/>
                  <p:pic>
                    <p:nvPicPr>
                      <p:cNvPr id="0" name="Object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8744" y="1995488"/>
                        <a:ext cx="989013" cy="73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405" name="Object 5"/>
          <p:cNvGraphicFramePr>
            <a:graphicFrameLocks noChangeAspect="1"/>
          </p:cNvGraphicFramePr>
          <p:nvPr/>
        </p:nvGraphicFramePr>
        <p:xfrm>
          <a:off x="7728744" y="2732088"/>
          <a:ext cx="1282700" cy="757238"/>
        </p:xfrm>
        <a:graphic>
          <a:graphicData uri="http://schemas.openxmlformats.org/presentationml/2006/ole">
            <mc:AlternateContent xmlns:mc="http://schemas.openxmlformats.org/markup-compatibility/2006">
              <mc:Choice xmlns:v="urn:schemas-microsoft-com:vml" Requires="v">
                <p:oleObj spid="_x0000_s16494" name="Equation" r:id="rId3" imgW="774065" imgH="457200" progId="Equation.3">
                  <p:embed/>
                </p:oleObj>
              </mc:Choice>
              <mc:Fallback>
                <p:oleObj name="Equation" r:id="rId3" imgW="774065" imgH="4572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28744" y="2732088"/>
                        <a:ext cx="1282700" cy="757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406" name="Object 6"/>
          <p:cNvGraphicFramePr>
            <a:graphicFrameLocks noChangeAspect="1"/>
          </p:cNvGraphicFramePr>
          <p:nvPr/>
        </p:nvGraphicFramePr>
        <p:xfrm>
          <a:off x="7728744" y="3411538"/>
          <a:ext cx="820737" cy="757238"/>
        </p:xfrm>
        <a:graphic>
          <a:graphicData uri="http://schemas.openxmlformats.org/presentationml/2006/ole">
            <mc:AlternateContent xmlns:mc="http://schemas.openxmlformats.org/markup-compatibility/2006">
              <mc:Choice xmlns:v="urn:schemas-microsoft-com:vml" Requires="v">
                <p:oleObj spid="_x0000_s16495" name="Equation" r:id="rId5" imgW="495300" imgH="457200" progId="Equation.3">
                  <p:embed/>
                </p:oleObj>
              </mc:Choice>
              <mc:Fallback>
                <p:oleObj name="Equation" r:id="rId5" imgW="495300" imgH="4572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28744" y="3411538"/>
                        <a:ext cx="820737" cy="757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407" name="Object 7"/>
          <p:cNvGraphicFramePr>
            <a:graphicFrameLocks noChangeAspect="1"/>
          </p:cNvGraphicFramePr>
          <p:nvPr/>
        </p:nvGraphicFramePr>
        <p:xfrm>
          <a:off x="4186451" y="4419600"/>
          <a:ext cx="989013" cy="736600"/>
        </p:xfrm>
        <a:graphic>
          <a:graphicData uri="http://schemas.openxmlformats.org/presentationml/2006/ole">
            <mc:AlternateContent xmlns:mc="http://schemas.openxmlformats.org/markup-compatibility/2006">
              <mc:Choice xmlns:v="urn:schemas-microsoft-com:vml" Requires="v">
                <p:oleObj spid="_x0000_s16496" name="Equation" r:id="rId7" imgW="596900" imgH="444500" progId="Equation.3">
                  <p:embed/>
                </p:oleObj>
              </mc:Choice>
              <mc:Fallback>
                <p:oleObj name="Equation" r:id="rId7" imgW="596900" imgH="444500" progId="Equation.3">
                  <p:embed/>
                  <p:pic>
                    <p:nvPicPr>
                      <p:cNvPr id="0" name="Object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86451" y="4419600"/>
                        <a:ext cx="989013" cy="73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408" name="Object 8"/>
          <p:cNvGraphicFramePr>
            <a:graphicFrameLocks noChangeAspect="1"/>
          </p:cNvGraphicFramePr>
          <p:nvPr/>
        </p:nvGraphicFramePr>
        <p:xfrm>
          <a:off x="6341376" y="4419600"/>
          <a:ext cx="1131887" cy="668338"/>
        </p:xfrm>
        <a:graphic>
          <a:graphicData uri="http://schemas.openxmlformats.org/presentationml/2006/ole">
            <mc:AlternateContent xmlns:mc="http://schemas.openxmlformats.org/markup-compatibility/2006">
              <mc:Choice xmlns:v="urn:schemas-microsoft-com:vml" Requires="v">
                <p:oleObj spid="_x0000_s16497" name="Equation" r:id="rId8" imgW="774065" imgH="457200" progId="Equation.3">
                  <p:embed/>
                </p:oleObj>
              </mc:Choice>
              <mc:Fallback>
                <p:oleObj name="Equation" r:id="rId8" imgW="774065" imgH="457200" progId="Equation.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1376" y="4419600"/>
                        <a:ext cx="1131887" cy="668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409" name="Object 9"/>
          <p:cNvGraphicFramePr>
            <a:graphicFrameLocks noChangeAspect="1"/>
          </p:cNvGraphicFramePr>
          <p:nvPr/>
        </p:nvGraphicFramePr>
        <p:xfrm>
          <a:off x="8639175" y="4423948"/>
          <a:ext cx="744538" cy="687388"/>
        </p:xfrm>
        <a:graphic>
          <a:graphicData uri="http://schemas.openxmlformats.org/presentationml/2006/ole">
            <mc:AlternateContent xmlns:mc="http://schemas.openxmlformats.org/markup-compatibility/2006">
              <mc:Choice xmlns:v="urn:schemas-microsoft-com:vml" Requires="v">
                <p:oleObj spid="_x0000_s16498" name="Equation" r:id="rId9" imgW="495300" imgH="457200" progId="Equation.3">
                  <p:embed/>
                </p:oleObj>
              </mc:Choice>
              <mc:Fallback>
                <p:oleObj name="Equation" r:id="rId9" imgW="495300" imgH="457200" progId="Equation.3">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39175" y="4423948"/>
                        <a:ext cx="744538" cy="687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817159" y="369532"/>
            <a:ext cx="4505467" cy="435686"/>
          </a:xfrm>
        </p:spPr>
        <p:txBody>
          <a:bodyPr>
            <a:normAutofit fontScale="90000"/>
          </a:bodyPr>
          <a:lstStyle/>
          <a:p>
            <a:pPr algn="l" eaLnBrk="1" hangingPunct="1">
              <a:defRPr/>
            </a:pPr>
            <a:r>
              <a:rPr lang="tr-TR" sz="3600" b="1" dirty="0" smtClean="0">
                <a:latin typeface="Arial" panose="020B0604020202020204" pitchFamily="34" charset="0"/>
                <a:cs typeface="Arial" panose="020B0604020202020204" pitchFamily="34" charset="0"/>
              </a:rPr>
              <a:t>Asymptotic </a:t>
            </a:r>
            <a:r>
              <a:rPr lang="tr-TR" sz="3600" b="1" dirty="0">
                <a:latin typeface="Arial" panose="020B0604020202020204" pitchFamily="34" charset="0"/>
                <a:cs typeface="Arial" panose="020B0604020202020204" pitchFamily="34" charset="0"/>
              </a:rPr>
              <a:t>Notation</a:t>
            </a:r>
            <a:endParaRPr lang="en-US" sz="3600" dirty="0">
              <a:latin typeface="Arial" panose="020B0604020202020204" pitchFamily="34" charset="0"/>
              <a:cs typeface="Arial" panose="020B0604020202020204" pitchFamily="34" charset="0"/>
            </a:endParaRPr>
          </a:p>
        </p:txBody>
      </p:sp>
      <p:sp>
        <p:nvSpPr>
          <p:cNvPr id="5124" name="Rectangle 3"/>
          <p:cNvSpPr>
            <a:spLocks noChangeArrowheads="1"/>
          </p:cNvSpPr>
          <p:nvPr/>
        </p:nvSpPr>
        <p:spPr bwMode="auto">
          <a:xfrm>
            <a:off x="665174" y="910965"/>
            <a:ext cx="10867184" cy="1685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tabLst>
                <a:tab pos="0" algn="l"/>
              </a:tabLst>
              <a:defRPr>
                <a:solidFill>
                  <a:schemeClr val="tx1"/>
                </a:solidFill>
                <a:latin typeface="Arial" panose="020B0604020202020204" pitchFamily="34" charset="0"/>
              </a:defRPr>
            </a:lvl1pPr>
            <a:lvl2pPr marL="742950" indent="-285750" eaLnBrk="0" hangingPunct="0">
              <a:tabLst>
                <a:tab pos="0" algn="l"/>
              </a:tabLst>
              <a:defRPr>
                <a:solidFill>
                  <a:schemeClr val="tx1"/>
                </a:solidFill>
                <a:latin typeface="Arial" panose="020B0604020202020204" pitchFamily="34" charset="0"/>
              </a:defRPr>
            </a:lvl2pPr>
            <a:lvl3pPr marL="1143000" indent="-228600" eaLnBrk="0" hangingPunct="0">
              <a:tabLst>
                <a:tab pos="0" algn="l"/>
              </a:tabLst>
              <a:defRPr>
                <a:solidFill>
                  <a:schemeClr val="tx1"/>
                </a:solidFill>
                <a:latin typeface="Arial" panose="020B0604020202020204" pitchFamily="34" charset="0"/>
              </a:defRPr>
            </a:lvl3pPr>
            <a:lvl4pPr marL="1600200" indent="-228600" eaLnBrk="0" hangingPunct="0">
              <a:tabLst>
                <a:tab pos="0" algn="l"/>
              </a:tabLst>
              <a:defRPr>
                <a:solidFill>
                  <a:schemeClr val="tx1"/>
                </a:solidFill>
                <a:latin typeface="Arial" panose="020B0604020202020204" pitchFamily="34" charset="0"/>
              </a:defRPr>
            </a:lvl4pPr>
            <a:lvl5pPr eaLnBrk="0" hangingPunct="0">
              <a:tabLst>
                <a:tab pos="0" algn="l"/>
              </a:tabLst>
              <a:defRPr>
                <a:solidFill>
                  <a:schemeClr val="tx1"/>
                </a:solidFill>
                <a:latin typeface="Arial" panose="020B0604020202020204" pitchFamily="34" charset="0"/>
              </a:defRPr>
            </a:lvl5pPr>
            <a:lvl6pPr marL="457200" eaLnBrk="0" fontAlgn="base" hangingPunct="0">
              <a:spcBef>
                <a:spcPct val="0"/>
              </a:spcBef>
              <a:spcAft>
                <a:spcPct val="0"/>
              </a:spcAft>
              <a:tabLst>
                <a:tab pos="0" algn="l"/>
              </a:tabLst>
              <a:defRPr>
                <a:solidFill>
                  <a:schemeClr val="tx1"/>
                </a:solidFill>
                <a:latin typeface="Arial" panose="020B0604020202020204" pitchFamily="34" charset="0"/>
              </a:defRPr>
            </a:lvl6pPr>
            <a:lvl7pPr marL="914400" eaLnBrk="0" fontAlgn="base" hangingPunct="0">
              <a:spcBef>
                <a:spcPct val="0"/>
              </a:spcBef>
              <a:spcAft>
                <a:spcPct val="0"/>
              </a:spcAft>
              <a:tabLst>
                <a:tab pos="0" algn="l"/>
              </a:tabLst>
              <a:defRPr>
                <a:solidFill>
                  <a:schemeClr val="tx1"/>
                </a:solidFill>
                <a:latin typeface="Arial" panose="020B0604020202020204" pitchFamily="34" charset="0"/>
              </a:defRPr>
            </a:lvl7pPr>
            <a:lvl8pPr marL="1371600" eaLnBrk="0" fontAlgn="base" hangingPunct="0">
              <a:spcBef>
                <a:spcPct val="0"/>
              </a:spcBef>
              <a:spcAft>
                <a:spcPct val="0"/>
              </a:spcAft>
              <a:tabLst>
                <a:tab pos="0" algn="l"/>
              </a:tabLst>
              <a:defRPr>
                <a:solidFill>
                  <a:schemeClr val="tx1"/>
                </a:solidFill>
                <a:latin typeface="Arial" panose="020B0604020202020204" pitchFamily="34" charset="0"/>
              </a:defRPr>
            </a:lvl8pPr>
            <a:lvl9pPr marL="1828800" eaLnBrk="0" fontAlgn="base" hangingPunct="0">
              <a:spcBef>
                <a:spcPct val="0"/>
              </a:spcBef>
              <a:spcAft>
                <a:spcPct val="0"/>
              </a:spcAft>
              <a:tabLst>
                <a:tab pos="0" algn="l"/>
              </a:tabLst>
              <a:defRPr>
                <a:solidFill>
                  <a:schemeClr val="tx1"/>
                </a:solidFill>
                <a:latin typeface="Arial" panose="020B0604020202020204" pitchFamily="34" charset="0"/>
              </a:defRPr>
            </a:lvl9pPr>
          </a:lstStyle>
          <a:p>
            <a:pPr marL="0" lvl="4" algn="just" eaLnBrk="1" hangingPunct="1">
              <a:lnSpc>
                <a:spcPct val="150000"/>
              </a:lnSpc>
              <a:spcBef>
                <a:spcPct val="20000"/>
              </a:spcBef>
            </a:pPr>
            <a:r>
              <a:rPr lang="tr-TR" altLang="en-US" sz="2400" dirty="0">
                <a:cs typeface="Arial" panose="020B0604020202020204" pitchFamily="34" charset="0"/>
              </a:rPr>
              <a:t>The  notation we use to describe the asymptotic running time of an algorithm are defined in terms of functions whose domains are the set of natural numbers</a:t>
            </a:r>
            <a:endParaRPr lang="en-US" altLang="en-US" sz="2400" dirty="0">
              <a:cs typeface="Arial" panose="020B0604020202020204" pitchFamily="34" charset="0"/>
            </a:endParaRPr>
          </a:p>
        </p:txBody>
      </p:sp>
      <p:graphicFrame>
        <p:nvGraphicFramePr>
          <p:cNvPr id="5122" name="Object 4"/>
          <p:cNvGraphicFramePr>
            <a:graphicFrameLocks noChangeAspect="1"/>
          </p:cNvGraphicFramePr>
          <p:nvPr/>
        </p:nvGraphicFramePr>
        <p:xfrm>
          <a:off x="3331806" y="2831118"/>
          <a:ext cx="1951037" cy="442912"/>
        </p:xfrm>
        <a:graphic>
          <a:graphicData uri="http://schemas.openxmlformats.org/presentationml/2006/ole">
            <mc:AlternateContent xmlns:mc="http://schemas.openxmlformats.org/markup-compatibility/2006">
              <mc:Choice xmlns:v="urn:schemas-microsoft-com:vml" Requires="v">
                <p:oleObj spid="_x0000_s7187" name="Equation" r:id="rId1" imgW="22860000" imgH="5181600" progId="Equation.3">
                  <p:embed/>
                </p:oleObj>
              </mc:Choice>
              <mc:Fallback>
                <p:oleObj name="Equation" r:id="rId1" imgW="22860000" imgH="5181600" progId="Equation.3">
                  <p:embed/>
                  <p:pic>
                    <p:nvPicPr>
                      <p:cNvPr id="0" name="Object 4"/>
                      <p:cNvPicPr>
                        <a:picLocks noChangeAspect="1" noChangeArrowheads="1"/>
                      </p:cNvPicPr>
                      <p:nvPr/>
                    </p:nvPicPr>
                    <p:blipFill>
                      <a:blip r:embed="rId2"/>
                      <a:srcRect/>
                      <a:stretch>
                        <a:fillRect/>
                      </a:stretch>
                    </p:blipFill>
                    <p:spPr bwMode="auto">
                      <a:xfrm>
                        <a:off x="3331806" y="2831118"/>
                        <a:ext cx="1951037" cy="442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 name="Rectangle 4"/>
          <p:cNvSpPr/>
          <p:nvPr/>
        </p:nvSpPr>
        <p:spPr>
          <a:xfrm>
            <a:off x="1259325" y="3528159"/>
            <a:ext cx="6096000" cy="2596993"/>
          </a:xfrm>
          <a:prstGeom prst="rect">
            <a:avLst/>
          </a:prstGeom>
        </p:spPr>
        <p:txBody>
          <a:bodyPr>
            <a:spAutoFit/>
          </a:bodyPr>
          <a:lstStyle/>
          <a:p>
            <a:pPr lvl="1">
              <a:lnSpc>
                <a:spcPct val="150000"/>
              </a:lnSpc>
            </a:pPr>
            <a:r>
              <a:rPr lang="en-US" altLang="en-US" sz="2800" dirty="0" smtClean="0">
                <a:latin typeface="Arial" panose="020B0604020202020204" pitchFamily="34" charset="0"/>
                <a:cs typeface="Arial" panose="020B0604020202020204" pitchFamily="34" charset="0"/>
              </a:rPr>
              <a:t>Three types</a:t>
            </a:r>
            <a:endParaRPr lang="en-US" altLang="en-US" sz="2800" dirty="0" smtClean="0">
              <a:latin typeface="Arial" panose="020B0604020202020204" pitchFamily="34" charset="0"/>
              <a:cs typeface="Arial" panose="020B0604020202020204" pitchFamily="34" charset="0"/>
            </a:endParaRPr>
          </a:p>
          <a:p>
            <a:pPr marL="914400" lvl="1" indent="-457200">
              <a:lnSpc>
                <a:spcPct val="150000"/>
              </a:lnSpc>
              <a:buFont typeface="Wingdings" panose="05000000000000000000" pitchFamily="2" charset="2"/>
              <a:buChar char="q"/>
            </a:pPr>
            <a:r>
              <a:rPr lang="en-US" altLang="en-US" sz="2800" dirty="0" smtClean="0">
                <a:latin typeface="Arial" panose="020B0604020202020204" pitchFamily="34" charset="0"/>
                <a:cs typeface="Arial" panose="020B0604020202020204" pitchFamily="34" charset="0"/>
              </a:rPr>
              <a:t>“</a:t>
            </a:r>
            <a:r>
              <a:rPr lang="en-US" altLang="en-US" sz="2800" dirty="0">
                <a:latin typeface="Arial" panose="020B0604020202020204" pitchFamily="34" charset="0"/>
                <a:cs typeface="Arial" panose="020B0604020202020204" pitchFamily="34" charset="0"/>
              </a:rPr>
              <a:t>Big O” Notation O</a:t>
            </a:r>
            <a:r>
              <a:rPr lang="en-US" altLang="en-US" sz="2800" dirty="0" smtClean="0">
                <a:latin typeface="Arial" panose="020B0604020202020204" pitchFamily="34" charset="0"/>
                <a:cs typeface="Arial" panose="020B0604020202020204" pitchFamily="34" charset="0"/>
              </a:rPr>
              <a:t>()</a:t>
            </a:r>
            <a:endParaRPr lang="en-US" altLang="en-US" sz="2800" dirty="0" smtClean="0">
              <a:latin typeface="Arial" panose="020B0604020202020204" pitchFamily="34" charset="0"/>
              <a:cs typeface="Arial" panose="020B0604020202020204" pitchFamily="34" charset="0"/>
            </a:endParaRPr>
          </a:p>
          <a:p>
            <a:pPr marL="914400" lvl="1" indent="-457200">
              <a:lnSpc>
                <a:spcPct val="150000"/>
              </a:lnSpc>
              <a:buFont typeface="Wingdings" panose="05000000000000000000" pitchFamily="2" charset="2"/>
              <a:buChar char="q"/>
            </a:pPr>
            <a:r>
              <a:rPr lang="en-US" altLang="en-US" sz="2800" dirty="0" smtClean="0">
                <a:latin typeface="Arial" panose="020B0604020202020204" pitchFamily="34" charset="0"/>
                <a:cs typeface="Arial" panose="020B0604020202020204" pitchFamily="34" charset="0"/>
              </a:rPr>
              <a:t>“</a:t>
            </a:r>
            <a:r>
              <a:rPr lang="en-US" altLang="en-US" sz="2800" dirty="0">
                <a:latin typeface="Arial" panose="020B0604020202020204" pitchFamily="34" charset="0"/>
                <a:cs typeface="Arial" panose="020B0604020202020204" pitchFamily="34" charset="0"/>
              </a:rPr>
              <a:t>Big Omega” Notation </a:t>
            </a:r>
            <a:r>
              <a:rPr lang="en-US" altLang="en-US" sz="2800" dirty="0">
                <a:latin typeface="Arial" panose="020B0604020202020204" pitchFamily="34" charset="0"/>
                <a:cs typeface="Arial" panose="020B0604020202020204" pitchFamily="34" charset="0"/>
                <a:sym typeface="Symbol" panose="05050102010706020507" pitchFamily="18" charset="2"/>
              </a:rPr>
              <a:t></a:t>
            </a:r>
            <a:r>
              <a:rPr lang="en-US" altLang="en-US" sz="2800" dirty="0" smtClean="0">
                <a:latin typeface="Arial" panose="020B0604020202020204" pitchFamily="34" charset="0"/>
                <a:cs typeface="Arial" panose="020B0604020202020204" pitchFamily="34" charset="0"/>
                <a:sym typeface="Symbol" panose="05050102010706020507" pitchFamily="18" charset="2"/>
              </a:rPr>
              <a:t>()</a:t>
            </a:r>
            <a:endParaRPr lang="en-US" altLang="en-US" sz="2800" dirty="0">
              <a:latin typeface="Arial" panose="020B0604020202020204" pitchFamily="34" charset="0"/>
              <a:cs typeface="Arial" panose="020B0604020202020204" pitchFamily="34" charset="0"/>
              <a:sym typeface="Symbol" panose="05050102010706020507" pitchFamily="18" charset="2"/>
            </a:endParaRPr>
          </a:p>
          <a:p>
            <a:pPr marL="914400" lvl="1" indent="-457200">
              <a:lnSpc>
                <a:spcPct val="150000"/>
              </a:lnSpc>
              <a:buFont typeface="Wingdings" panose="05000000000000000000" pitchFamily="2" charset="2"/>
              <a:buChar char="q"/>
            </a:pPr>
            <a:r>
              <a:rPr lang="en-US" altLang="en-US" sz="2800" dirty="0" smtClean="0">
                <a:latin typeface="Arial" panose="020B0604020202020204" pitchFamily="34" charset="0"/>
                <a:cs typeface="Arial" panose="020B0604020202020204" pitchFamily="34" charset="0"/>
              </a:rPr>
              <a:t>“</a:t>
            </a:r>
            <a:r>
              <a:rPr lang="en-US" altLang="en-US" sz="2800" dirty="0">
                <a:latin typeface="Arial" panose="020B0604020202020204" pitchFamily="34" charset="0"/>
                <a:cs typeface="Arial" panose="020B0604020202020204" pitchFamily="34" charset="0"/>
              </a:rPr>
              <a:t>Big Theta” Notation </a:t>
            </a:r>
            <a:r>
              <a:rPr lang="en-US" altLang="en-US" sz="2800" dirty="0">
                <a:latin typeface="Arial" panose="020B0604020202020204" pitchFamily="34" charset="0"/>
                <a:cs typeface="Arial" panose="020B0604020202020204" pitchFamily="34" charset="0"/>
                <a:sym typeface="Symbol" panose="05050102010706020507" pitchFamily="18" charset="2"/>
              </a:rPr>
              <a:t>()</a:t>
            </a:r>
            <a:endParaRPr lang="en-US" altLang="en-US" sz="280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6152" name="Rectangle 2"/>
          <p:cNvSpPr>
            <a:spLocks noGrp="1" noChangeArrowheads="1"/>
          </p:cNvSpPr>
          <p:nvPr>
            <p:ph type="title"/>
          </p:nvPr>
        </p:nvSpPr>
        <p:spPr>
          <a:xfrm>
            <a:off x="1591742" y="383179"/>
            <a:ext cx="8229600" cy="1143000"/>
          </a:xfrm>
        </p:spPr>
        <p:txBody>
          <a:bodyPr/>
          <a:lstStyle/>
          <a:p>
            <a:pPr algn="l" eaLnBrk="1" hangingPunct="1">
              <a:defRPr/>
            </a:pPr>
            <a:r>
              <a:rPr lang="tr-TR" sz="3600" b="1" i="1">
                <a:latin typeface="Arial" panose="020B0604020202020204" pitchFamily="34" charset="0"/>
                <a:cs typeface="Arial" panose="020B0604020202020204" pitchFamily="34" charset="0"/>
              </a:rPr>
              <a:t>               </a:t>
            </a:r>
            <a:br>
              <a:rPr lang="en-US" sz="3600" i="1" dirty="0">
                <a:latin typeface="Arial" panose="020B0604020202020204" pitchFamily="34" charset="0"/>
                <a:cs typeface="Arial" panose="020B0604020202020204" pitchFamily="34" charset="0"/>
              </a:rPr>
            </a:br>
            <a:endParaRPr lang="en-US" sz="3600" i="1" dirty="0">
              <a:latin typeface="Arial" panose="020B0604020202020204" pitchFamily="34" charset="0"/>
              <a:cs typeface="Arial" panose="020B0604020202020204" pitchFamily="34" charset="0"/>
            </a:endParaRPr>
          </a:p>
        </p:txBody>
      </p:sp>
      <p:sp>
        <p:nvSpPr>
          <p:cNvPr id="6153" name="Rectangle 3"/>
          <p:cNvSpPr>
            <a:spLocks noChangeArrowheads="1"/>
          </p:cNvSpPr>
          <p:nvPr/>
        </p:nvSpPr>
        <p:spPr bwMode="auto">
          <a:xfrm>
            <a:off x="1653654" y="397467"/>
            <a:ext cx="8229600" cy="1143000"/>
          </a:xfrm>
          <a:prstGeom prst="rect">
            <a:avLst/>
          </a:prstGeom>
          <a:noFill/>
          <a:ln>
            <a:noFill/>
          </a:ln>
        </p:spPr>
        <p:txBody>
          <a:bodyPr anchor="ctr"/>
          <a:lstStyle/>
          <a:p>
            <a:pPr algn="ctr">
              <a:defRPr/>
            </a:pPr>
            <a:r>
              <a:rPr lang="en-US" sz="3600" b="1" dirty="0" smtClean="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Big-</a:t>
            </a:r>
            <a:r>
              <a:rPr lang="tr-TR" sz="3600" b="1" dirty="0" smtClean="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a:t>
            </a:r>
            <a:r>
              <a:rPr lang="en-US" sz="3600" b="1" dirty="0" smtClean="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tr-TR" sz="3600" b="1" dirty="0" smtClean="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notation</a:t>
            </a:r>
            <a:endParaRPr lang="en-US" sz="3600" b="1" dirty="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154" name="Rectangle 4"/>
          <p:cNvSpPr>
            <a:spLocks noChangeArrowheads="1"/>
          </p:cNvSpPr>
          <p:nvPr/>
        </p:nvSpPr>
        <p:spPr bwMode="auto">
          <a:xfrm>
            <a:off x="1653654" y="172303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Tx/>
              <a:buChar char="•"/>
            </a:pPr>
            <a:r>
              <a:rPr lang="tr-TR" altLang="en-US" sz="2400" dirty="0">
                <a:cs typeface="Arial" panose="020B0604020202020204" pitchFamily="34" charset="0"/>
              </a:rPr>
              <a:t>For a given function          ,  we denote by              the set of functions</a:t>
            </a:r>
            <a:endParaRPr lang="tr-TR" altLang="en-US" sz="2400" dirty="0">
              <a:cs typeface="Arial" panose="020B0604020202020204" pitchFamily="34" charset="0"/>
            </a:endParaRPr>
          </a:p>
          <a:p>
            <a:pPr eaLnBrk="1" hangingPunct="1">
              <a:spcBef>
                <a:spcPct val="20000"/>
              </a:spcBef>
              <a:buFontTx/>
              <a:buChar char="•"/>
            </a:pPr>
            <a:endParaRPr lang="tr-TR" altLang="en-US" sz="2400" dirty="0">
              <a:cs typeface="Arial" panose="020B0604020202020204" pitchFamily="34" charset="0"/>
            </a:endParaRPr>
          </a:p>
          <a:p>
            <a:pPr eaLnBrk="1" hangingPunct="1">
              <a:spcBef>
                <a:spcPct val="20000"/>
              </a:spcBef>
              <a:buFontTx/>
              <a:buChar char="•"/>
            </a:pPr>
            <a:endParaRPr lang="tr-TR" altLang="en-US" sz="2400" dirty="0">
              <a:cs typeface="Arial" panose="020B0604020202020204" pitchFamily="34" charset="0"/>
            </a:endParaRPr>
          </a:p>
          <a:p>
            <a:pPr eaLnBrk="1" hangingPunct="1">
              <a:spcBef>
                <a:spcPct val="20000"/>
              </a:spcBef>
              <a:buFontTx/>
              <a:buChar char="•"/>
            </a:pPr>
            <a:endParaRPr lang="tr-TR" altLang="en-US" sz="2400" dirty="0">
              <a:cs typeface="Arial" panose="020B0604020202020204" pitchFamily="34" charset="0"/>
            </a:endParaRPr>
          </a:p>
          <a:p>
            <a:pPr eaLnBrk="1" hangingPunct="1">
              <a:spcBef>
                <a:spcPct val="20000"/>
              </a:spcBef>
              <a:buFontTx/>
              <a:buChar char="•"/>
            </a:pPr>
            <a:r>
              <a:rPr lang="tr-TR" altLang="en-US" sz="2400" dirty="0">
                <a:cs typeface="Arial" panose="020B0604020202020204" pitchFamily="34" charset="0"/>
              </a:rPr>
              <a:t>We use </a:t>
            </a:r>
            <a:r>
              <a:rPr lang="tr-TR" altLang="en-US" sz="2400" i="1" dirty="0">
                <a:cs typeface="Arial" panose="020B0604020202020204" pitchFamily="34" charset="0"/>
              </a:rPr>
              <a:t>O</a:t>
            </a:r>
            <a:r>
              <a:rPr lang="tr-TR" altLang="en-US" sz="2400" dirty="0">
                <a:cs typeface="Arial" panose="020B0604020202020204" pitchFamily="34" charset="0"/>
              </a:rPr>
              <a:t>-notation to give an asymptotic upper bound of a function, to within a constant factor.</a:t>
            </a:r>
            <a:endParaRPr lang="tr-TR" altLang="en-US" sz="2400" dirty="0">
              <a:cs typeface="Arial" panose="020B0604020202020204" pitchFamily="34" charset="0"/>
            </a:endParaRPr>
          </a:p>
          <a:p>
            <a:pPr eaLnBrk="1" hangingPunct="1">
              <a:spcBef>
                <a:spcPct val="20000"/>
              </a:spcBef>
              <a:buFontTx/>
              <a:buChar char="•"/>
            </a:pPr>
            <a:r>
              <a:rPr lang="tr-TR" altLang="en-US" sz="2400" dirty="0">
                <a:cs typeface="Arial" panose="020B0604020202020204" pitchFamily="34" charset="0"/>
              </a:rPr>
              <a:t>                    means that there existes some constant </a:t>
            </a:r>
            <a:r>
              <a:rPr lang="tr-TR" altLang="en-US" sz="2400" i="1" dirty="0">
                <a:cs typeface="Arial" panose="020B0604020202020204" pitchFamily="34" charset="0"/>
              </a:rPr>
              <a:t>c  </a:t>
            </a:r>
            <a:r>
              <a:rPr lang="tr-TR" altLang="en-US" sz="2400" dirty="0">
                <a:cs typeface="Arial" panose="020B0604020202020204" pitchFamily="34" charset="0"/>
              </a:rPr>
              <a:t>s.t.         is always              for large enough </a:t>
            </a:r>
            <a:r>
              <a:rPr lang="tr-TR" altLang="en-US" sz="2400" i="1" dirty="0">
                <a:cs typeface="Arial" panose="020B0604020202020204" pitchFamily="34" charset="0"/>
              </a:rPr>
              <a:t>n</a:t>
            </a:r>
            <a:r>
              <a:rPr lang="tr-TR" altLang="en-US" sz="2400" dirty="0">
                <a:cs typeface="Arial" panose="020B0604020202020204" pitchFamily="34" charset="0"/>
              </a:rPr>
              <a:t>.  </a:t>
            </a:r>
            <a:endParaRPr lang="tr-TR" altLang="en-US" sz="2400" dirty="0">
              <a:cs typeface="Arial" panose="020B0604020202020204" pitchFamily="34" charset="0"/>
            </a:endParaRPr>
          </a:p>
          <a:p>
            <a:pPr eaLnBrk="1" hangingPunct="1">
              <a:spcBef>
                <a:spcPct val="20000"/>
              </a:spcBef>
            </a:pPr>
            <a:endParaRPr lang="tr-TR" altLang="en-US" sz="2400" dirty="0">
              <a:cs typeface="Arial" panose="020B0604020202020204" pitchFamily="34" charset="0"/>
            </a:endParaRPr>
          </a:p>
          <a:p>
            <a:pPr eaLnBrk="1" hangingPunct="1">
              <a:spcBef>
                <a:spcPct val="20000"/>
              </a:spcBef>
            </a:pPr>
            <a:endParaRPr lang="tr-TR" altLang="en-US" sz="2400" dirty="0">
              <a:cs typeface="Arial" panose="020B0604020202020204" pitchFamily="34" charset="0"/>
            </a:endParaRPr>
          </a:p>
          <a:p>
            <a:pPr eaLnBrk="1" hangingPunct="1">
              <a:spcBef>
                <a:spcPct val="20000"/>
              </a:spcBef>
            </a:pPr>
            <a:endParaRPr lang="en-US" altLang="en-US" sz="2400" dirty="0">
              <a:cs typeface="Arial" panose="020B0604020202020204" pitchFamily="34" charset="0"/>
            </a:endParaRPr>
          </a:p>
        </p:txBody>
      </p:sp>
      <p:graphicFrame>
        <p:nvGraphicFramePr>
          <p:cNvPr id="6146" name="Object 5"/>
          <p:cNvGraphicFramePr>
            <a:graphicFrameLocks noChangeAspect="1"/>
          </p:cNvGraphicFramePr>
          <p:nvPr/>
        </p:nvGraphicFramePr>
        <p:xfrm>
          <a:off x="4911204" y="1784943"/>
          <a:ext cx="642938" cy="352425"/>
        </p:xfrm>
        <a:graphic>
          <a:graphicData uri="http://schemas.openxmlformats.org/presentationml/2006/ole">
            <mc:AlternateContent xmlns:mc="http://schemas.openxmlformats.org/markup-compatibility/2006">
              <mc:Choice xmlns:v="urn:schemas-microsoft-com:vml" Requires="v">
                <p:oleObj spid="_x0000_s21613" name="Equation" r:id="rId1" imgW="787400" imgH="431800" progId="Equation.3">
                  <p:embed/>
                </p:oleObj>
              </mc:Choice>
              <mc:Fallback>
                <p:oleObj name="Equation" r:id="rId1" imgW="787400" imgH="431800" progId="Equation.3">
                  <p:embed/>
                  <p:pic>
                    <p:nvPicPr>
                      <p:cNvPr id="0" name="Object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11204" y="1784943"/>
                        <a:ext cx="642938" cy="352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147" name="Object 6"/>
          <p:cNvGraphicFramePr>
            <a:graphicFrameLocks noChangeAspect="1"/>
          </p:cNvGraphicFramePr>
          <p:nvPr/>
        </p:nvGraphicFramePr>
        <p:xfrm>
          <a:off x="7697267" y="1827805"/>
          <a:ext cx="1071562" cy="339725"/>
        </p:xfrm>
        <a:graphic>
          <a:graphicData uri="http://schemas.openxmlformats.org/presentationml/2006/ole">
            <mc:AlternateContent xmlns:mc="http://schemas.openxmlformats.org/markup-compatibility/2006">
              <mc:Choice xmlns:v="urn:schemas-microsoft-com:vml" Requires="v">
                <p:oleObj spid="_x0000_s21614" name="Equation" r:id="rId3" imgW="1358265" imgH="431800" progId="Equation.3">
                  <p:embed/>
                </p:oleObj>
              </mc:Choice>
              <mc:Fallback>
                <p:oleObj name="Equation" r:id="rId3" imgW="1358265" imgH="431800"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97267" y="1827805"/>
                        <a:ext cx="1071562" cy="339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148" name="Object 7"/>
          <p:cNvGraphicFramePr>
            <a:graphicFrameLocks noChangeAspect="1"/>
          </p:cNvGraphicFramePr>
          <p:nvPr/>
        </p:nvGraphicFramePr>
        <p:xfrm>
          <a:off x="2482329" y="2715217"/>
          <a:ext cx="6421438" cy="836612"/>
        </p:xfrm>
        <a:graphic>
          <a:graphicData uri="http://schemas.openxmlformats.org/presentationml/2006/ole">
            <mc:AlternateContent xmlns:mc="http://schemas.openxmlformats.org/markup-compatibility/2006">
              <mc:Choice xmlns:v="urn:schemas-microsoft-com:vml" Requires="v">
                <p:oleObj spid="_x0000_s21615" name="Denklem" r:id="rId5" imgW="3416300" imgH="444500" progId="Equation.3">
                  <p:embed/>
                </p:oleObj>
              </mc:Choice>
              <mc:Fallback>
                <p:oleObj name="Denklem" r:id="rId5" imgW="3416300" imgH="444500"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2329" y="2715217"/>
                        <a:ext cx="6421438" cy="836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149" name="Object 9"/>
          <p:cNvGraphicFramePr>
            <a:graphicFrameLocks noChangeAspect="1"/>
          </p:cNvGraphicFramePr>
          <p:nvPr/>
        </p:nvGraphicFramePr>
        <p:xfrm>
          <a:off x="2036242" y="4694829"/>
          <a:ext cx="1714500" cy="357188"/>
        </p:xfrm>
        <a:graphic>
          <a:graphicData uri="http://schemas.openxmlformats.org/presentationml/2006/ole">
            <mc:AlternateContent xmlns:mc="http://schemas.openxmlformats.org/markup-compatibility/2006">
              <mc:Choice xmlns:v="urn:schemas-microsoft-com:vml" Requires="v">
                <p:oleObj spid="_x0000_s21616" name="Denklem" r:id="rId7" imgW="914400" imgH="190500" progId="Equation.3">
                  <p:embed/>
                </p:oleObj>
              </mc:Choice>
              <mc:Fallback>
                <p:oleObj name="Denklem" r:id="rId7" imgW="914400" imgH="190500" progId="Equation.3">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36242" y="4694829"/>
                        <a:ext cx="17145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10"/>
          <p:cNvGraphicFramePr>
            <a:graphicFrameLocks noChangeAspect="1"/>
          </p:cNvGraphicFramePr>
          <p:nvPr/>
        </p:nvGraphicFramePr>
        <p:xfrm>
          <a:off x="4554017" y="5123454"/>
          <a:ext cx="881062" cy="357188"/>
        </p:xfrm>
        <a:graphic>
          <a:graphicData uri="http://schemas.openxmlformats.org/presentationml/2006/ole">
            <mc:AlternateContent xmlns:mc="http://schemas.openxmlformats.org/markup-compatibility/2006">
              <mc:Choice xmlns:v="urn:schemas-microsoft-com:vml" Requires="v">
                <p:oleObj spid="_x0000_s21617" name="Denklem" r:id="rId9" imgW="469900" imgH="190500" progId="Equation.3">
                  <p:embed/>
                </p:oleObj>
              </mc:Choice>
              <mc:Fallback>
                <p:oleObj name="Denklem" r:id="rId9" imgW="469900" imgH="190500"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54017" y="5123454"/>
                        <a:ext cx="881062"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11"/>
          <p:cNvGraphicFramePr>
            <a:graphicFrameLocks noChangeAspect="1"/>
          </p:cNvGraphicFramePr>
          <p:nvPr/>
        </p:nvGraphicFramePr>
        <p:xfrm>
          <a:off x="2526779" y="5086942"/>
          <a:ext cx="642938" cy="387350"/>
        </p:xfrm>
        <a:graphic>
          <a:graphicData uri="http://schemas.openxmlformats.org/presentationml/2006/ole">
            <mc:AlternateContent xmlns:mc="http://schemas.openxmlformats.org/markup-compatibility/2006">
              <mc:Choice xmlns:v="urn:schemas-microsoft-com:vml" Requires="v">
                <p:oleObj spid="_x0000_s21618" name="Denklem" r:id="rId11" imgW="317500" imgH="190500" progId="Equation.3">
                  <p:embed/>
                </p:oleObj>
              </mc:Choice>
              <mc:Fallback>
                <p:oleObj name="Denklem" r:id="rId11" imgW="317500" imgH="190500" progId="Equation.3">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26779" y="5086942"/>
                        <a:ext cx="642938"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7176" name="Rectangle 2"/>
          <p:cNvSpPr>
            <a:spLocks noGrp="1" noChangeArrowheads="1"/>
          </p:cNvSpPr>
          <p:nvPr>
            <p:ph type="title"/>
          </p:nvPr>
        </p:nvSpPr>
        <p:spPr>
          <a:xfrm>
            <a:off x="1919288" y="260350"/>
            <a:ext cx="8229600" cy="1143000"/>
          </a:xfrm>
        </p:spPr>
        <p:txBody>
          <a:bodyPr/>
          <a:lstStyle/>
          <a:p>
            <a:pPr algn="l" eaLnBrk="1" hangingPunct="1">
              <a:defRPr/>
            </a:pPr>
            <a:r>
              <a:rPr lang="tr-TR" sz="3600" b="1" i="1" dirty="0"/>
              <a:t>              </a:t>
            </a:r>
            <a:br>
              <a:rPr lang="en-US" sz="3600" i="1" dirty="0"/>
            </a:br>
            <a:endParaRPr lang="en-US" sz="3600" i="1" dirty="0"/>
          </a:p>
        </p:txBody>
      </p:sp>
      <p:sp>
        <p:nvSpPr>
          <p:cNvPr id="7177" name="Rectangle 13"/>
          <p:cNvSpPr>
            <a:spLocks noChangeArrowheads="1"/>
          </p:cNvSpPr>
          <p:nvPr/>
        </p:nvSpPr>
        <p:spPr bwMode="auto">
          <a:xfrm>
            <a:off x="1981200" y="274638"/>
            <a:ext cx="8229600" cy="1143000"/>
          </a:xfrm>
          <a:prstGeom prst="rect">
            <a:avLst/>
          </a:prstGeom>
          <a:noFill/>
          <a:ln>
            <a:noFill/>
          </a:ln>
        </p:spPr>
        <p:txBody>
          <a:bodyPr anchor="ctr"/>
          <a:lstStyle/>
          <a:p>
            <a:pPr algn="ctr">
              <a:defRPr/>
            </a:pPr>
            <a:r>
              <a:rPr lang="en-US" sz="3600" b="1" dirty="0" smtClean="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Big- </a:t>
            </a:r>
            <a:r>
              <a:rPr lang="el-GR" sz="3600" b="1" dirty="0" smtClean="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Ω</a:t>
            </a:r>
            <a:r>
              <a:rPr lang="en-US" sz="3600" b="1" dirty="0" smtClean="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Omega </a:t>
            </a:r>
            <a:r>
              <a:rPr lang="tr-TR" sz="3600" b="1" dirty="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notation</a:t>
            </a:r>
            <a:endParaRPr lang="en-US" sz="3600" b="1" dirty="0">
              <a:solidFill>
                <a:srgbClr val="F87422"/>
              </a:solidFill>
              <a:effectLst>
                <a:outerShdw blurRad="38100" dist="38100" dir="2700000" algn="tl">
                  <a:srgbClr val="000000">
                    <a:alpha val="43137"/>
                  </a:srgbClr>
                </a:outerShdw>
              </a:effectLst>
              <a:latin typeface="Arial" panose="020B0604020202020204" pitchFamily="34" charset="0"/>
            </a:endParaRPr>
          </a:p>
        </p:txBody>
      </p:sp>
      <p:sp>
        <p:nvSpPr>
          <p:cNvPr id="7178" name="Rectangle 14"/>
          <p:cNvSpPr>
            <a:spLocks noChangeArrowheads="1"/>
          </p:cNvSpPr>
          <p:nvPr/>
        </p:nvSpPr>
        <p:spPr bwMode="auto">
          <a:xfrm>
            <a:off x="1981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Tx/>
              <a:buChar char="•"/>
            </a:pPr>
            <a:r>
              <a:rPr lang="tr-TR" altLang="en-US" sz="2400"/>
              <a:t>For a given function          ,  we denote by                 the set of functions</a:t>
            </a:r>
            <a:endParaRPr lang="tr-TR" altLang="en-US" sz="2400"/>
          </a:p>
          <a:p>
            <a:pPr eaLnBrk="1" hangingPunct="1">
              <a:spcBef>
                <a:spcPct val="20000"/>
              </a:spcBef>
              <a:buFontTx/>
              <a:buChar char="•"/>
            </a:pPr>
            <a:endParaRPr lang="tr-TR" altLang="en-US" sz="2400"/>
          </a:p>
          <a:p>
            <a:pPr eaLnBrk="1" hangingPunct="1">
              <a:spcBef>
                <a:spcPct val="20000"/>
              </a:spcBef>
              <a:buFontTx/>
              <a:buChar char="•"/>
            </a:pPr>
            <a:endParaRPr lang="tr-TR" altLang="en-US" sz="2400"/>
          </a:p>
          <a:p>
            <a:pPr eaLnBrk="1" hangingPunct="1">
              <a:spcBef>
                <a:spcPct val="20000"/>
              </a:spcBef>
              <a:buFontTx/>
              <a:buChar char="•"/>
            </a:pPr>
            <a:endParaRPr lang="tr-TR" altLang="en-US" sz="2400"/>
          </a:p>
          <a:p>
            <a:pPr eaLnBrk="1" hangingPunct="1">
              <a:spcBef>
                <a:spcPct val="20000"/>
              </a:spcBef>
              <a:buFontTx/>
              <a:buChar char="•"/>
            </a:pPr>
            <a:r>
              <a:rPr lang="tr-TR" altLang="en-US" sz="2400"/>
              <a:t>We use </a:t>
            </a:r>
            <a:r>
              <a:rPr lang="el-GR" altLang="en-US" sz="2400" i="1"/>
              <a:t>Ω</a:t>
            </a:r>
            <a:r>
              <a:rPr lang="tr-TR" altLang="en-US" sz="2400"/>
              <a:t>-notation to give an asymptotic lower bound on a function, to within a constant factor.</a:t>
            </a:r>
            <a:endParaRPr lang="tr-TR" altLang="en-US" sz="2400"/>
          </a:p>
          <a:p>
            <a:pPr eaLnBrk="1" hangingPunct="1">
              <a:spcBef>
                <a:spcPct val="20000"/>
              </a:spcBef>
              <a:buFontTx/>
              <a:buChar char="•"/>
            </a:pPr>
            <a:r>
              <a:rPr lang="tr-TR" altLang="en-US" sz="2400"/>
              <a:t>                    means that there exists some constant </a:t>
            </a:r>
            <a:r>
              <a:rPr lang="tr-TR" altLang="en-US" sz="2400" i="1">
                <a:latin typeface="Times New Roman" panose="02020603050405020304" charset="0"/>
                <a:cs typeface="Times New Roman" panose="02020603050405020304" charset="0"/>
              </a:rPr>
              <a:t>c</a:t>
            </a:r>
            <a:r>
              <a:rPr lang="tr-TR" altLang="en-US" sz="2400"/>
              <a:t> s.t.                                     </a:t>
            </a:r>
            <a:endParaRPr lang="tr-TR" altLang="en-US" sz="2400"/>
          </a:p>
          <a:p>
            <a:pPr eaLnBrk="1" hangingPunct="1">
              <a:spcBef>
                <a:spcPct val="20000"/>
              </a:spcBef>
            </a:pPr>
            <a:r>
              <a:rPr lang="tr-TR" altLang="en-US" sz="2400"/>
              <a:t>            is always            for large enough </a:t>
            </a:r>
            <a:r>
              <a:rPr lang="tr-TR" altLang="en-US" sz="2400" i="1">
                <a:latin typeface="Times New Roman" panose="02020603050405020304" charset="0"/>
                <a:cs typeface="Times New Roman" panose="02020603050405020304" charset="0"/>
              </a:rPr>
              <a:t>n</a:t>
            </a:r>
            <a:r>
              <a:rPr lang="tr-TR" altLang="en-US" sz="2400"/>
              <a:t>.  </a:t>
            </a:r>
            <a:endParaRPr lang="tr-TR" altLang="en-US" sz="2400"/>
          </a:p>
        </p:txBody>
      </p:sp>
      <p:graphicFrame>
        <p:nvGraphicFramePr>
          <p:cNvPr id="7170" name="Object 15"/>
          <p:cNvGraphicFramePr>
            <a:graphicFrameLocks noChangeAspect="1"/>
          </p:cNvGraphicFramePr>
          <p:nvPr/>
        </p:nvGraphicFramePr>
        <p:xfrm>
          <a:off x="5159376" y="1643064"/>
          <a:ext cx="733425" cy="401637"/>
        </p:xfrm>
        <a:graphic>
          <a:graphicData uri="http://schemas.openxmlformats.org/presentationml/2006/ole">
            <mc:AlternateContent xmlns:mc="http://schemas.openxmlformats.org/markup-compatibility/2006">
              <mc:Choice xmlns:v="urn:schemas-microsoft-com:vml" Requires="v">
                <p:oleObj spid="_x0000_s11373" name="Equation" r:id="rId1" imgW="787400" imgH="431800" progId="Equation.3">
                  <p:embed/>
                </p:oleObj>
              </mc:Choice>
              <mc:Fallback>
                <p:oleObj name="Equation" r:id="rId1" imgW="787400" imgH="431800" progId="Equation.3">
                  <p:embed/>
                  <p:pic>
                    <p:nvPicPr>
                      <p:cNvPr id="0" name="Object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59376" y="1643064"/>
                        <a:ext cx="733425" cy="401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1" name="Object 16"/>
          <p:cNvGraphicFramePr>
            <a:graphicFrameLocks noChangeAspect="1"/>
          </p:cNvGraphicFramePr>
          <p:nvPr/>
        </p:nvGraphicFramePr>
        <p:xfrm>
          <a:off x="8150225" y="1701801"/>
          <a:ext cx="1143000" cy="360363"/>
        </p:xfrm>
        <a:graphic>
          <a:graphicData uri="http://schemas.openxmlformats.org/presentationml/2006/ole">
            <mc:AlternateContent xmlns:mc="http://schemas.openxmlformats.org/markup-compatibility/2006">
              <mc:Choice xmlns:v="urn:schemas-microsoft-com:vml" Requires="v">
                <p:oleObj spid="_x0000_s11374" name="Equation" r:id="rId3" imgW="1371600" imgH="431800" progId="Equation.3">
                  <p:embed/>
                </p:oleObj>
              </mc:Choice>
              <mc:Fallback>
                <p:oleObj name="Equation" r:id="rId3" imgW="1371600" imgH="431800" progId="Equation.3">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50225" y="1701801"/>
                        <a:ext cx="1143000" cy="360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2" name="Object 17"/>
          <p:cNvGraphicFramePr>
            <a:graphicFrameLocks noChangeAspect="1"/>
          </p:cNvGraphicFramePr>
          <p:nvPr/>
        </p:nvGraphicFramePr>
        <p:xfrm>
          <a:off x="2714625" y="2700338"/>
          <a:ext cx="7316788" cy="831850"/>
        </p:xfrm>
        <a:graphic>
          <a:graphicData uri="http://schemas.openxmlformats.org/presentationml/2006/ole">
            <mc:AlternateContent xmlns:mc="http://schemas.openxmlformats.org/markup-compatibility/2006">
              <mc:Choice xmlns:v="urn:schemas-microsoft-com:vml" Requires="v">
                <p:oleObj spid="_x0000_s11375" name="Equation" r:id="rId5" imgW="9817100" imgH="1117600" progId="Equation.3">
                  <p:embed/>
                </p:oleObj>
              </mc:Choice>
              <mc:Fallback>
                <p:oleObj name="Equation" r:id="rId5" imgW="9817100" imgH="1117600" progId="Equation.3">
                  <p:embed/>
                  <p:pic>
                    <p:nvPicPr>
                      <p:cNvPr id="0" name="Object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14625" y="2700338"/>
                        <a:ext cx="7316788" cy="831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3" name="Object 11"/>
          <p:cNvGraphicFramePr>
            <a:graphicFrameLocks noChangeAspect="1"/>
          </p:cNvGraphicFramePr>
          <p:nvPr/>
        </p:nvGraphicFramePr>
        <p:xfrm>
          <a:off x="2381250" y="4598989"/>
          <a:ext cx="1714500" cy="357187"/>
        </p:xfrm>
        <a:graphic>
          <a:graphicData uri="http://schemas.openxmlformats.org/presentationml/2006/ole">
            <mc:AlternateContent xmlns:mc="http://schemas.openxmlformats.org/markup-compatibility/2006">
              <mc:Choice xmlns:v="urn:schemas-microsoft-com:vml" Requires="v">
                <p:oleObj spid="_x0000_s11376" name="Denklem" r:id="rId7" imgW="914400" imgH="190500" progId="Equation.3">
                  <p:embed/>
                </p:oleObj>
              </mc:Choice>
              <mc:Fallback>
                <p:oleObj name="Denklem" r:id="rId7" imgW="914400" imgH="190500" progId="Equation.3">
                  <p:embed/>
                  <p:pic>
                    <p:nvPicPr>
                      <p:cNvPr id="0" name="Object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81250" y="4598989"/>
                        <a:ext cx="1714500" cy="35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14"/>
          <p:cNvGraphicFramePr>
            <a:graphicFrameLocks noChangeAspect="1"/>
          </p:cNvGraphicFramePr>
          <p:nvPr/>
        </p:nvGraphicFramePr>
        <p:xfrm>
          <a:off x="2381250" y="5000625"/>
          <a:ext cx="642938" cy="387350"/>
        </p:xfrm>
        <a:graphic>
          <a:graphicData uri="http://schemas.openxmlformats.org/presentationml/2006/ole">
            <mc:AlternateContent xmlns:mc="http://schemas.openxmlformats.org/markup-compatibility/2006">
              <mc:Choice xmlns:v="urn:schemas-microsoft-com:vml" Requires="v">
                <p:oleObj spid="_x0000_s11377" name="Denklem" r:id="rId9" imgW="317500" imgH="190500" progId="Equation.3">
                  <p:embed/>
                </p:oleObj>
              </mc:Choice>
              <mc:Fallback>
                <p:oleObj name="Denklem" r:id="rId9" imgW="317500" imgH="190500" progId="Equation.3">
                  <p:embed/>
                  <p:pic>
                    <p:nvPicPr>
                      <p:cNvPr id="0" name="Object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81250" y="5000625"/>
                        <a:ext cx="642938"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4346575" y="5060950"/>
          <a:ext cx="952500" cy="381000"/>
        </p:xfrm>
        <a:graphic>
          <a:graphicData uri="http://schemas.openxmlformats.org/presentationml/2006/ole">
            <mc:AlternateContent xmlns:mc="http://schemas.openxmlformats.org/markup-compatibility/2006">
              <mc:Choice xmlns:v="urn:schemas-microsoft-com:vml" Requires="v">
                <p:oleObj spid="_x0000_s11378" name="Equation" r:id="rId11" imgW="508000" imgH="203200" progId="Equation.3">
                  <p:embed/>
                </p:oleObj>
              </mc:Choice>
              <mc:Fallback>
                <p:oleObj name="Equation" r:id="rId11" imgW="508000" imgH="203200" progId="Equation.3">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46575" y="5060950"/>
                        <a:ext cx="95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8206" name="Rectangle 2"/>
          <p:cNvSpPr>
            <a:spLocks noGrp="1" noChangeArrowheads="1"/>
          </p:cNvSpPr>
          <p:nvPr>
            <p:ph type="title"/>
          </p:nvPr>
        </p:nvSpPr>
        <p:spPr>
          <a:xfrm>
            <a:off x="1831975" y="260351"/>
            <a:ext cx="8229600" cy="1152525"/>
          </a:xfrm>
        </p:spPr>
        <p:txBody>
          <a:bodyPr/>
          <a:lstStyle/>
          <a:p>
            <a:pPr algn="l" eaLnBrk="1" hangingPunct="1">
              <a:defRPr/>
            </a:pPr>
            <a:r>
              <a:rPr lang="tr-TR" sz="3600" b="1" dirty="0">
                <a:cs typeface="Arial" panose="020B0604020202020204" pitchFamily="34" charset="0"/>
              </a:rPr>
              <a:t>	</a:t>
            </a:r>
            <a:r>
              <a:rPr lang="tr-TR" sz="3600" b="1" dirty="0" smtClean="0">
                <a:cs typeface="Arial" panose="020B0604020202020204" pitchFamily="34" charset="0"/>
              </a:rPr>
              <a:t>	</a:t>
            </a:r>
            <a:r>
              <a:rPr lang="en-US" sz="3600" b="1" dirty="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Big-</a:t>
            </a:r>
            <a:r>
              <a:rPr lang="tr-TR" sz="3600" b="1" dirty="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	</a:t>
            </a:r>
            <a:r>
              <a:rPr lang="en-US" sz="3600" b="1" dirty="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  </a:t>
            </a:r>
            <a:r>
              <a:rPr lang="en-US" sz="3600" b="1" dirty="0" smtClean="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   Theta</a:t>
            </a:r>
            <a:r>
              <a:rPr lang="en-US" sz="3600" b="1" dirty="0" smtClean="0">
                <a:cs typeface="Arial" panose="020B0604020202020204" pitchFamily="34" charset="0"/>
              </a:rPr>
              <a:t> </a:t>
            </a:r>
            <a:r>
              <a:rPr lang="tr-TR" sz="3600" b="1" dirty="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notation</a:t>
            </a:r>
            <a:endParaRPr lang="en-US" sz="3600" b="1" dirty="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endParaRPr>
          </a:p>
        </p:txBody>
      </p:sp>
      <p:sp>
        <p:nvSpPr>
          <p:cNvPr id="8207" name="Rectangle 3"/>
          <p:cNvSpPr>
            <a:spLocks noChangeArrowheads="1"/>
          </p:cNvSpPr>
          <p:nvPr/>
        </p:nvSpPr>
        <p:spPr bwMode="auto">
          <a:xfrm>
            <a:off x="1981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tr-TR" altLang="en-US" sz="2800" b="1">
              <a:solidFill>
                <a:srgbClr val="0000CC"/>
              </a:solidFill>
            </a:endParaRPr>
          </a:p>
        </p:txBody>
      </p:sp>
      <p:sp>
        <p:nvSpPr>
          <p:cNvPr id="87044" name="Rectangle 4"/>
          <p:cNvSpPr>
            <a:spLocks noChangeArrowheads="1"/>
          </p:cNvSpPr>
          <p:nvPr/>
        </p:nvSpPr>
        <p:spPr bwMode="auto">
          <a:xfrm>
            <a:off x="1981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Tx/>
              <a:buChar char="•"/>
            </a:pPr>
            <a:r>
              <a:rPr lang="tr-TR" altLang="en-US" sz="2400"/>
              <a:t>For a given function        ,  we denote by                the set of functions</a:t>
            </a:r>
            <a:endParaRPr lang="tr-TR" altLang="en-US" sz="2400"/>
          </a:p>
          <a:p>
            <a:pPr eaLnBrk="1" hangingPunct="1">
              <a:spcBef>
                <a:spcPct val="20000"/>
              </a:spcBef>
              <a:buFontTx/>
              <a:buChar char="•"/>
            </a:pPr>
            <a:endParaRPr lang="tr-TR" altLang="en-US" sz="2400"/>
          </a:p>
          <a:p>
            <a:pPr eaLnBrk="1" hangingPunct="1">
              <a:spcBef>
                <a:spcPct val="20000"/>
              </a:spcBef>
              <a:buFontTx/>
              <a:buChar char="•"/>
            </a:pPr>
            <a:endParaRPr lang="tr-TR" altLang="en-US" sz="2400"/>
          </a:p>
          <a:p>
            <a:pPr eaLnBrk="1" hangingPunct="1">
              <a:spcBef>
                <a:spcPct val="20000"/>
              </a:spcBef>
              <a:buFontTx/>
              <a:buChar char="•"/>
            </a:pPr>
            <a:endParaRPr lang="tr-TR" altLang="en-US" sz="2400"/>
          </a:p>
          <a:p>
            <a:pPr eaLnBrk="1" hangingPunct="1">
              <a:spcBef>
                <a:spcPct val="20000"/>
              </a:spcBef>
              <a:buFontTx/>
              <a:buChar char="•"/>
            </a:pPr>
            <a:r>
              <a:rPr lang="tr-TR" altLang="en-US" sz="2400"/>
              <a:t>A function          belongs to the set                 if there exist positive constants     and      such that it can be “sand- wiched” between            and             or sufficienly large </a:t>
            </a:r>
            <a:r>
              <a:rPr lang="tr-TR" altLang="en-US" sz="2400" i="1">
                <a:latin typeface="Times New Roman" panose="02020603050405020304" charset="0"/>
                <a:cs typeface="Times New Roman" panose="02020603050405020304" charset="0"/>
              </a:rPr>
              <a:t>n</a:t>
            </a:r>
            <a:r>
              <a:rPr lang="tr-TR" altLang="en-US" sz="2400" i="1"/>
              <a:t>.</a:t>
            </a:r>
            <a:endParaRPr lang="tr-TR" altLang="en-US" sz="2400" i="1"/>
          </a:p>
          <a:p>
            <a:pPr eaLnBrk="1" hangingPunct="1">
              <a:spcBef>
                <a:spcPct val="20000"/>
              </a:spcBef>
              <a:buFontTx/>
              <a:buChar char="•"/>
            </a:pPr>
            <a:r>
              <a:rPr lang="tr-TR" altLang="en-US" sz="2400"/>
              <a:t>                      means that there exists some constant </a:t>
            </a:r>
            <a:r>
              <a:rPr lang="tr-TR" altLang="en-US" sz="2400" i="1">
                <a:latin typeface="Times New Roman" panose="02020603050405020304" charset="0"/>
                <a:cs typeface="Times New Roman" panose="02020603050405020304" charset="0"/>
              </a:rPr>
              <a:t>c</a:t>
            </a:r>
            <a:r>
              <a:rPr lang="tr-TR" altLang="en-US" sz="2400" i="1" baseline="-25000">
                <a:latin typeface="Times New Roman" panose="02020603050405020304" charset="0"/>
                <a:cs typeface="Times New Roman" panose="02020603050405020304" charset="0"/>
              </a:rPr>
              <a:t>1</a:t>
            </a:r>
            <a:r>
              <a:rPr lang="tr-TR" altLang="en-US" sz="2400"/>
              <a:t> and </a:t>
            </a:r>
            <a:r>
              <a:rPr lang="tr-TR" altLang="en-US" sz="2400" i="1">
                <a:latin typeface="Times New Roman" panose="02020603050405020304" charset="0"/>
                <a:cs typeface="Times New Roman" panose="02020603050405020304" charset="0"/>
              </a:rPr>
              <a:t>c</a:t>
            </a:r>
            <a:r>
              <a:rPr lang="tr-TR" altLang="en-US" sz="2400" i="1" baseline="-25000">
                <a:latin typeface="Times New Roman" panose="02020603050405020304" charset="0"/>
                <a:cs typeface="Times New Roman" panose="02020603050405020304" charset="0"/>
              </a:rPr>
              <a:t>2       </a:t>
            </a:r>
            <a:r>
              <a:rPr lang="tr-TR" altLang="en-US" sz="2400"/>
              <a:t>s.t.</a:t>
            </a:r>
            <a:r>
              <a:rPr lang="tr-TR" altLang="en-US" sz="2400" i="1">
                <a:latin typeface="Times New Roman" panose="02020603050405020304" charset="0"/>
                <a:cs typeface="Times New Roman" panose="02020603050405020304" charset="0"/>
              </a:rPr>
              <a:t>  </a:t>
            </a:r>
            <a:r>
              <a:rPr lang="tr-TR" altLang="en-US" sz="2400"/>
              <a:t>                                for large enough </a:t>
            </a:r>
            <a:r>
              <a:rPr lang="tr-TR" altLang="en-US" sz="2400" i="1">
                <a:latin typeface="Times New Roman" panose="02020603050405020304" charset="0"/>
                <a:cs typeface="Times New Roman" panose="02020603050405020304" charset="0"/>
              </a:rPr>
              <a:t>n</a:t>
            </a:r>
            <a:r>
              <a:rPr lang="tr-TR" altLang="en-US" sz="2400"/>
              <a:t>.</a:t>
            </a:r>
            <a:endParaRPr lang="en-US" altLang="en-US" sz="2400"/>
          </a:p>
        </p:txBody>
      </p:sp>
      <p:graphicFrame>
        <p:nvGraphicFramePr>
          <p:cNvPr id="8194" name="Object 5"/>
          <p:cNvGraphicFramePr>
            <a:graphicFrameLocks noChangeAspect="1"/>
          </p:cNvGraphicFramePr>
          <p:nvPr/>
        </p:nvGraphicFramePr>
        <p:xfrm>
          <a:off x="5157788" y="1679576"/>
          <a:ext cx="646112" cy="354013"/>
        </p:xfrm>
        <a:graphic>
          <a:graphicData uri="http://schemas.openxmlformats.org/presentationml/2006/ole">
            <mc:AlternateContent xmlns:mc="http://schemas.openxmlformats.org/markup-compatibility/2006">
              <mc:Choice xmlns:v="urn:schemas-microsoft-com:vml" Requires="v">
                <p:oleObj spid="_x0000_s13529" name="Equation" r:id="rId1" imgW="787400" imgH="431800" progId="Equation.3">
                  <p:embed/>
                </p:oleObj>
              </mc:Choice>
              <mc:Fallback>
                <p:oleObj name="Equation" r:id="rId1" imgW="787400" imgH="431800" progId="Equation.3">
                  <p:embed/>
                  <p:pic>
                    <p:nvPicPr>
                      <p:cNvPr id="0" name="Object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57788" y="1679576"/>
                        <a:ext cx="646112" cy="354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195" name="Object 6"/>
          <p:cNvGraphicFramePr>
            <a:graphicFrameLocks noChangeAspect="1"/>
          </p:cNvGraphicFramePr>
          <p:nvPr/>
        </p:nvGraphicFramePr>
        <p:xfrm>
          <a:off x="7953376" y="1681163"/>
          <a:ext cx="1071563" cy="341312"/>
        </p:xfrm>
        <a:graphic>
          <a:graphicData uri="http://schemas.openxmlformats.org/presentationml/2006/ole">
            <mc:AlternateContent xmlns:mc="http://schemas.openxmlformats.org/markup-compatibility/2006">
              <mc:Choice xmlns:v="urn:schemas-microsoft-com:vml" Requires="v">
                <p:oleObj spid="_x0000_s13530" name="Equation" r:id="rId3" imgW="1358265" imgH="431800" progId="Equation.3">
                  <p:embed/>
                </p:oleObj>
              </mc:Choice>
              <mc:Fallback>
                <p:oleObj name="Equation" r:id="rId3" imgW="1358265" imgH="431800"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53376" y="1681163"/>
                        <a:ext cx="1071563" cy="341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7047" name="Object 7"/>
          <p:cNvGraphicFramePr>
            <a:graphicFrameLocks noChangeAspect="1"/>
          </p:cNvGraphicFramePr>
          <p:nvPr/>
        </p:nvGraphicFramePr>
        <p:xfrm>
          <a:off x="2452689" y="2643188"/>
          <a:ext cx="7799387" cy="831850"/>
        </p:xfrm>
        <a:graphic>
          <a:graphicData uri="http://schemas.openxmlformats.org/presentationml/2006/ole">
            <mc:AlternateContent xmlns:mc="http://schemas.openxmlformats.org/markup-compatibility/2006">
              <mc:Choice xmlns:v="urn:schemas-microsoft-com:vml" Requires="v">
                <p:oleObj spid="_x0000_s13531" name="Equation" r:id="rId5" imgW="10464800" imgH="1117600" progId="Equation.3">
                  <p:embed/>
                </p:oleObj>
              </mc:Choice>
              <mc:Fallback>
                <p:oleObj name="Equation" r:id="rId5" imgW="10464800" imgH="1117600"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52689" y="2643188"/>
                        <a:ext cx="7799387" cy="831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197" name="Object 8"/>
          <p:cNvGraphicFramePr>
            <a:graphicFrameLocks noChangeAspect="1"/>
          </p:cNvGraphicFramePr>
          <p:nvPr/>
        </p:nvGraphicFramePr>
        <p:xfrm>
          <a:off x="3810000" y="3786189"/>
          <a:ext cx="647700" cy="344487"/>
        </p:xfrm>
        <a:graphic>
          <a:graphicData uri="http://schemas.openxmlformats.org/presentationml/2006/ole">
            <mc:AlternateContent xmlns:mc="http://schemas.openxmlformats.org/markup-compatibility/2006">
              <mc:Choice xmlns:v="urn:schemas-microsoft-com:vml" Requires="v">
                <p:oleObj spid="_x0000_s13532" name="Equation" r:id="rId7" imgW="812165" imgH="431800" progId="Equation.3">
                  <p:embed/>
                </p:oleObj>
              </mc:Choice>
              <mc:Fallback>
                <p:oleObj name="Equation" r:id="rId7" imgW="812165" imgH="431800"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0" y="3786189"/>
                        <a:ext cx="647700" cy="344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198" name="Object 9"/>
          <p:cNvGraphicFramePr>
            <a:graphicFrameLocks noChangeAspect="1"/>
          </p:cNvGraphicFramePr>
          <p:nvPr/>
        </p:nvGraphicFramePr>
        <p:xfrm>
          <a:off x="7175501" y="3803651"/>
          <a:ext cx="1071563" cy="341313"/>
        </p:xfrm>
        <a:graphic>
          <a:graphicData uri="http://schemas.openxmlformats.org/presentationml/2006/ole">
            <mc:AlternateContent xmlns:mc="http://schemas.openxmlformats.org/markup-compatibility/2006">
              <mc:Choice xmlns:v="urn:schemas-microsoft-com:vml" Requires="v">
                <p:oleObj spid="_x0000_s13533" name="Equation" r:id="rId9" imgW="1358265" imgH="431800" progId="Equation.3">
                  <p:embed/>
                </p:oleObj>
              </mc:Choice>
              <mc:Fallback>
                <p:oleObj name="Equation" r:id="rId9" imgW="1358265" imgH="431800" progId="Equation.3">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175501" y="3803651"/>
                        <a:ext cx="1071563" cy="341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199" name="Object 10"/>
          <p:cNvGraphicFramePr>
            <a:graphicFrameLocks noChangeAspect="1"/>
          </p:cNvGraphicFramePr>
          <p:nvPr/>
        </p:nvGraphicFramePr>
        <p:xfrm>
          <a:off x="4881564" y="4143376"/>
          <a:ext cx="257175" cy="396875"/>
        </p:xfrm>
        <a:graphic>
          <a:graphicData uri="http://schemas.openxmlformats.org/presentationml/2006/ole">
            <mc:AlternateContent xmlns:mc="http://schemas.openxmlformats.org/markup-compatibility/2006">
              <mc:Choice xmlns:v="urn:schemas-microsoft-com:vml" Requires="v">
                <p:oleObj spid="_x0000_s13534" name="Equation" r:id="rId11" imgW="304800" imgH="469900" progId="Equation.3">
                  <p:embed/>
                </p:oleObj>
              </mc:Choice>
              <mc:Fallback>
                <p:oleObj name="Equation" r:id="rId11" imgW="304800" imgH="469900" progId="Equation.3">
                  <p:embed/>
                  <p:pic>
                    <p:nvPicPr>
                      <p:cNvPr id="0" name="Object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81564" y="4143376"/>
                        <a:ext cx="2571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200" name="Object 11"/>
          <p:cNvGraphicFramePr>
            <a:graphicFrameLocks noChangeAspect="1"/>
          </p:cNvGraphicFramePr>
          <p:nvPr/>
        </p:nvGraphicFramePr>
        <p:xfrm>
          <a:off x="5854700" y="4143376"/>
          <a:ext cx="311150" cy="396875"/>
        </p:xfrm>
        <a:graphic>
          <a:graphicData uri="http://schemas.openxmlformats.org/presentationml/2006/ole">
            <mc:AlternateContent xmlns:mc="http://schemas.openxmlformats.org/markup-compatibility/2006">
              <mc:Choice xmlns:v="urn:schemas-microsoft-com:vml" Requires="v">
                <p:oleObj spid="_x0000_s13535" name="Equation" r:id="rId13" imgW="368300" imgH="469900" progId="Equation.3">
                  <p:embed/>
                </p:oleObj>
              </mc:Choice>
              <mc:Fallback>
                <p:oleObj name="Equation" r:id="rId13" imgW="368300" imgH="469900"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54700" y="4143376"/>
                        <a:ext cx="31115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201" name="Object 12"/>
          <p:cNvGraphicFramePr>
            <a:graphicFrameLocks noChangeAspect="1"/>
          </p:cNvGraphicFramePr>
          <p:nvPr/>
        </p:nvGraphicFramePr>
        <p:xfrm>
          <a:off x="4756150" y="4518026"/>
          <a:ext cx="857250" cy="379413"/>
        </p:xfrm>
        <a:graphic>
          <a:graphicData uri="http://schemas.openxmlformats.org/presentationml/2006/ole">
            <mc:AlternateContent xmlns:mc="http://schemas.openxmlformats.org/markup-compatibility/2006">
              <mc:Choice xmlns:v="urn:schemas-microsoft-com:vml" Requires="v">
                <p:oleObj spid="_x0000_s13536" name="Equation" r:id="rId15" imgW="1066800" imgH="469900" progId="Equation.3">
                  <p:embed/>
                </p:oleObj>
              </mc:Choice>
              <mc:Fallback>
                <p:oleObj name="Equation" r:id="rId15" imgW="1066800" imgH="469900" progId="Equation.3">
                  <p:embed/>
                  <p:pic>
                    <p:nvPicPr>
                      <p:cNvPr id="0" name="Object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56150" y="4518026"/>
                        <a:ext cx="857250" cy="379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202" name="Object 13"/>
          <p:cNvGraphicFramePr>
            <a:graphicFrameLocks noChangeAspect="1"/>
          </p:cNvGraphicFramePr>
          <p:nvPr/>
        </p:nvGraphicFramePr>
        <p:xfrm>
          <a:off x="6337301" y="4535488"/>
          <a:ext cx="885825" cy="368300"/>
        </p:xfrm>
        <a:graphic>
          <a:graphicData uri="http://schemas.openxmlformats.org/presentationml/2006/ole">
            <mc:AlternateContent xmlns:mc="http://schemas.openxmlformats.org/markup-compatibility/2006">
              <mc:Choice xmlns:v="urn:schemas-microsoft-com:vml" Requires="v">
                <p:oleObj spid="_x0000_s13537" name="Equation" r:id="rId17" imgW="1129665" imgH="469900" progId="Equation.3">
                  <p:embed/>
                </p:oleObj>
              </mc:Choice>
              <mc:Fallback>
                <p:oleObj name="Equation" r:id="rId17" imgW="1129665" imgH="469900" progId="Equation.3">
                  <p:embed/>
                  <p:pic>
                    <p:nvPicPr>
                      <p:cNvPr id="0" name="Object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337301" y="4535488"/>
                        <a:ext cx="88582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203" name="Object 14"/>
          <p:cNvGraphicFramePr>
            <a:graphicFrameLocks noGrp="1" noChangeAspect="1"/>
          </p:cNvGraphicFramePr>
          <p:nvPr>
            <p:ph idx="1"/>
          </p:nvPr>
        </p:nvGraphicFramePr>
        <p:xfrm>
          <a:off x="4697414" y="607219"/>
          <a:ext cx="441325" cy="471488"/>
        </p:xfrm>
        <a:graphic>
          <a:graphicData uri="http://schemas.openxmlformats.org/presentationml/2006/ole">
            <mc:AlternateContent xmlns:mc="http://schemas.openxmlformats.org/markup-compatibility/2006">
              <mc:Choice xmlns:v="urn:schemas-microsoft-com:vml" Requires="v">
                <p:oleObj spid="_x0000_s13538" name="Equation" r:id="rId19" imgW="190500" imgH="203200" progId="Equation.3">
                  <p:embed/>
                </p:oleObj>
              </mc:Choice>
              <mc:Fallback>
                <p:oleObj name="Equation" r:id="rId19" imgW="190500" imgH="203200" progId="Equation.3">
                  <p:embed/>
                  <p:pic>
                    <p:nvPicPr>
                      <p:cNvPr id="0" name="Object 1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697414" y="607219"/>
                        <a:ext cx="441325" cy="471488"/>
                      </a:xfrm>
                      <a:prstGeom prst="rect">
                        <a:avLst/>
                      </a:prstGeom>
                      <a:noFill/>
                      <a:ln>
                        <a:noFill/>
                      </a:ln>
                      <a:effectLst/>
                    </p:spPr>
                  </p:pic>
                </p:oleObj>
              </mc:Fallback>
            </mc:AlternateContent>
          </a:graphicData>
        </a:graphic>
      </p:graphicFrame>
      <p:graphicFrame>
        <p:nvGraphicFramePr>
          <p:cNvPr id="8204" name="Object 16"/>
          <p:cNvGraphicFramePr>
            <a:graphicFrameLocks noChangeAspect="1"/>
          </p:cNvGraphicFramePr>
          <p:nvPr/>
        </p:nvGraphicFramePr>
        <p:xfrm>
          <a:off x="2452688" y="4973639"/>
          <a:ext cx="1714500" cy="357187"/>
        </p:xfrm>
        <a:graphic>
          <a:graphicData uri="http://schemas.openxmlformats.org/presentationml/2006/ole">
            <mc:AlternateContent xmlns:mc="http://schemas.openxmlformats.org/markup-compatibility/2006">
              <mc:Choice xmlns:v="urn:schemas-microsoft-com:vml" Requires="v">
                <p:oleObj spid="_x0000_s13539" name="Denklem" r:id="rId21" imgW="914400" imgH="190500" progId="Equation.3">
                  <p:embed/>
                </p:oleObj>
              </mc:Choice>
              <mc:Fallback>
                <p:oleObj name="Denklem" r:id="rId21" imgW="914400" imgH="190500" progId="Equation.3">
                  <p:embed/>
                  <p:pic>
                    <p:nvPicPr>
                      <p:cNvPr id="0" name="Object 16"/>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452688" y="4973639"/>
                        <a:ext cx="1714500" cy="35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5" name="Object 18"/>
          <p:cNvGraphicFramePr>
            <a:graphicFrameLocks noChangeAspect="1"/>
          </p:cNvGraphicFramePr>
          <p:nvPr/>
        </p:nvGraphicFramePr>
        <p:xfrm>
          <a:off x="4095750" y="5286375"/>
          <a:ext cx="2725738" cy="412750"/>
        </p:xfrm>
        <a:graphic>
          <a:graphicData uri="http://schemas.openxmlformats.org/presentationml/2006/ole">
            <mc:AlternateContent xmlns:mc="http://schemas.openxmlformats.org/markup-compatibility/2006">
              <mc:Choice xmlns:v="urn:schemas-microsoft-com:vml" Requires="v">
                <p:oleObj spid="_x0000_s13540" name="Denklem" r:id="rId23" imgW="1346200" imgH="203200" progId="Equation.3">
                  <p:embed/>
                </p:oleObj>
              </mc:Choice>
              <mc:Fallback>
                <p:oleObj name="Denklem" r:id="rId23" imgW="1346200" imgH="203200" progId="Equation.3">
                  <p:embed/>
                  <p:pic>
                    <p:nvPicPr>
                      <p:cNvPr id="0" name="Object 18"/>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095750" y="5286375"/>
                        <a:ext cx="2725738" cy="41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7044">
                                            <p:txEl>
                                              <p:pRg st="0" end="0"/>
                                            </p:txEl>
                                          </p:spTgt>
                                        </p:tgtEl>
                                        <p:attrNameLst>
                                          <p:attrName>style.visibility</p:attrName>
                                        </p:attrNameLst>
                                      </p:cBhvr>
                                      <p:to>
                                        <p:strVal val="visible"/>
                                      </p:to>
                                    </p:set>
                                    <p:animEffect transition="in" filter="box(in)">
                                      <p:cBhvr>
                                        <p:cTn id="7" dur="500"/>
                                        <p:tgtEl>
                                          <p:spTgt spid="8704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87047"/>
                                        </p:tgtEl>
                                        <p:attrNameLst>
                                          <p:attrName>style.visibility</p:attrName>
                                        </p:attrNameLst>
                                      </p:cBhvr>
                                      <p:to>
                                        <p:strVal val="visible"/>
                                      </p:to>
                                    </p:set>
                                    <p:animEffect transition="in" filter="box(in)">
                                      <p:cBhvr>
                                        <p:cTn id="12" dur="500"/>
                                        <p:tgtEl>
                                          <p:spTgt spid="8704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87044">
                                            <p:txEl>
                                              <p:pRg st="4" end="4"/>
                                            </p:txEl>
                                          </p:spTgt>
                                        </p:tgtEl>
                                        <p:attrNameLst>
                                          <p:attrName>style.visibility</p:attrName>
                                        </p:attrNameLst>
                                      </p:cBhvr>
                                      <p:to>
                                        <p:strVal val="visible"/>
                                      </p:to>
                                    </p:set>
                                    <p:animEffect transition="in" filter="box(in)">
                                      <p:cBhvr>
                                        <p:cTn id="17" dur="500"/>
                                        <p:tgtEl>
                                          <p:spTgt spid="8704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87044">
                                            <p:txEl>
                                              <p:pRg st="5" end="5"/>
                                            </p:txEl>
                                          </p:spTgt>
                                        </p:tgtEl>
                                        <p:attrNameLst>
                                          <p:attrName>style.visibility</p:attrName>
                                        </p:attrNameLst>
                                      </p:cBhvr>
                                      <p:to>
                                        <p:strVal val="visible"/>
                                      </p:to>
                                    </p:set>
                                    <p:animEffect transition="in" filter="box(in)">
                                      <p:cBhvr>
                                        <p:cTn id="22" dur="500"/>
                                        <p:tgtEl>
                                          <p:spTgt spid="8704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1919288" y="260350"/>
            <a:ext cx="8229600" cy="1143000"/>
          </a:xfrm>
        </p:spPr>
        <p:txBody>
          <a:bodyPr/>
          <a:lstStyle/>
          <a:p>
            <a:pPr algn="l" eaLnBrk="1" hangingPunct="1">
              <a:defRPr/>
            </a:pPr>
            <a:r>
              <a:rPr lang="tr-TR" sz="3600" b="1" i="1">
                <a:latin typeface="Arial" panose="020B0604020202020204" pitchFamily="34" charset="0"/>
                <a:cs typeface="Arial" panose="020B0604020202020204" pitchFamily="34" charset="0"/>
              </a:rPr>
              <a:t>               </a:t>
            </a:r>
            <a:br>
              <a:rPr lang="en-US" sz="3600" i="1" dirty="0">
                <a:latin typeface="Arial" panose="020B0604020202020204" pitchFamily="34" charset="0"/>
                <a:cs typeface="Arial" panose="020B0604020202020204" pitchFamily="34" charset="0"/>
              </a:rPr>
            </a:br>
            <a:endParaRPr lang="en-US" sz="3600" i="1" dirty="0">
              <a:latin typeface="Arial" panose="020B0604020202020204" pitchFamily="34" charset="0"/>
              <a:cs typeface="Arial" panose="020B0604020202020204" pitchFamily="34" charset="0"/>
            </a:endParaRPr>
          </a:p>
        </p:txBody>
      </p:sp>
      <p:sp>
        <p:nvSpPr>
          <p:cNvPr id="9220" name="Rectangle 3"/>
          <p:cNvSpPr>
            <a:spLocks noChangeArrowheads="1"/>
          </p:cNvSpPr>
          <p:nvPr/>
        </p:nvSpPr>
        <p:spPr bwMode="auto">
          <a:xfrm>
            <a:off x="1981200" y="274638"/>
            <a:ext cx="8229600" cy="1143000"/>
          </a:xfrm>
          <a:prstGeom prst="rect">
            <a:avLst/>
          </a:prstGeom>
          <a:noFill/>
          <a:ln>
            <a:noFill/>
          </a:ln>
        </p:spPr>
        <p:txBody>
          <a:bodyPr anchor="ctr"/>
          <a:lstStyle/>
          <a:p>
            <a:pPr algn="ctr">
              <a:defRPr/>
            </a:pPr>
            <a:r>
              <a:rPr lang="tr-TR" sz="3600" b="1" dirty="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Asymptotic notation</a:t>
            </a:r>
            <a:r>
              <a:rPr lang="tr-TR" sz="3200" b="1" dirty="0">
                <a:solidFill>
                  <a:srgbClr val="0000CC"/>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en-US" sz="2800" b="1" dirty="0">
              <a:solidFill>
                <a:srgbClr val="0000CC"/>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9221" name="Picture 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071632" y="1483246"/>
            <a:ext cx="10048736" cy="3411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Text Box 5"/>
          <p:cNvSpPr txBox="1">
            <a:spLocks noChangeArrowheads="1"/>
          </p:cNvSpPr>
          <p:nvPr/>
        </p:nvSpPr>
        <p:spPr bwMode="auto">
          <a:xfrm>
            <a:off x="2145507" y="5386389"/>
            <a:ext cx="77771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en-US" sz="2000" dirty="0">
                <a:solidFill>
                  <a:srgbClr val="0000CC"/>
                </a:solidFill>
                <a:cs typeface="Arial" panose="020B0604020202020204" pitchFamily="34" charset="0"/>
              </a:rPr>
              <a:t>                         Graphic examples of              and     .</a:t>
            </a:r>
            <a:endParaRPr lang="en-US" altLang="en-US" sz="2000" dirty="0">
              <a:solidFill>
                <a:srgbClr val="0000CC"/>
              </a:solidFill>
              <a:cs typeface="Arial" panose="020B0604020202020204" pitchFamily="34" charset="0"/>
            </a:endParaRPr>
          </a:p>
        </p:txBody>
      </p:sp>
      <p:graphicFrame>
        <p:nvGraphicFramePr>
          <p:cNvPr id="9218" name="Object 6"/>
          <p:cNvGraphicFramePr>
            <a:graphicFrameLocks noChangeAspect="1"/>
          </p:cNvGraphicFramePr>
          <p:nvPr/>
        </p:nvGraphicFramePr>
        <p:xfrm>
          <a:off x="6474157" y="5437189"/>
          <a:ext cx="1597025" cy="346075"/>
        </p:xfrm>
        <a:graphic>
          <a:graphicData uri="http://schemas.openxmlformats.org/presentationml/2006/ole">
            <mc:AlternateContent xmlns:mc="http://schemas.openxmlformats.org/markup-compatibility/2006">
              <mc:Choice xmlns:v="urn:schemas-microsoft-com:vml" Requires="v">
                <p:oleObj spid="_x0000_s4115" name="Equation" r:id="rId2" imgW="1993900" imgH="431800" progId="Equation.3">
                  <p:embed/>
                </p:oleObj>
              </mc:Choice>
              <mc:Fallback>
                <p:oleObj name="Equation" r:id="rId2" imgW="1993900" imgH="431800" progId="Equation.3">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4157" y="5437189"/>
                        <a:ext cx="1597025" cy="346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Rectangle 3"/>
          <p:cNvSpPr/>
          <p:nvPr/>
        </p:nvSpPr>
        <p:spPr>
          <a:xfrm>
            <a:off x="801857" y="717452"/>
            <a:ext cx="11029071" cy="5009833"/>
          </a:xfrm>
          <a:prstGeom prst="rect">
            <a:avLst/>
          </a:prstGeom>
        </p:spPr>
        <p:txBody>
          <a:bodyPr wrap="square">
            <a:spAutoFit/>
          </a:bodyPr>
          <a:lstStyle/>
          <a:p>
            <a:pPr>
              <a:lnSpc>
                <a:spcPct val="150000"/>
              </a:lnSpc>
            </a:pPr>
            <a:r>
              <a:rPr lang="en-US" sz="2400" dirty="0">
                <a:solidFill>
                  <a:srgbClr val="000000"/>
                </a:solidFill>
                <a:latin typeface="Arial" panose="020B0604020202020204" pitchFamily="34" charset="0"/>
                <a:cs typeface="Arial" panose="020B0604020202020204" pitchFamily="34" charset="0"/>
              </a:rPr>
              <a:t>1. </a:t>
            </a:r>
            <a:r>
              <a:rPr lang="en-US" sz="2400" b="1" dirty="0">
                <a:solidFill>
                  <a:srgbClr val="000000"/>
                </a:solidFill>
                <a:latin typeface="Arial" panose="020B0604020202020204" pitchFamily="34" charset="0"/>
                <a:cs typeface="Arial" panose="020B0604020202020204" pitchFamily="34" charset="0"/>
              </a:rPr>
              <a:t>f(n)=10n+5 and g(n)=n. Show that f(n) is O(g(n)).</a:t>
            </a:r>
            <a:br>
              <a:rPr lang="en-US" sz="2400" dirty="0">
                <a:solidFill>
                  <a:srgbClr val="000000"/>
                </a:solidFill>
                <a:latin typeface="Arial" panose="020B0604020202020204" pitchFamily="34" charset="0"/>
                <a:cs typeface="Arial" panose="020B0604020202020204" pitchFamily="34" charset="0"/>
              </a:rPr>
            </a:br>
            <a:r>
              <a:rPr lang="en-US" sz="2400" dirty="0">
                <a:solidFill>
                  <a:srgbClr val="000000"/>
                </a:solidFill>
                <a:latin typeface="Arial" panose="020B0604020202020204" pitchFamily="34" charset="0"/>
                <a:cs typeface="Arial" panose="020B0604020202020204" pitchFamily="34" charset="0"/>
              </a:rPr>
              <a:t>To show that f(n) is O(g(n)) we must show that constants c and </a:t>
            </a:r>
            <a:r>
              <a:rPr lang="en-US" sz="2400" dirty="0" smtClean="0">
                <a:solidFill>
                  <a:srgbClr val="000000"/>
                </a:solidFill>
                <a:latin typeface="Arial" panose="020B0604020202020204" pitchFamily="34" charset="0"/>
                <a:cs typeface="Arial" panose="020B0604020202020204" pitchFamily="34" charset="0"/>
              </a:rPr>
              <a:t>n</a:t>
            </a:r>
            <a:r>
              <a:rPr lang="en-US" sz="1600" dirty="0" smtClean="0">
                <a:solidFill>
                  <a:srgbClr val="000000"/>
                </a:solidFill>
                <a:latin typeface="Arial" panose="020B0604020202020204" pitchFamily="34" charset="0"/>
                <a:cs typeface="Arial" panose="020B0604020202020204" pitchFamily="34" charset="0"/>
              </a:rPr>
              <a:t>o</a:t>
            </a:r>
            <a:r>
              <a:rPr lang="en-US" sz="2400" dirty="0" smtClean="0">
                <a:solidFill>
                  <a:srgbClr val="000000"/>
                </a:solidFill>
                <a:latin typeface="Arial" panose="020B0604020202020204" pitchFamily="34" charset="0"/>
                <a:cs typeface="Arial" panose="020B0604020202020204" pitchFamily="34" charset="0"/>
              </a:rPr>
              <a:t> </a:t>
            </a:r>
            <a:r>
              <a:rPr lang="en-US" sz="2400" dirty="0">
                <a:solidFill>
                  <a:srgbClr val="000000"/>
                </a:solidFill>
                <a:latin typeface="Arial" panose="020B0604020202020204" pitchFamily="34" charset="0"/>
                <a:cs typeface="Arial" panose="020B0604020202020204" pitchFamily="34" charset="0"/>
              </a:rPr>
              <a:t>such that</a:t>
            </a:r>
            <a:br>
              <a:rPr lang="en-US" sz="2400" dirty="0">
                <a:solidFill>
                  <a:srgbClr val="000000"/>
                </a:solidFill>
                <a:latin typeface="Arial" panose="020B0604020202020204" pitchFamily="34" charset="0"/>
                <a:cs typeface="Arial" panose="020B0604020202020204" pitchFamily="34" charset="0"/>
              </a:rPr>
            </a:br>
            <a:r>
              <a:rPr lang="en-US" sz="2400" dirty="0" smtClean="0">
                <a:solidFill>
                  <a:srgbClr val="000000"/>
                </a:solidFill>
                <a:latin typeface="Arial" panose="020B0604020202020204" pitchFamily="34" charset="0"/>
                <a:cs typeface="Arial" panose="020B0604020202020204" pitchFamily="34" charset="0"/>
              </a:rPr>
              <a:t>	f(n</a:t>
            </a:r>
            <a:r>
              <a:rPr lang="en-US" sz="2400" dirty="0">
                <a:solidFill>
                  <a:srgbClr val="000000"/>
                </a:solidFill>
                <a:latin typeface="Arial" panose="020B0604020202020204" pitchFamily="34" charset="0"/>
                <a:cs typeface="Arial" panose="020B0604020202020204" pitchFamily="34" charset="0"/>
              </a:rPr>
              <a:t>) &lt;=</a:t>
            </a:r>
            <a:r>
              <a:rPr lang="en-US" sz="2400" dirty="0" err="1">
                <a:solidFill>
                  <a:srgbClr val="000000"/>
                </a:solidFill>
                <a:latin typeface="Arial" panose="020B0604020202020204" pitchFamily="34" charset="0"/>
                <a:cs typeface="Arial" panose="020B0604020202020204" pitchFamily="34" charset="0"/>
              </a:rPr>
              <a:t>c.g</a:t>
            </a:r>
            <a:r>
              <a:rPr lang="en-US" sz="2400" dirty="0">
                <a:solidFill>
                  <a:srgbClr val="000000"/>
                </a:solidFill>
                <a:latin typeface="Arial" panose="020B0604020202020204" pitchFamily="34" charset="0"/>
                <a:cs typeface="Arial" panose="020B0604020202020204" pitchFamily="34" charset="0"/>
              </a:rPr>
              <a:t>(n) for all n</a:t>
            </a:r>
            <a:r>
              <a:rPr lang="en-US" sz="2400" dirty="0" smtClean="0">
                <a:solidFill>
                  <a:srgbClr val="000000"/>
                </a:solidFill>
                <a:latin typeface="Arial" panose="020B0604020202020204" pitchFamily="34" charset="0"/>
                <a:cs typeface="Arial" panose="020B0604020202020204" pitchFamily="34" charset="0"/>
              </a:rPr>
              <a:t>&gt;=n</a:t>
            </a:r>
            <a:r>
              <a:rPr lang="en-US" sz="1600" dirty="0">
                <a:solidFill>
                  <a:srgbClr val="000000"/>
                </a:solidFill>
                <a:latin typeface="Arial" panose="020B0604020202020204" pitchFamily="34" charset="0"/>
                <a:cs typeface="Arial" panose="020B0604020202020204" pitchFamily="34" charset="0"/>
              </a:rPr>
              <a:t>o</a:t>
            </a:r>
            <a:br>
              <a:rPr lang="en-US" sz="2400" dirty="0">
                <a:solidFill>
                  <a:srgbClr val="000000"/>
                </a:solidFill>
                <a:latin typeface="Arial" panose="020B0604020202020204" pitchFamily="34" charset="0"/>
                <a:cs typeface="Arial" panose="020B0604020202020204" pitchFamily="34" charset="0"/>
              </a:rPr>
            </a:br>
            <a:r>
              <a:rPr lang="en-US" sz="2400" dirty="0" smtClean="0">
                <a:solidFill>
                  <a:srgbClr val="000000"/>
                </a:solidFill>
                <a:latin typeface="Arial" panose="020B0604020202020204" pitchFamily="34" charset="0"/>
                <a:cs typeface="Arial" panose="020B0604020202020204" pitchFamily="34" charset="0"/>
              </a:rPr>
              <a:t>	Or </a:t>
            </a:r>
            <a:r>
              <a:rPr lang="en-US" sz="2400" dirty="0">
                <a:solidFill>
                  <a:srgbClr val="000000"/>
                </a:solidFill>
                <a:latin typeface="Arial" panose="020B0604020202020204" pitchFamily="34" charset="0"/>
                <a:cs typeface="Arial" panose="020B0604020202020204" pitchFamily="34" charset="0"/>
              </a:rPr>
              <a:t>10n+5&lt;=</a:t>
            </a:r>
            <a:r>
              <a:rPr lang="en-US" sz="2400" dirty="0" err="1">
                <a:solidFill>
                  <a:srgbClr val="000000"/>
                </a:solidFill>
                <a:latin typeface="Arial" panose="020B0604020202020204" pitchFamily="34" charset="0"/>
                <a:cs typeface="Arial" panose="020B0604020202020204" pitchFamily="34" charset="0"/>
              </a:rPr>
              <a:t>c.n</a:t>
            </a:r>
            <a:r>
              <a:rPr lang="en-US" sz="2400" dirty="0">
                <a:solidFill>
                  <a:srgbClr val="000000"/>
                </a:solidFill>
                <a:latin typeface="Arial" panose="020B0604020202020204" pitchFamily="34" charset="0"/>
                <a:cs typeface="Arial" panose="020B0604020202020204" pitchFamily="34" charset="0"/>
              </a:rPr>
              <a:t> for all n</a:t>
            </a:r>
            <a:r>
              <a:rPr lang="en-US" sz="2400" dirty="0" smtClean="0">
                <a:solidFill>
                  <a:srgbClr val="000000"/>
                </a:solidFill>
                <a:latin typeface="Arial" panose="020B0604020202020204" pitchFamily="34" charset="0"/>
                <a:cs typeface="Arial" panose="020B0604020202020204" pitchFamily="34" charset="0"/>
              </a:rPr>
              <a:t>&gt;=n</a:t>
            </a:r>
            <a:r>
              <a:rPr lang="en-US" sz="1600" dirty="0">
                <a:solidFill>
                  <a:srgbClr val="000000"/>
                </a:solidFill>
                <a:latin typeface="Arial" panose="020B0604020202020204" pitchFamily="34" charset="0"/>
                <a:cs typeface="Arial" panose="020B0604020202020204" pitchFamily="34" charset="0"/>
              </a:rPr>
              <a:t>o</a:t>
            </a:r>
            <a:br>
              <a:rPr lang="en-US" sz="2400" dirty="0">
                <a:solidFill>
                  <a:srgbClr val="000000"/>
                </a:solidFill>
                <a:latin typeface="Arial" panose="020B0604020202020204" pitchFamily="34" charset="0"/>
                <a:cs typeface="Arial" panose="020B0604020202020204" pitchFamily="34" charset="0"/>
              </a:rPr>
            </a:br>
            <a:r>
              <a:rPr lang="en-US" sz="2400" dirty="0" smtClean="0">
                <a:solidFill>
                  <a:srgbClr val="000000"/>
                </a:solidFill>
                <a:latin typeface="Arial" panose="020B0604020202020204" pitchFamily="34" charset="0"/>
                <a:cs typeface="Arial" panose="020B0604020202020204" pitchFamily="34" charset="0"/>
              </a:rPr>
              <a:t>	Try </a:t>
            </a:r>
            <a:r>
              <a:rPr lang="en-US" sz="2400" dirty="0">
                <a:solidFill>
                  <a:srgbClr val="000000"/>
                </a:solidFill>
                <a:latin typeface="Arial" panose="020B0604020202020204" pitchFamily="34" charset="0"/>
                <a:cs typeface="Arial" panose="020B0604020202020204" pitchFamily="34" charset="0"/>
              </a:rPr>
              <a:t>c=15. Then we need to show that 10n+5&lt;=15n</a:t>
            </a:r>
            <a:br>
              <a:rPr lang="en-US" sz="2400" dirty="0">
                <a:solidFill>
                  <a:srgbClr val="000000"/>
                </a:solidFill>
                <a:latin typeface="Arial" panose="020B0604020202020204" pitchFamily="34" charset="0"/>
                <a:cs typeface="Arial" panose="020B0604020202020204" pitchFamily="34" charset="0"/>
              </a:rPr>
            </a:br>
            <a:r>
              <a:rPr lang="en-US" sz="2400" dirty="0" smtClean="0">
                <a:solidFill>
                  <a:srgbClr val="000000"/>
                </a:solidFill>
                <a:latin typeface="Arial" panose="020B0604020202020204" pitchFamily="34" charset="0"/>
                <a:cs typeface="Arial" panose="020B0604020202020204" pitchFamily="34" charset="0"/>
              </a:rPr>
              <a:t>	Solving </a:t>
            </a:r>
            <a:r>
              <a:rPr lang="en-US" sz="2400" dirty="0">
                <a:solidFill>
                  <a:srgbClr val="000000"/>
                </a:solidFill>
                <a:latin typeface="Arial" panose="020B0604020202020204" pitchFamily="34" charset="0"/>
                <a:cs typeface="Arial" panose="020B0604020202020204" pitchFamily="34" charset="0"/>
              </a:rPr>
              <a:t>for n we get: 5&lt;5n or 1&lt;=n.</a:t>
            </a:r>
            <a:br>
              <a:rPr lang="en-US" sz="2400" dirty="0">
                <a:solidFill>
                  <a:srgbClr val="000000"/>
                </a:solidFill>
                <a:latin typeface="Arial" panose="020B0604020202020204" pitchFamily="34" charset="0"/>
                <a:cs typeface="Arial" panose="020B0604020202020204" pitchFamily="34" charset="0"/>
              </a:rPr>
            </a:br>
            <a:r>
              <a:rPr lang="en-US" sz="2400" dirty="0" smtClean="0">
                <a:solidFill>
                  <a:srgbClr val="000000"/>
                </a:solidFill>
                <a:latin typeface="Arial" panose="020B0604020202020204" pitchFamily="34" charset="0"/>
                <a:cs typeface="Arial" panose="020B0604020202020204" pitchFamily="34" charset="0"/>
              </a:rPr>
              <a:t>	So </a:t>
            </a:r>
            <a:r>
              <a:rPr lang="en-US" sz="2400" dirty="0">
                <a:solidFill>
                  <a:srgbClr val="000000"/>
                </a:solidFill>
                <a:latin typeface="Arial" panose="020B0604020202020204" pitchFamily="34" charset="0"/>
                <a:cs typeface="Arial" panose="020B0604020202020204" pitchFamily="34" charset="0"/>
              </a:rPr>
              <a:t>f(n) =10n+5 &lt;=15.g(n) for all n&gt;=1.</a:t>
            </a:r>
            <a:br>
              <a:rPr lang="en-US" sz="2400" dirty="0">
                <a:solidFill>
                  <a:srgbClr val="000000"/>
                </a:solidFill>
                <a:latin typeface="Arial" panose="020B0604020202020204" pitchFamily="34" charset="0"/>
                <a:cs typeface="Arial" panose="020B0604020202020204" pitchFamily="34" charset="0"/>
              </a:rPr>
            </a:br>
            <a:r>
              <a:rPr lang="en-US" sz="2400" dirty="0" smtClean="0">
                <a:solidFill>
                  <a:srgbClr val="000000"/>
                </a:solidFill>
                <a:latin typeface="Arial" panose="020B0604020202020204" pitchFamily="34" charset="0"/>
                <a:cs typeface="Arial" panose="020B0604020202020204" pitchFamily="34" charset="0"/>
              </a:rPr>
              <a:t>	(c=15,n</a:t>
            </a:r>
            <a:r>
              <a:rPr lang="en-US" sz="1600" dirty="0">
                <a:solidFill>
                  <a:srgbClr val="000000"/>
                </a:solidFill>
                <a:latin typeface="Arial" panose="020B0604020202020204" pitchFamily="34" charset="0"/>
                <a:cs typeface="Arial" panose="020B0604020202020204" pitchFamily="34" charset="0"/>
              </a:rPr>
              <a:t>o</a:t>
            </a:r>
            <a:r>
              <a:rPr lang="en-US" sz="2400" dirty="0" smtClean="0">
                <a:solidFill>
                  <a:srgbClr val="000000"/>
                </a:solidFill>
                <a:latin typeface="Arial" panose="020B0604020202020204" pitchFamily="34" charset="0"/>
                <a:cs typeface="Arial" panose="020B0604020202020204" pitchFamily="34" charset="0"/>
              </a:rPr>
              <a:t>=1</a:t>
            </a:r>
            <a:r>
              <a:rPr lang="en-US" sz="2400" dirty="0">
                <a:solidFill>
                  <a:srgbClr val="000000"/>
                </a:solidFill>
                <a:latin typeface="Arial" panose="020B0604020202020204" pitchFamily="34" charset="0"/>
                <a:cs typeface="Arial" panose="020B0604020202020204" pitchFamily="34" charset="0"/>
              </a:rPr>
              <a:t>).</a:t>
            </a:r>
            <a:r>
              <a:rPr lang="en-US" sz="2400" dirty="0">
                <a:latin typeface="Arial" panose="020B0604020202020204" pitchFamily="34" charset="0"/>
                <a:cs typeface="Arial" panose="020B0604020202020204" pitchFamily="34" charset="0"/>
              </a:rPr>
              <a:t> </a:t>
            </a:r>
            <a:br>
              <a:rPr lang="en-US" sz="2400" dirty="0">
                <a:latin typeface="Arial" panose="020B0604020202020204" pitchFamily="34" charset="0"/>
                <a:cs typeface="Arial" panose="020B0604020202020204" pitchFamily="34" charset="0"/>
              </a:rPr>
            </a:br>
            <a:endParaRPr lang="en-US" sz="2400"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1"/>
          <a:stretch>
            <a:fillRect/>
          </a:stretch>
        </p:blipFill>
        <p:spPr>
          <a:xfrm>
            <a:off x="557754" y="705394"/>
            <a:ext cx="11166817" cy="4893128"/>
          </a:xfrm>
          <a:prstGeom prst="rect">
            <a:avLst/>
          </a:prstGeom>
        </p:spPr>
      </p:pic>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Rectangle 3"/>
              <p:cNvSpPr/>
              <p:nvPr/>
            </p:nvSpPr>
            <p:spPr>
              <a:xfrm>
                <a:off x="937846" y="676480"/>
                <a:ext cx="9964616" cy="4704365"/>
              </a:xfrm>
              <a:prstGeom prst="rect">
                <a:avLst/>
              </a:prstGeom>
            </p:spPr>
            <p:txBody>
              <a:bodyPr wrap="square">
                <a:spAutoFit/>
              </a:bodyPr>
              <a:lstStyle/>
              <a:p>
                <a:pPr>
                  <a:lnSpc>
                    <a:spcPct val="150000"/>
                  </a:lnSpc>
                </a:pPr>
                <a:r>
                  <a:rPr lang="pt-BR" sz="2800" b="1" dirty="0" smtClean="0">
                    <a:solidFill>
                      <a:srgbClr val="000000"/>
                    </a:solidFill>
                    <a:latin typeface="Arial" panose="020B0604020202020204" pitchFamily="34" charset="0"/>
                    <a:cs typeface="Arial" panose="020B0604020202020204" pitchFamily="34" charset="0"/>
                  </a:rPr>
                  <a:t>2. f(n) = </a:t>
                </a:r>
                <a14:m>
                  <m:oMath xmlns:m="http://schemas.openxmlformats.org/officeDocument/2006/math">
                    <m:sSup>
                      <m:sSupPr>
                        <m:ctrlPr>
                          <a:rPr lang="pt-BR" sz="2800" b="1" i="1" smtClean="0">
                            <a:solidFill>
                              <a:srgbClr val="000000"/>
                            </a:solidFill>
                            <a:latin typeface="Cambria Math" panose="02040503050406030204" pitchFamily="18" charset="0"/>
                            <a:cs typeface="Arial" panose="020B0604020202020204" pitchFamily="34" charset="0"/>
                          </a:rPr>
                        </m:ctrlPr>
                      </m:sSupPr>
                      <m:e>
                        <m:r>
                          <a:rPr lang="en-US" sz="2800" b="1" i="1" smtClean="0">
                            <a:solidFill>
                              <a:srgbClr val="000000"/>
                            </a:solidFill>
                            <a:latin typeface="Cambria Math" panose="02040503050406030204" pitchFamily="18" charset="0"/>
                            <a:cs typeface="Arial" panose="020B0604020202020204" pitchFamily="34" charset="0"/>
                          </a:rPr>
                          <m:t>𝟑</m:t>
                        </m:r>
                        <m:r>
                          <a:rPr lang="en-US" sz="2800" b="1" i="1" smtClean="0">
                            <a:solidFill>
                              <a:srgbClr val="000000"/>
                            </a:solidFill>
                            <a:latin typeface="Cambria Math" panose="02040503050406030204" pitchFamily="18" charset="0"/>
                            <a:cs typeface="Arial" panose="020B0604020202020204" pitchFamily="34" charset="0"/>
                          </a:rPr>
                          <m:t>𝒏</m:t>
                        </m:r>
                      </m:e>
                      <m:sup>
                        <m:r>
                          <a:rPr lang="en-US" sz="2800" b="1" i="1" smtClean="0">
                            <a:solidFill>
                              <a:srgbClr val="000000"/>
                            </a:solidFill>
                            <a:latin typeface="Cambria Math" panose="02040503050406030204" pitchFamily="18" charset="0"/>
                            <a:cs typeface="Arial" panose="020B0604020202020204" pitchFamily="34" charset="0"/>
                          </a:rPr>
                          <m:t>𝟐</m:t>
                        </m:r>
                      </m:sup>
                    </m:sSup>
                  </m:oMath>
                </a14:m>
                <a:r>
                  <a:rPr lang="pt-BR" sz="2800" b="1" dirty="0" smtClean="0">
                    <a:solidFill>
                      <a:srgbClr val="000000"/>
                    </a:solidFill>
                    <a:latin typeface="Arial" panose="020B0604020202020204" pitchFamily="34" charset="0"/>
                    <a:cs typeface="Arial" panose="020B0604020202020204" pitchFamily="34" charset="0"/>
                  </a:rPr>
                  <a:t>+4n+1</a:t>
                </a:r>
                <a:r>
                  <a:rPr lang="pt-BR" sz="2800" b="1" dirty="0">
                    <a:solidFill>
                      <a:srgbClr val="000000"/>
                    </a:solidFill>
                    <a:latin typeface="Arial" panose="020B0604020202020204" pitchFamily="34" charset="0"/>
                    <a:cs typeface="Arial" panose="020B0604020202020204" pitchFamily="34" charset="0"/>
                  </a:rPr>
                  <a:t>. Show that f(n)=</a:t>
                </a:r>
                <a:r>
                  <a:rPr lang="pt-BR" sz="2800" b="1" dirty="0" smtClean="0">
                    <a:solidFill>
                      <a:srgbClr val="000000"/>
                    </a:solidFill>
                    <a:latin typeface="Arial" panose="020B0604020202020204" pitchFamily="34" charset="0"/>
                    <a:cs typeface="Arial" panose="020B0604020202020204" pitchFamily="34" charset="0"/>
                  </a:rPr>
                  <a:t>O(</a:t>
                </a:r>
                <a14:m>
                  <m:oMath xmlns:m="http://schemas.openxmlformats.org/officeDocument/2006/math">
                    <m:sSup>
                      <m:sSupPr>
                        <m:ctrlPr>
                          <a:rPr lang="pt-BR" sz="2800" b="1" i="1" smtClean="0">
                            <a:solidFill>
                              <a:srgbClr val="000000"/>
                            </a:solidFill>
                            <a:latin typeface="Cambria Math" panose="02040503050406030204" pitchFamily="18" charset="0"/>
                            <a:cs typeface="Arial" panose="020B0604020202020204" pitchFamily="34" charset="0"/>
                          </a:rPr>
                        </m:ctrlPr>
                      </m:sSupPr>
                      <m:e>
                        <m:r>
                          <a:rPr lang="en-US" sz="2800" b="1" i="1" smtClean="0">
                            <a:solidFill>
                              <a:srgbClr val="000000"/>
                            </a:solidFill>
                            <a:latin typeface="Cambria Math" panose="02040503050406030204" pitchFamily="18" charset="0"/>
                            <a:cs typeface="Arial" panose="020B0604020202020204" pitchFamily="34" charset="0"/>
                          </a:rPr>
                          <m:t>𝒏</m:t>
                        </m:r>
                      </m:e>
                      <m:sup>
                        <m:r>
                          <a:rPr lang="en-US" sz="2800" b="1" i="1" smtClean="0">
                            <a:solidFill>
                              <a:srgbClr val="000000"/>
                            </a:solidFill>
                            <a:latin typeface="Cambria Math" panose="02040503050406030204" pitchFamily="18" charset="0"/>
                            <a:cs typeface="Arial" panose="020B0604020202020204" pitchFamily="34" charset="0"/>
                          </a:rPr>
                          <m:t>𝟐</m:t>
                        </m:r>
                      </m:sup>
                    </m:sSup>
                  </m:oMath>
                </a14:m>
                <a:r>
                  <a:rPr lang="pt-BR" sz="2800" b="1" dirty="0" smtClean="0">
                    <a:solidFill>
                      <a:srgbClr val="000000"/>
                    </a:solidFill>
                    <a:latin typeface="Arial" panose="020B0604020202020204" pitchFamily="34" charset="0"/>
                    <a:cs typeface="Arial" panose="020B0604020202020204" pitchFamily="34" charset="0"/>
                  </a:rPr>
                  <a:t>).</a:t>
                </a:r>
                <a:br>
                  <a:rPr lang="pt-BR" sz="2800" dirty="0">
                    <a:solidFill>
                      <a:srgbClr val="000000"/>
                    </a:solidFill>
                    <a:latin typeface="Arial" panose="020B0604020202020204" pitchFamily="34" charset="0"/>
                    <a:cs typeface="Arial" panose="020B0604020202020204" pitchFamily="34" charset="0"/>
                  </a:rPr>
                </a:br>
                <a:r>
                  <a:rPr lang="pt-BR" sz="2800" dirty="0" smtClean="0">
                    <a:solidFill>
                      <a:srgbClr val="000000"/>
                    </a:solidFill>
                    <a:latin typeface="Arial" panose="020B0604020202020204" pitchFamily="34" charset="0"/>
                    <a:cs typeface="Arial" panose="020B0604020202020204" pitchFamily="34" charset="0"/>
                  </a:rPr>
                  <a:t>	4n </a:t>
                </a:r>
                <a:r>
                  <a:rPr lang="pt-BR" sz="2800" dirty="0">
                    <a:solidFill>
                      <a:srgbClr val="000000"/>
                    </a:solidFill>
                    <a:latin typeface="Arial" panose="020B0604020202020204" pitchFamily="34" charset="0"/>
                    <a:cs typeface="Arial" panose="020B0604020202020204" pitchFamily="34" charset="0"/>
                  </a:rPr>
                  <a:t>&lt;=4</a:t>
                </a:r>
                <a14:m>
                  <m:oMath xmlns:m="http://schemas.openxmlformats.org/officeDocument/2006/math">
                    <m:sSup>
                      <m:sSupPr>
                        <m:ctrlPr>
                          <a:rPr lang="pt-BR" sz="2800" b="1" i="1">
                            <a:solidFill>
                              <a:srgbClr val="000000"/>
                            </a:solidFill>
                            <a:latin typeface="Cambria Math" panose="02040503050406030204" pitchFamily="18" charset="0"/>
                            <a:cs typeface="Arial" panose="020B0604020202020204" pitchFamily="34" charset="0"/>
                          </a:rPr>
                        </m:ctrlPr>
                      </m:sSupPr>
                      <m:e>
                        <m:r>
                          <a:rPr lang="en-US" sz="2800" b="1" i="1">
                            <a:solidFill>
                              <a:srgbClr val="000000"/>
                            </a:solidFill>
                            <a:latin typeface="Cambria Math" panose="02040503050406030204" pitchFamily="18" charset="0"/>
                            <a:cs typeface="Arial" panose="020B0604020202020204" pitchFamily="34" charset="0"/>
                          </a:rPr>
                          <m:t>𝒏</m:t>
                        </m:r>
                      </m:e>
                      <m:sup>
                        <m:r>
                          <a:rPr lang="en-US" sz="2800" b="1" i="1">
                            <a:solidFill>
                              <a:srgbClr val="000000"/>
                            </a:solidFill>
                            <a:latin typeface="Cambria Math" panose="02040503050406030204" pitchFamily="18" charset="0"/>
                            <a:cs typeface="Arial" panose="020B0604020202020204" pitchFamily="34" charset="0"/>
                          </a:rPr>
                          <m:t>𝟐</m:t>
                        </m:r>
                      </m:sup>
                    </m:sSup>
                  </m:oMath>
                </a14:m>
                <a:r>
                  <a:rPr lang="pt-BR" sz="1400" dirty="0">
                    <a:solidFill>
                      <a:srgbClr val="000000"/>
                    </a:solidFill>
                    <a:latin typeface="Arial" panose="020B0604020202020204" pitchFamily="34" charset="0"/>
                    <a:cs typeface="Arial" panose="020B0604020202020204" pitchFamily="34" charset="0"/>
                  </a:rPr>
                  <a:t> </a:t>
                </a:r>
                <a:r>
                  <a:rPr lang="pt-BR" sz="2800" dirty="0">
                    <a:solidFill>
                      <a:srgbClr val="000000"/>
                    </a:solidFill>
                    <a:latin typeface="Arial" panose="020B0604020202020204" pitchFamily="34" charset="0"/>
                    <a:cs typeface="Arial" panose="020B0604020202020204" pitchFamily="34" charset="0"/>
                  </a:rPr>
                  <a:t>for all n&gt;=1 and 1&lt;=</a:t>
                </a:r>
                <a14:m>
                  <m:oMath xmlns:m="http://schemas.openxmlformats.org/officeDocument/2006/math">
                    <m:sSup>
                      <m:sSupPr>
                        <m:ctrlPr>
                          <a:rPr lang="pt-BR" sz="2800" b="1" i="1">
                            <a:solidFill>
                              <a:srgbClr val="000000"/>
                            </a:solidFill>
                            <a:latin typeface="Cambria Math" panose="02040503050406030204" pitchFamily="18" charset="0"/>
                            <a:cs typeface="Arial" panose="020B0604020202020204" pitchFamily="34" charset="0"/>
                          </a:rPr>
                        </m:ctrlPr>
                      </m:sSupPr>
                      <m:e>
                        <m:r>
                          <a:rPr lang="en-US" sz="2800" b="1" i="1">
                            <a:solidFill>
                              <a:srgbClr val="000000"/>
                            </a:solidFill>
                            <a:latin typeface="Cambria Math" panose="02040503050406030204" pitchFamily="18" charset="0"/>
                            <a:cs typeface="Arial" panose="020B0604020202020204" pitchFamily="34" charset="0"/>
                          </a:rPr>
                          <m:t>𝒏</m:t>
                        </m:r>
                      </m:e>
                      <m:sup>
                        <m:r>
                          <a:rPr lang="en-US" sz="2800" b="1" i="1">
                            <a:solidFill>
                              <a:srgbClr val="000000"/>
                            </a:solidFill>
                            <a:latin typeface="Cambria Math" panose="02040503050406030204" pitchFamily="18" charset="0"/>
                            <a:cs typeface="Arial" panose="020B0604020202020204" pitchFamily="34" charset="0"/>
                          </a:rPr>
                          <m:t>𝟐</m:t>
                        </m:r>
                      </m:sup>
                    </m:sSup>
                  </m:oMath>
                </a14:m>
                <a:r>
                  <a:rPr lang="pt-BR" sz="1400" dirty="0">
                    <a:solidFill>
                      <a:srgbClr val="000000"/>
                    </a:solidFill>
                    <a:latin typeface="Arial" panose="020B0604020202020204" pitchFamily="34" charset="0"/>
                    <a:cs typeface="Arial" panose="020B0604020202020204" pitchFamily="34" charset="0"/>
                  </a:rPr>
                  <a:t> </a:t>
                </a:r>
                <a:r>
                  <a:rPr lang="pt-BR" sz="2800" dirty="0">
                    <a:solidFill>
                      <a:srgbClr val="000000"/>
                    </a:solidFill>
                    <a:latin typeface="Arial" panose="020B0604020202020204" pitchFamily="34" charset="0"/>
                    <a:cs typeface="Arial" panose="020B0604020202020204" pitchFamily="34" charset="0"/>
                  </a:rPr>
                  <a:t>for all n&gt;=1</a:t>
                </a:r>
                <a:br>
                  <a:rPr lang="pt-BR" sz="2800" dirty="0">
                    <a:solidFill>
                      <a:srgbClr val="000000"/>
                    </a:solidFill>
                    <a:latin typeface="Arial" panose="020B0604020202020204" pitchFamily="34" charset="0"/>
                    <a:cs typeface="Arial" panose="020B0604020202020204" pitchFamily="34" charset="0"/>
                  </a:rPr>
                </a:br>
                <a:r>
                  <a:rPr lang="pt-BR" sz="2800" dirty="0" smtClean="0">
                    <a:solidFill>
                      <a:srgbClr val="000000"/>
                    </a:solidFill>
                    <a:latin typeface="Arial" panose="020B0604020202020204" pitchFamily="34" charset="0"/>
                    <a:cs typeface="Arial" panose="020B0604020202020204" pitchFamily="34" charset="0"/>
                  </a:rPr>
                  <a:t>	</a:t>
                </a:r>
                <a14:m>
                  <m:oMath xmlns:m="http://schemas.openxmlformats.org/officeDocument/2006/math">
                    <m:sSup>
                      <m:sSupPr>
                        <m:ctrlPr>
                          <a:rPr lang="pt-BR" sz="2800" i="1" smtClean="0">
                            <a:solidFill>
                              <a:srgbClr val="000000"/>
                            </a:solidFill>
                            <a:latin typeface="Cambria Math" panose="02040503050406030204" pitchFamily="18" charset="0"/>
                            <a:cs typeface="Arial" panose="020B0604020202020204" pitchFamily="34" charset="0"/>
                          </a:rPr>
                        </m:ctrlPr>
                      </m:sSupPr>
                      <m:e>
                        <m:r>
                          <a:rPr lang="en-US" sz="2800" b="0" i="1" smtClean="0">
                            <a:solidFill>
                              <a:srgbClr val="000000"/>
                            </a:solidFill>
                            <a:latin typeface="Cambria Math" panose="02040503050406030204" pitchFamily="18" charset="0"/>
                            <a:cs typeface="Arial" panose="020B0604020202020204" pitchFamily="34" charset="0"/>
                          </a:rPr>
                          <m:t>3</m:t>
                        </m:r>
                        <m:r>
                          <a:rPr lang="en-US" sz="2800" b="0" i="1" smtClean="0">
                            <a:solidFill>
                              <a:srgbClr val="000000"/>
                            </a:solidFill>
                            <a:latin typeface="Cambria Math" panose="02040503050406030204" pitchFamily="18" charset="0"/>
                            <a:cs typeface="Arial" panose="020B0604020202020204" pitchFamily="34" charset="0"/>
                          </a:rPr>
                          <m:t>𝑛</m:t>
                        </m:r>
                      </m:e>
                      <m:sup>
                        <m:r>
                          <a:rPr lang="en-US" sz="2800" b="0" i="1" smtClean="0">
                            <a:solidFill>
                              <a:srgbClr val="000000"/>
                            </a:solidFill>
                            <a:latin typeface="Cambria Math" panose="02040503050406030204" pitchFamily="18" charset="0"/>
                            <a:cs typeface="Arial" panose="020B0604020202020204" pitchFamily="34" charset="0"/>
                          </a:rPr>
                          <m:t>2</m:t>
                        </m:r>
                      </m:sup>
                    </m:sSup>
                  </m:oMath>
                </a14:m>
                <a:r>
                  <a:rPr lang="pt-BR" sz="1400" dirty="0" smtClean="0">
                    <a:solidFill>
                      <a:srgbClr val="000000"/>
                    </a:solidFill>
                    <a:latin typeface="Arial" panose="020B0604020202020204" pitchFamily="34" charset="0"/>
                    <a:cs typeface="Arial" panose="020B0604020202020204" pitchFamily="34" charset="0"/>
                  </a:rPr>
                  <a:t> </a:t>
                </a:r>
                <a:r>
                  <a:rPr lang="pt-BR" sz="2800" dirty="0">
                    <a:solidFill>
                      <a:srgbClr val="000000"/>
                    </a:solidFill>
                    <a:latin typeface="Arial" panose="020B0604020202020204" pitchFamily="34" charset="0"/>
                    <a:cs typeface="Arial" panose="020B0604020202020204" pitchFamily="34" charset="0"/>
                  </a:rPr>
                  <a:t>+4n+1&lt;=3</a:t>
                </a:r>
                <a14:m>
                  <m:oMath xmlns:m="http://schemas.openxmlformats.org/officeDocument/2006/math">
                    <m:sSup>
                      <m:sSupPr>
                        <m:ctrlPr>
                          <a:rPr lang="pt-BR" sz="2800" b="1" i="1">
                            <a:solidFill>
                              <a:srgbClr val="000000"/>
                            </a:solidFill>
                            <a:latin typeface="Cambria Math" panose="02040503050406030204" pitchFamily="18" charset="0"/>
                            <a:cs typeface="Arial" panose="020B0604020202020204" pitchFamily="34" charset="0"/>
                          </a:rPr>
                        </m:ctrlPr>
                      </m:sSupPr>
                      <m:e>
                        <m:r>
                          <a:rPr lang="en-US" sz="2800" b="1" i="1">
                            <a:solidFill>
                              <a:srgbClr val="000000"/>
                            </a:solidFill>
                            <a:latin typeface="Cambria Math" panose="02040503050406030204" pitchFamily="18" charset="0"/>
                            <a:cs typeface="Arial" panose="020B0604020202020204" pitchFamily="34" charset="0"/>
                          </a:rPr>
                          <m:t>𝒏</m:t>
                        </m:r>
                      </m:e>
                      <m:sup>
                        <m:r>
                          <a:rPr lang="en-US" sz="2800" b="1" i="1">
                            <a:solidFill>
                              <a:srgbClr val="000000"/>
                            </a:solidFill>
                            <a:latin typeface="Cambria Math" panose="02040503050406030204" pitchFamily="18" charset="0"/>
                            <a:cs typeface="Arial" panose="020B0604020202020204" pitchFamily="34" charset="0"/>
                          </a:rPr>
                          <m:t>𝟐</m:t>
                        </m:r>
                      </m:sup>
                    </m:sSup>
                  </m:oMath>
                </a14:m>
                <a:r>
                  <a:rPr lang="pt-BR" sz="2800" dirty="0">
                    <a:solidFill>
                      <a:srgbClr val="000000"/>
                    </a:solidFill>
                    <a:latin typeface="Arial" panose="020B0604020202020204" pitchFamily="34" charset="0"/>
                    <a:cs typeface="Arial" panose="020B0604020202020204" pitchFamily="34" charset="0"/>
                  </a:rPr>
                  <a:t>+4</a:t>
                </a:r>
                <a14:m>
                  <m:oMath xmlns:m="http://schemas.openxmlformats.org/officeDocument/2006/math">
                    <m:sSup>
                      <m:sSupPr>
                        <m:ctrlPr>
                          <a:rPr lang="pt-BR" sz="2800" b="1" i="1">
                            <a:solidFill>
                              <a:srgbClr val="000000"/>
                            </a:solidFill>
                            <a:latin typeface="Cambria Math" panose="02040503050406030204" pitchFamily="18" charset="0"/>
                            <a:cs typeface="Arial" panose="020B0604020202020204" pitchFamily="34" charset="0"/>
                          </a:rPr>
                        </m:ctrlPr>
                      </m:sSupPr>
                      <m:e>
                        <m:r>
                          <a:rPr lang="en-US" sz="2800" b="1" i="1">
                            <a:solidFill>
                              <a:srgbClr val="000000"/>
                            </a:solidFill>
                            <a:latin typeface="Cambria Math" panose="02040503050406030204" pitchFamily="18" charset="0"/>
                            <a:cs typeface="Arial" panose="020B0604020202020204" pitchFamily="34" charset="0"/>
                          </a:rPr>
                          <m:t>𝒏</m:t>
                        </m:r>
                      </m:e>
                      <m:sup>
                        <m:r>
                          <a:rPr lang="en-US" sz="2800" b="1" i="1">
                            <a:solidFill>
                              <a:srgbClr val="000000"/>
                            </a:solidFill>
                            <a:latin typeface="Cambria Math" panose="02040503050406030204" pitchFamily="18" charset="0"/>
                            <a:cs typeface="Arial" panose="020B0604020202020204" pitchFamily="34" charset="0"/>
                          </a:rPr>
                          <m:t>𝟐</m:t>
                        </m:r>
                      </m:sup>
                    </m:sSup>
                  </m:oMath>
                </a14:m>
                <a:r>
                  <a:rPr lang="pt-BR" sz="2800" dirty="0">
                    <a:solidFill>
                      <a:srgbClr val="000000"/>
                    </a:solidFill>
                    <a:latin typeface="Arial" panose="020B0604020202020204" pitchFamily="34" charset="0"/>
                    <a:cs typeface="Arial" panose="020B0604020202020204" pitchFamily="34" charset="0"/>
                  </a:rPr>
                  <a:t>+</a:t>
                </a:r>
                <a14:m>
                  <m:oMath xmlns:m="http://schemas.openxmlformats.org/officeDocument/2006/math">
                    <m:sSup>
                      <m:sSupPr>
                        <m:ctrlPr>
                          <a:rPr lang="pt-BR" sz="2800" b="1" i="1">
                            <a:solidFill>
                              <a:srgbClr val="000000"/>
                            </a:solidFill>
                            <a:latin typeface="Cambria Math" panose="02040503050406030204" pitchFamily="18" charset="0"/>
                            <a:cs typeface="Arial" panose="020B0604020202020204" pitchFamily="34" charset="0"/>
                          </a:rPr>
                        </m:ctrlPr>
                      </m:sSupPr>
                      <m:e>
                        <m:r>
                          <a:rPr lang="en-US" sz="2800" b="1" i="1">
                            <a:solidFill>
                              <a:srgbClr val="000000"/>
                            </a:solidFill>
                            <a:latin typeface="Cambria Math" panose="02040503050406030204" pitchFamily="18" charset="0"/>
                            <a:cs typeface="Arial" panose="020B0604020202020204" pitchFamily="34" charset="0"/>
                          </a:rPr>
                          <m:t>𝒏</m:t>
                        </m:r>
                      </m:e>
                      <m:sup>
                        <m:r>
                          <a:rPr lang="en-US" sz="2800" b="1" i="1">
                            <a:solidFill>
                              <a:srgbClr val="000000"/>
                            </a:solidFill>
                            <a:latin typeface="Cambria Math" panose="02040503050406030204" pitchFamily="18" charset="0"/>
                            <a:cs typeface="Arial" panose="020B0604020202020204" pitchFamily="34" charset="0"/>
                          </a:rPr>
                          <m:t>𝟐</m:t>
                        </m:r>
                      </m:sup>
                    </m:sSup>
                  </m:oMath>
                </a14:m>
                <a:r>
                  <a:rPr lang="pt-BR" sz="1400" dirty="0">
                    <a:solidFill>
                      <a:srgbClr val="000000"/>
                    </a:solidFill>
                    <a:latin typeface="Arial" panose="020B0604020202020204" pitchFamily="34" charset="0"/>
                    <a:cs typeface="Arial" panose="020B0604020202020204" pitchFamily="34" charset="0"/>
                  </a:rPr>
                  <a:t> </a:t>
                </a:r>
                <a:r>
                  <a:rPr lang="pt-BR" sz="2800" dirty="0">
                    <a:solidFill>
                      <a:srgbClr val="000000"/>
                    </a:solidFill>
                    <a:latin typeface="Arial" panose="020B0604020202020204" pitchFamily="34" charset="0"/>
                    <a:cs typeface="Arial" panose="020B0604020202020204" pitchFamily="34" charset="0"/>
                  </a:rPr>
                  <a:t>for all n&gt;=1</a:t>
                </a:r>
                <a:r>
                  <a:rPr lang="pt-BR" sz="2800" dirty="0">
                    <a:latin typeface="Arial" panose="020B0604020202020204" pitchFamily="34" charset="0"/>
                    <a:cs typeface="Arial" panose="020B0604020202020204" pitchFamily="34" charset="0"/>
                  </a:rPr>
                  <a:t> </a:t>
                </a:r>
                <a:br>
                  <a:rPr lang="pt-BR" sz="2800" dirty="0">
                    <a:latin typeface="Arial" panose="020B0604020202020204" pitchFamily="34" charset="0"/>
                    <a:cs typeface="Arial" panose="020B0604020202020204" pitchFamily="34" charset="0"/>
                  </a:rPr>
                </a:br>
                <a:r>
                  <a:rPr lang="pt-BR" sz="2800" dirty="0" smtClean="0">
                    <a:latin typeface="Arial" panose="020B0604020202020204" pitchFamily="34" charset="0"/>
                    <a:cs typeface="Arial" panose="020B0604020202020204" pitchFamily="34" charset="0"/>
                  </a:rPr>
                  <a:t>	</a:t>
                </a:r>
                <a14:m>
                  <m:oMath xmlns:m="http://schemas.openxmlformats.org/officeDocument/2006/math">
                    <m:sSup>
                      <m:sSupPr>
                        <m:ctrlPr>
                          <a:rPr lang="pt-BR" sz="2800" i="1">
                            <a:solidFill>
                              <a:srgbClr val="000000"/>
                            </a:solidFill>
                            <a:latin typeface="Cambria Math" panose="02040503050406030204" pitchFamily="18" charset="0"/>
                            <a:cs typeface="Arial" panose="020B0604020202020204" pitchFamily="34" charset="0"/>
                          </a:rPr>
                        </m:ctrlPr>
                      </m:sSupPr>
                      <m:e>
                        <m:r>
                          <a:rPr lang="en-US" sz="2800" i="1">
                            <a:solidFill>
                              <a:srgbClr val="000000"/>
                            </a:solidFill>
                            <a:latin typeface="Cambria Math" panose="02040503050406030204" pitchFamily="18" charset="0"/>
                            <a:cs typeface="Arial" panose="020B0604020202020204" pitchFamily="34" charset="0"/>
                          </a:rPr>
                          <m:t>3</m:t>
                        </m:r>
                        <m:r>
                          <a:rPr lang="en-US" sz="2800" i="1">
                            <a:solidFill>
                              <a:srgbClr val="000000"/>
                            </a:solidFill>
                            <a:latin typeface="Cambria Math" panose="02040503050406030204" pitchFamily="18" charset="0"/>
                            <a:cs typeface="Arial" panose="020B0604020202020204" pitchFamily="34" charset="0"/>
                          </a:rPr>
                          <m:t>𝑛</m:t>
                        </m:r>
                      </m:e>
                      <m:sup>
                        <m:r>
                          <a:rPr lang="en-US" sz="2800" i="1">
                            <a:solidFill>
                              <a:srgbClr val="000000"/>
                            </a:solidFill>
                            <a:latin typeface="Cambria Math" panose="02040503050406030204" pitchFamily="18" charset="0"/>
                            <a:cs typeface="Arial" panose="020B0604020202020204" pitchFamily="34" charset="0"/>
                          </a:rPr>
                          <m:t>2</m:t>
                        </m:r>
                      </m:sup>
                    </m:sSup>
                  </m:oMath>
                </a14:m>
                <a:r>
                  <a:rPr lang="pt-BR" sz="1400" dirty="0">
                    <a:solidFill>
                      <a:srgbClr val="000000"/>
                    </a:solidFill>
                    <a:latin typeface="Arial" panose="020B0604020202020204" pitchFamily="34" charset="0"/>
                    <a:cs typeface="Arial" panose="020B0604020202020204" pitchFamily="34" charset="0"/>
                  </a:rPr>
                  <a:t> </a:t>
                </a:r>
                <a:r>
                  <a:rPr lang="pt-BR" sz="2800" dirty="0">
                    <a:solidFill>
                      <a:srgbClr val="000000"/>
                    </a:solidFill>
                    <a:latin typeface="Arial" panose="020B0604020202020204" pitchFamily="34" charset="0"/>
                    <a:cs typeface="Arial" panose="020B0604020202020204" pitchFamily="34" charset="0"/>
                  </a:rPr>
                  <a:t>+4n+1</a:t>
                </a:r>
                <a:r>
                  <a:rPr lang="en-US" sz="2800" dirty="0" smtClean="0">
                    <a:latin typeface="Arial" panose="020B0604020202020204" pitchFamily="34" charset="0"/>
                    <a:cs typeface="Arial" panose="020B0604020202020204" pitchFamily="34" charset="0"/>
                  </a:rPr>
                  <a:t>&lt;=</a:t>
                </a:r>
                <a:r>
                  <a:rPr lang="en-US" sz="2800" dirty="0">
                    <a:latin typeface="Arial" panose="020B0604020202020204" pitchFamily="34" charset="0"/>
                    <a:cs typeface="Arial" panose="020B0604020202020204" pitchFamily="34" charset="0"/>
                  </a:rPr>
                  <a:t>8</a:t>
                </a:r>
                <a14:m>
                  <m:oMath xmlns:m="http://schemas.openxmlformats.org/officeDocument/2006/math">
                    <m:sSup>
                      <m:sSupPr>
                        <m:ctrlPr>
                          <a:rPr lang="pt-BR" sz="2800" b="1" i="1">
                            <a:solidFill>
                              <a:srgbClr val="000000"/>
                            </a:solidFill>
                            <a:latin typeface="Cambria Math" panose="02040503050406030204" pitchFamily="18" charset="0"/>
                            <a:cs typeface="Arial" panose="020B0604020202020204" pitchFamily="34" charset="0"/>
                          </a:rPr>
                        </m:ctrlPr>
                      </m:sSupPr>
                      <m:e>
                        <m:r>
                          <a:rPr lang="en-US" sz="2800" b="1" i="1">
                            <a:solidFill>
                              <a:srgbClr val="000000"/>
                            </a:solidFill>
                            <a:latin typeface="Cambria Math" panose="02040503050406030204" pitchFamily="18" charset="0"/>
                            <a:cs typeface="Arial" panose="020B0604020202020204" pitchFamily="34" charset="0"/>
                          </a:rPr>
                          <m:t>𝒏</m:t>
                        </m:r>
                      </m:e>
                      <m:sup>
                        <m:r>
                          <a:rPr lang="en-US" sz="2800" b="1" i="1">
                            <a:solidFill>
                              <a:srgbClr val="000000"/>
                            </a:solidFill>
                            <a:latin typeface="Cambria Math" panose="02040503050406030204" pitchFamily="18" charset="0"/>
                            <a:cs typeface="Arial" panose="020B0604020202020204" pitchFamily="34" charset="0"/>
                          </a:rPr>
                          <m:t>𝟐</m:t>
                        </m:r>
                      </m:sup>
                    </m:sSup>
                  </m:oMath>
                </a14:m>
                <a:r>
                  <a:rPr lang="en-US" sz="2800" dirty="0">
                    <a:latin typeface="Arial" panose="020B0604020202020204" pitchFamily="34" charset="0"/>
                    <a:cs typeface="Arial" panose="020B0604020202020204" pitchFamily="34" charset="0"/>
                  </a:rPr>
                  <a:t> for all n&gt;=1</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So we have shown that f(n)&lt;=8</a:t>
                </a:r>
                <a14:m>
                  <m:oMath xmlns:m="http://schemas.openxmlformats.org/officeDocument/2006/math">
                    <m:sSup>
                      <m:sSupPr>
                        <m:ctrlPr>
                          <a:rPr lang="pt-BR" sz="2800" b="1" i="1">
                            <a:solidFill>
                              <a:srgbClr val="000000"/>
                            </a:solidFill>
                            <a:latin typeface="Cambria Math" panose="02040503050406030204" pitchFamily="18" charset="0"/>
                            <a:cs typeface="Arial" panose="020B0604020202020204" pitchFamily="34" charset="0"/>
                          </a:rPr>
                        </m:ctrlPr>
                      </m:sSupPr>
                      <m:e>
                        <m:r>
                          <a:rPr lang="en-US" sz="2800" b="1" i="1">
                            <a:solidFill>
                              <a:srgbClr val="000000"/>
                            </a:solidFill>
                            <a:latin typeface="Cambria Math" panose="02040503050406030204" pitchFamily="18" charset="0"/>
                            <a:cs typeface="Arial" panose="020B0604020202020204" pitchFamily="34" charset="0"/>
                          </a:rPr>
                          <m:t>𝒏</m:t>
                        </m:r>
                      </m:e>
                      <m:sup>
                        <m:r>
                          <a:rPr lang="en-US" sz="2800" b="1" i="1">
                            <a:solidFill>
                              <a:srgbClr val="000000"/>
                            </a:solidFill>
                            <a:latin typeface="Cambria Math" panose="02040503050406030204" pitchFamily="18" charset="0"/>
                            <a:cs typeface="Arial" panose="020B0604020202020204" pitchFamily="34" charset="0"/>
                          </a:rPr>
                          <m:t>𝟐</m:t>
                        </m:r>
                      </m:sup>
                    </m:sSup>
                  </m:oMath>
                </a14:m>
                <a:r>
                  <a:rPr lang="en-US" sz="2800" dirty="0">
                    <a:latin typeface="Arial" panose="020B0604020202020204" pitchFamily="34" charset="0"/>
                    <a:cs typeface="Arial" panose="020B0604020202020204" pitchFamily="34" charset="0"/>
                  </a:rPr>
                  <a:t> for all n&gt;=1</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Therefore, f (n) is O(</a:t>
                </a:r>
                <a14:m>
                  <m:oMath xmlns:m="http://schemas.openxmlformats.org/officeDocument/2006/math">
                    <m:sSup>
                      <m:sSupPr>
                        <m:ctrlPr>
                          <a:rPr lang="pt-BR" sz="2800" b="1" i="1">
                            <a:solidFill>
                              <a:srgbClr val="000000"/>
                            </a:solidFill>
                            <a:latin typeface="Cambria Math" panose="02040503050406030204" pitchFamily="18" charset="0"/>
                            <a:cs typeface="Arial" panose="020B0604020202020204" pitchFamily="34" charset="0"/>
                          </a:rPr>
                        </m:ctrlPr>
                      </m:sSupPr>
                      <m:e>
                        <m:r>
                          <a:rPr lang="en-US" sz="2800" b="1" i="1">
                            <a:solidFill>
                              <a:srgbClr val="000000"/>
                            </a:solidFill>
                            <a:latin typeface="Cambria Math" panose="02040503050406030204" pitchFamily="18" charset="0"/>
                            <a:cs typeface="Arial" panose="020B0604020202020204" pitchFamily="34" charset="0"/>
                          </a:rPr>
                          <m:t>𝒏</m:t>
                        </m:r>
                      </m:e>
                      <m:sup>
                        <m:r>
                          <a:rPr lang="en-US" sz="2800" b="1" i="1">
                            <a:solidFill>
                              <a:srgbClr val="000000"/>
                            </a:solidFill>
                            <a:latin typeface="Cambria Math" panose="02040503050406030204" pitchFamily="18" charset="0"/>
                            <a:cs typeface="Arial" panose="020B0604020202020204" pitchFamily="34" charset="0"/>
                          </a:rPr>
                          <m:t>𝟐</m:t>
                        </m:r>
                      </m:sup>
                    </m:sSup>
                  </m:oMath>
                </a14:m>
                <a:r>
                  <a:rPr lang="en-US" sz="2800" dirty="0">
                    <a:latin typeface="Arial" panose="020B0604020202020204" pitchFamily="34" charset="0"/>
                    <a:cs typeface="Arial" panose="020B0604020202020204" pitchFamily="34" charset="0"/>
                  </a:rPr>
                  <a:t>) (c=8,k=1)</a:t>
                </a:r>
                <a:r>
                  <a:rPr lang="en-US" sz="2800" dirty="0">
                    <a:latin typeface="Arial" panose="020B0604020202020204" pitchFamily="34" charset="0"/>
                    <a:cs typeface="Arial" panose="020B0604020202020204" pitchFamily="34" charset="0"/>
                  </a:rPr>
                  <a:t> </a:t>
                </a:r>
                <a:br>
                  <a:rPr lang="en-US" sz="2800" dirty="0">
                    <a:latin typeface="Arial" panose="020B0604020202020204" pitchFamily="34" charset="0"/>
                    <a:cs typeface="Arial" panose="020B0604020202020204" pitchFamily="34" charset="0"/>
                  </a:rPr>
                </a:br>
                <a:endParaRPr lang="en-US" sz="2800" dirty="0">
                  <a:latin typeface="Arial" panose="020B0604020202020204" pitchFamily="34" charset="0"/>
                  <a:cs typeface="Arial" panose="020B0604020202020204" pitchFamily="34" charset="0"/>
                </a:endParaRPr>
              </a:p>
            </p:txBody>
          </p:sp>
        </mc:Choice>
        <mc:Fallback>
          <p:sp>
            <p:nvSpPr>
              <p:cNvPr id="4" name="Rectangle 3"/>
              <p:cNvSpPr>
                <a:spLocks noRot="1" noChangeAspect="1" noMove="1" noResize="1" noEditPoints="1" noAdjustHandles="1" noChangeArrowheads="1" noChangeShapeType="1" noTextEdit="1"/>
              </p:cNvSpPr>
              <p:nvPr/>
            </p:nvSpPr>
            <p:spPr>
              <a:xfrm>
                <a:off x="937846" y="676480"/>
                <a:ext cx="9964616" cy="4704365"/>
              </a:xfrm>
              <a:prstGeom prst="rect">
                <a:avLst/>
              </a:prstGeom>
              <a:blipFill rotWithShape="1">
                <a:blip r:embed="rId1"/>
                <a:stretch>
                  <a:fillRect l="-6" t="-4" r="1" b="-1555"/>
                </a:stretch>
              </a:blipFill>
            </p:spPr>
            <p:txBody>
              <a:bodyPr/>
              <a:lstStyle/>
              <a:p>
                <a:r>
                  <a:rPr lang="en-US" altLang="en-US">
                    <a:noFill/>
                  </a:rPr>
                  <a:t> </a:t>
                </a:r>
              </a:p>
            </p:txBody>
          </p:sp>
        </mc:Fallback>
      </mc:AlternateContent>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0246" name="Rectangle 2"/>
          <p:cNvSpPr>
            <a:spLocks noGrp="1" noChangeArrowheads="1"/>
          </p:cNvSpPr>
          <p:nvPr>
            <p:ph type="title"/>
          </p:nvPr>
        </p:nvSpPr>
        <p:spPr>
          <a:xfrm>
            <a:off x="418531" y="138160"/>
            <a:ext cx="10972800" cy="1143000"/>
          </a:xfrm>
        </p:spPr>
        <p:txBody>
          <a:bodyPr/>
          <a:lstStyle/>
          <a:p>
            <a:pPr algn="l" eaLnBrk="1" hangingPunct="1">
              <a:defRPr/>
            </a:pPr>
            <a:r>
              <a:rPr lang="tr-TR" sz="3600" b="1" i="1">
                <a:latin typeface="Arial" panose="020B0604020202020204" pitchFamily="34" charset="0"/>
                <a:cs typeface="Arial" panose="020B0604020202020204" pitchFamily="34" charset="0"/>
              </a:rPr>
              <a:t>             </a:t>
            </a:r>
            <a:br>
              <a:rPr lang="en-US" sz="3600" i="1" dirty="0">
                <a:latin typeface="Arial" panose="020B0604020202020204" pitchFamily="34" charset="0"/>
                <a:cs typeface="Arial" panose="020B0604020202020204" pitchFamily="34" charset="0"/>
              </a:rPr>
            </a:br>
            <a:endParaRPr lang="en-US" sz="3600" i="1" dirty="0">
              <a:latin typeface="Arial" panose="020B0604020202020204" pitchFamily="34" charset="0"/>
              <a:cs typeface="Arial" panose="020B0604020202020204" pitchFamily="34" charset="0"/>
            </a:endParaRPr>
          </a:p>
        </p:txBody>
      </p:sp>
      <p:graphicFrame>
        <p:nvGraphicFramePr>
          <p:cNvPr id="10242" name="Object 9"/>
          <p:cNvGraphicFramePr>
            <a:graphicFrameLocks noGrp="1" noChangeAspect="1"/>
          </p:cNvGraphicFramePr>
          <p:nvPr>
            <p:ph sz="half" idx="1"/>
          </p:nvPr>
        </p:nvGraphicFramePr>
        <p:xfrm>
          <a:off x="3744344" y="3221085"/>
          <a:ext cx="3382962" cy="901700"/>
        </p:xfrm>
        <a:graphic>
          <a:graphicData uri="http://schemas.openxmlformats.org/presentationml/2006/ole">
            <mc:AlternateContent xmlns:mc="http://schemas.openxmlformats.org/markup-compatibility/2006">
              <mc:Choice xmlns:v="urn:schemas-microsoft-com:vml" Requires="v">
                <p:oleObj spid="_x0000_s2121" name="Equation" r:id="rId1" imgW="1905000" imgH="508000" progId="Equation.3">
                  <p:embed/>
                </p:oleObj>
              </mc:Choice>
              <mc:Fallback>
                <p:oleObj name="Equation" r:id="rId1" imgW="1905000" imgH="508000" progId="Equation.3">
                  <p:embed/>
                  <p:pic>
                    <p:nvPicPr>
                      <p:cNvPr id="0" name="Object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4344" y="3221085"/>
                        <a:ext cx="3382962" cy="90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43" name="Object 11"/>
          <p:cNvGraphicFramePr>
            <a:graphicFrameLocks noGrp="1" noChangeAspect="1"/>
          </p:cNvGraphicFramePr>
          <p:nvPr>
            <p:ph sz="quarter" idx="2"/>
          </p:nvPr>
        </p:nvGraphicFramePr>
        <p:xfrm>
          <a:off x="3744344" y="4587923"/>
          <a:ext cx="2089150" cy="879475"/>
        </p:xfrm>
        <a:graphic>
          <a:graphicData uri="http://schemas.openxmlformats.org/presentationml/2006/ole">
            <mc:AlternateContent xmlns:mc="http://schemas.openxmlformats.org/markup-compatibility/2006">
              <mc:Choice xmlns:v="urn:schemas-microsoft-com:vml" Requires="v">
                <p:oleObj spid="_x0000_s2122" name="Equation" r:id="rId3" imgW="1206500" imgH="508000" progId="Equation.3">
                  <p:embed/>
                </p:oleObj>
              </mc:Choice>
              <mc:Fallback>
                <p:oleObj name="Equation" r:id="rId3" imgW="1206500" imgH="508000" progId="Equation.3">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4344" y="4587923"/>
                        <a:ext cx="2089150" cy="879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247" name="Rectangle 3"/>
          <p:cNvSpPr>
            <a:spLocks noChangeArrowheads="1"/>
          </p:cNvSpPr>
          <p:nvPr/>
        </p:nvSpPr>
        <p:spPr bwMode="auto">
          <a:xfrm>
            <a:off x="-584579" y="414384"/>
            <a:ext cx="8229600" cy="484188"/>
          </a:xfrm>
          <a:prstGeom prst="rect">
            <a:avLst/>
          </a:prstGeom>
          <a:noFill/>
          <a:ln>
            <a:noFill/>
          </a:ln>
        </p:spPr>
        <p:txBody>
          <a:bodyPr anchor="ctr"/>
          <a:lstStyle/>
          <a:p>
            <a:pPr algn="ctr">
              <a:defRPr/>
            </a:pPr>
            <a:r>
              <a:rPr lang="tr-TR" sz="3600" b="1" dirty="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Example 1. </a:t>
            </a:r>
            <a:endParaRPr lang="en-US" sz="3600" b="1" dirty="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0248" name="Rectangle 4"/>
          <p:cNvSpPr>
            <a:spLocks noChangeArrowheads="1"/>
          </p:cNvSpPr>
          <p:nvPr/>
        </p:nvSpPr>
        <p:spPr bwMode="auto">
          <a:xfrm>
            <a:off x="1944120" y="1609772"/>
            <a:ext cx="7966075" cy="511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pPr>
            <a:r>
              <a:rPr lang="tr-TR" altLang="en-US" sz="2800" dirty="0">
                <a:cs typeface="Arial" panose="020B0604020202020204" pitchFamily="34" charset="0"/>
              </a:rPr>
              <a:t>Show that            		</a:t>
            </a:r>
            <a:endParaRPr lang="tr-TR" altLang="en-US" sz="2800" dirty="0">
              <a:cs typeface="Arial" panose="020B0604020202020204" pitchFamily="34" charset="0"/>
            </a:endParaRPr>
          </a:p>
          <a:p>
            <a:pPr eaLnBrk="1" hangingPunct="1">
              <a:spcBef>
                <a:spcPct val="20000"/>
              </a:spcBef>
              <a:buFontTx/>
              <a:buChar char="•"/>
            </a:pPr>
            <a:endParaRPr lang="tr-TR" altLang="en-US" sz="2800" dirty="0">
              <a:cs typeface="Arial" panose="020B0604020202020204" pitchFamily="34" charset="0"/>
            </a:endParaRPr>
          </a:p>
          <a:p>
            <a:pPr eaLnBrk="1" hangingPunct="1">
              <a:spcBef>
                <a:spcPct val="20000"/>
              </a:spcBef>
            </a:pPr>
            <a:r>
              <a:rPr lang="tr-TR" altLang="en-US" sz="2800" dirty="0">
                <a:cs typeface="Arial" panose="020B0604020202020204" pitchFamily="34" charset="0"/>
              </a:rPr>
              <a:t>We must find </a:t>
            </a:r>
            <a:r>
              <a:rPr lang="tr-TR" altLang="en-US" sz="2800" i="1" dirty="0">
                <a:cs typeface="Arial" panose="020B0604020202020204" pitchFamily="34" charset="0"/>
              </a:rPr>
              <a:t>c</a:t>
            </a:r>
            <a:r>
              <a:rPr lang="tr-TR" altLang="en-US" sz="2800" i="1" baseline="-18000" dirty="0">
                <a:cs typeface="Arial" panose="020B0604020202020204" pitchFamily="34" charset="0"/>
              </a:rPr>
              <a:t>1 </a:t>
            </a:r>
            <a:r>
              <a:rPr lang="tr-TR" altLang="en-US" sz="2800" dirty="0">
                <a:cs typeface="Arial" panose="020B0604020202020204" pitchFamily="34" charset="0"/>
              </a:rPr>
              <a:t>and </a:t>
            </a:r>
            <a:r>
              <a:rPr lang="tr-TR" altLang="en-US" sz="2800" i="1" dirty="0">
                <a:cs typeface="Arial" panose="020B0604020202020204" pitchFamily="34" charset="0"/>
              </a:rPr>
              <a:t>c</a:t>
            </a:r>
            <a:r>
              <a:rPr lang="tr-TR" altLang="en-US" sz="2800" i="1" baseline="-18000" dirty="0">
                <a:cs typeface="Arial" panose="020B0604020202020204" pitchFamily="34" charset="0"/>
              </a:rPr>
              <a:t>2</a:t>
            </a:r>
            <a:r>
              <a:rPr lang="tr-TR" altLang="en-US" sz="2800" dirty="0">
                <a:cs typeface="Arial" panose="020B0604020202020204" pitchFamily="34" charset="0"/>
              </a:rPr>
              <a:t> such that</a:t>
            </a:r>
            <a:endParaRPr lang="tr-TR" altLang="en-US" sz="2800" dirty="0">
              <a:cs typeface="Arial" panose="020B0604020202020204" pitchFamily="34" charset="0"/>
            </a:endParaRPr>
          </a:p>
          <a:p>
            <a:pPr eaLnBrk="1" hangingPunct="1">
              <a:spcBef>
                <a:spcPct val="20000"/>
              </a:spcBef>
            </a:pPr>
            <a:endParaRPr lang="tr-TR" altLang="en-US" sz="2800" dirty="0">
              <a:cs typeface="Arial" panose="020B0604020202020204" pitchFamily="34" charset="0"/>
            </a:endParaRPr>
          </a:p>
          <a:p>
            <a:pPr eaLnBrk="1" hangingPunct="1">
              <a:spcBef>
                <a:spcPct val="20000"/>
              </a:spcBef>
              <a:buFontTx/>
              <a:buChar char="•"/>
            </a:pPr>
            <a:endParaRPr lang="tr-TR" altLang="en-US" sz="2800" dirty="0">
              <a:cs typeface="Arial" panose="020B0604020202020204" pitchFamily="34" charset="0"/>
            </a:endParaRPr>
          </a:p>
          <a:p>
            <a:pPr eaLnBrk="1" hangingPunct="1">
              <a:spcBef>
                <a:spcPct val="20000"/>
              </a:spcBef>
            </a:pPr>
            <a:r>
              <a:rPr lang="tr-TR" altLang="en-US" sz="2800" dirty="0">
                <a:cs typeface="Arial" panose="020B0604020202020204" pitchFamily="34" charset="0"/>
              </a:rPr>
              <a:t>Dividing bothsides by </a:t>
            </a:r>
            <a:r>
              <a:rPr lang="tr-TR" altLang="en-US" sz="2800" i="1" dirty="0">
                <a:cs typeface="Arial" panose="020B0604020202020204" pitchFamily="34" charset="0"/>
              </a:rPr>
              <a:t>n</a:t>
            </a:r>
            <a:r>
              <a:rPr lang="tr-TR" altLang="en-US" sz="2800" baseline="20000" dirty="0">
                <a:cs typeface="Arial" panose="020B0604020202020204" pitchFamily="34" charset="0"/>
              </a:rPr>
              <a:t>2</a:t>
            </a:r>
            <a:r>
              <a:rPr lang="tr-TR" altLang="en-US" sz="2800" dirty="0">
                <a:cs typeface="Arial" panose="020B0604020202020204" pitchFamily="34" charset="0"/>
              </a:rPr>
              <a:t> yields</a:t>
            </a:r>
            <a:endParaRPr lang="tr-TR" altLang="en-US" sz="2800" dirty="0">
              <a:cs typeface="Arial" panose="020B0604020202020204" pitchFamily="34" charset="0"/>
            </a:endParaRPr>
          </a:p>
          <a:p>
            <a:pPr eaLnBrk="1" hangingPunct="1">
              <a:spcBef>
                <a:spcPct val="20000"/>
              </a:spcBef>
            </a:pPr>
            <a:endParaRPr lang="tr-TR" altLang="en-US" sz="2800" dirty="0">
              <a:cs typeface="Arial" panose="020B0604020202020204" pitchFamily="34" charset="0"/>
            </a:endParaRPr>
          </a:p>
          <a:p>
            <a:pPr eaLnBrk="1" hangingPunct="1">
              <a:spcBef>
                <a:spcPct val="20000"/>
              </a:spcBef>
            </a:pPr>
            <a:endParaRPr lang="tr-TR" altLang="en-US" sz="2800" dirty="0">
              <a:cs typeface="Arial" panose="020B0604020202020204" pitchFamily="34" charset="0"/>
            </a:endParaRPr>
          </a:p>
          <a:p>
            <a:pPr eaLnBrk="1" hangingPunct="1">
              <a:spcBef>
                <a:spcPct val="20000"/>
              </a:spcBef>
            </a:pPr>
            <a:r>
              <a:rPr lang="tr-TR" altLang="en-US" sz="2800" dirty="0">
                <a:cs typeface="Arial" panose="020B0604020202020204" pitchFamily="34" charset="0"/>
              </a:rPr>
              <a:t>For </a:t>
            </a:r>
            <a:endParaRPr lang="tr-TR" altLang="en-US" sz="2800" dirty="0">
              <a:cs typeface="Arial" panose="020B0604020202020204" pitchFamily="34" charset="0"/>
            </a:endParaRPr>
          </a:p>
          <a:p>
            <a:pPr eaLnBrk="1" hangingPunct="1">
              <a:spcBef>
                <a:spcPct val="20000"/>
              </a:spcBef>
            </a:pPr>
            <a:endParaRPr lang="tr-TR" altLang="en-US" sz="2800" dirty="0">
              <a:cs typeface="Arial" panose="020B0604020202020204" pitchFamily="34" charset="0"/>
            </a:endParaRPr>
          </a:p>
        </p:txBody>
      </p:sp>
      <p:graphicFrame>
        <p:nvGraphicFramePr>
          <p:cNvPr id="10244" name="Object 7"/>
          <p:cNvGraphicFramePr>
            <a:graphicFrameLocks noChangeAspect="1"/>
          </p:cNvGraphicFramePr>
          <p:nvPr/>
        </p:nvGraphicFramePr>
        <p:xfrm>
          <a:off x="3672907" y="1420860"/>
          <a:ext cx="3527425" cy="862012"/>
        </p:xfrm>
        <a:graphic>
          <a:graphicData uri="http://schemas.openxmlformats.org/presentationml/2006/ole">
            <mc:AlternateContent xmlns:mc="http://schemas.openxmlformats.org/markup-compatibility/2006">
              <mc:Choice xmlns:v="urn:schemas-microsoft-com:vml" Requires="v">
                <p:oleObj spid="_x0000_s2123" name="Equation" r:id="rId5" imgW="2082800" imgH="508000" progId="Equation.3">
                  <p:embed/>
                </p:oleObj>
              </mc:Choice>
              <mc:Fallback>
                <p:oleObj name="Equation" r:id="rId5" imgW="2082800" imgH="508000"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72907" y="1420860"/>
                        <a:ext cx="3527425" cy="862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45" name="Object 13"/>
          <p:cNvGraphicFramePr>
            <a:graphicFrameLocks noGrp="1" noChangeAspect="1"/>
          </p:cNvGraphicFramePr>
          <p:nvPr>
            <p:ph sz="quarter" idx="3"/>
          </p:nvPr>
        </p:nvGraphicFramePr>
        <p:xfrm>
          <a:off x="2761682" y="5581698"/>
          <a:ext cx="3889375" cy="887413"/>
        </p:xfrm>
        <a:graphic>
          <a:graphicData uri="http://schemas.openxmlformats.org/presentationml/2006/ole">
            <mc:AlternateContent xmlns:mc="http://schemas.openxmlformats.org/markup-compatibility/2006">
              <mc:Choice xmlns:v="urn:schemas-microsoft-com:vml" Requires="v">
                <p:oleObj spid="_x0000_s2124" name="Denklem" r:id="rId7" imgW="1612900" imgH="368300" progId="Equation.3">
                  <p:embed/>
                </p:oleObj>
              </mc:Choice>
              <mc:Fallback>
                <p:oleObj name="Denklem" r:id="rId7" imgW="1612900" imgH="368300" progId="Equation.3">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61682" y="5581698"/>
                        <a:ext cx="3889375" cy="887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pPr>
              <a:defRPr/>
            </a:pPr>
            <a:endParaRPr lang="en-US"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1270" name="Rectangle 2"/>
          <p:cNvSpPr>
            <a:spLocks noGrp="1" noChangeArrowheads="1"/>
          </p:cNvSpPr>
          <p:nvPr>
            <p:ph type="title"/>
          </p:nvPr>
        </p:nvSpPr>
        <p:spPr>
          <a:xfrm>
            <a:off x="1919288" y="260350"/>
            <a:ext cx="8229600" cy="1143000"/>
          </a:xfrm>
        </p:spPr>
        <p:txBody>
          <a:bodyPr/>
          <a:lstStyle/>
          <a:p>
            <a:pPr algn="l" eaLnBrk="1" hangingPunct="1">
              <a:defRPr/>
            </a:pPr>
            <a:r>
              <a:rPr lang="tr-TR" sz="3600" b="1" i="1"/>
              <a:t>             </a:t>
            </a:r>
            <a:br>
              <a:rPr lang="en-US" sz="3600" i="1" dirty="0"/>
            </a:br>
            <a:endParaRPr lang="en-US" sz="3600" i="1" dirty="0"/>
          </a:p>
        </p:txBody>
      </p:sp>
      <p:sp>
        <p:nvSpPr>
          <p:cNvPr id="11271" name="Rectangle 3"/>
          <p:cNvSpPr>
            <a:spLocks noChangeArrowheads="1"/>
          </p:cNvSpPr>
          <p:nvPr/>
        </p:nvSpPr>
        <p:spPr bwMode="auto">
          <a:xfrm>
            <a:off x="1981200" y="274638"/>
            <a:ext cx="8229600" cy="1143000"/>
          </a:xfrm>
          <a:prstGeom prst="rect">
            <a:avLst/>
          </a:prstGeom>
          <a:noFill/>
          <a:ln>
            <a:noFill/>
          </a:ln>
        </p:spPr>
        <p:txBody>
          <a:bodyPr anchor="ctr"/>
          <a:lstStyle/>
          <a:p>
            <a:pPr algn="ctr">
              <a:defRPr/>
            </a:pPr>
            <a:r>
              <a:rPr lang="tr-TR" sz="3600" b="1" dirty="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Theorem </a:t>
            </a:r>
            <a:endParaRPr lang="en-US" sz="3600" b="1" dirty="0">
              <a:solidFill>
                <a:srgbClr val="F87422"/>
              </a:solidFill>
              <a:effectLst>
                <a:outerShdw blurRad="38100" dist="38100" dir="2700000" algn="tl">
                  <a:srgbClr val="000000">
                    <a:alpha val="43137"/>
                  </a:srgbClr>
                </a:outerShdw>
              </a:effectLst>
              <a:latin typeface="Arial" panose="020B0604020202020204" pitchFamily="34" charset="0"/>
            </a:endParaRPr>
          </a:p>
        </p:txBody>
      </p:sp>
      <p:sp>
        <p:nvSpPr>
          <p:cNvPr id="11272" name="Rectangle 4"/>
          <p:cNvSpPr>
            <a:spLocks noChangeArrowheads="1"/>
          </p:cNvSpPr>
          <p:nvPr/>
        </p:nvSpPr>
        <p:spPr bwMode="auto">
          <a:xfrm>
            <a:off x="1981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Tx/>
              <a:buChar char="•"/>
            </a:pPr>
            <a:endParaRPr lang="tr-TR" altLang="en-US" sz="2800">
              <a:solidFill>
                <a:srgbClr val="0000CC"/>
              </a:solidFill>
            </a:endParaRPr>
          </a:p>
          <a:p>
            <a:pPr eaLnBrk="1" hangingPunct="1">
              <a:spcBef>
                <a:spcPct val="20000"/>
              </a:spcBef>
              <a:buFontTx/>
              <a:buChar char="•"/>
            </a:pPr>
            <a:r>
              <a:rPr lang="tr-TR" altLang="en-US" sz="2800">
                <a:solidFill>
                  <a:srgbClr val="0000CC"/>
                </a:solidFill>
              </a:rPr>
              <a:t>For any two functions           and          ,  we have		</a:t>
            </a:r>
            <a:endParaRPr lang="tr-TR" altLang="en-US" sz="2800">
              <a:solidFill>
                <a:srgbClr val="0000CC"/>
              </a:solidFill>
            </a:endParaRPr>
          </a:p>
          <a:p>
            <a:pPr eaLnBrk="1" hangingPunct="1">
              <a:spcBef>
                <a:spcPct val="20000"/>
              </a:spcBef>
              <a:buFontTx/>
              <a:buChar char="•"/>
            </a:pPr>
            <a:endParaRPr lang="tr-TR" altLang="en-US" sz="2800">
              <a:solidFill>
                <a:srgbClr val="0000CC"/>
              </a:solidFill>
            </a:endParaRPr>
          </a:p>
          <a:p>
            <a:pPr eaLnBrk="1" hangingPunct="1">
              <a:spcBef>
                <a:spcPct val="20000"/>
              </a:spcBef>
            </a:pPr>
            <a:r>
              <a:rPr lang="tr-TR" altLang="en-US" sz="2800">
                <a:solidFill>
                  <a:srgbClr val="0000CC"/>
                </a:solidFill>
              </a:rPr>
              <a:t>	if and only if</a:t>
            </a:r>
            <a:endParaRPr lang="tr-TR" altLang="en-US" sz="2800">
              <a:solidFill>
                <a:srgbClr val="0000CC"/>
              </a:solidFill>
            </a:endParaRPr>
          </a:p>
          <a:p>
            <a:pPr eaLnBrk="1" hangingPunct="1">
              <a:spcBef>
                <a:spcPct val="20000"/>
              </a:spcBef>
              <a:buFontTx/>
              <a:buChar char="•"/>
            </a:pPr>
            <a:endParaRPr lang="tr-TR" altLang="en-US" sz="2800">
              <a:solidFill>
                <a:srgbClr val="0000CC"/>
              </a:solidFill>
            </a:endParaRPr>
          </a:p>
          <a:p>
            <a:pPr eaLnBrk="1" hangingPunct="1">
              <a:spcBef>
                <a:spcPct val="20000"/>
              </a:spcBef>
            </a:pPr>
            <a:r>
              <a:rPr lang="tr-TR" altLang="en-US" sz="2800">
                <a:solidFill>
                  <a:srgbClr val="0000CC"/>
                </a:solidFill>
              </a:rPr>
              <a:t>  </a:t>
            </a:r>
            <a:endParaRPr lang="tr-TR" altLang="en-US" sz="2800">
              <a:solidFill>
                <a:srgbClr val="0000CC"/>
              </a:solidFill>
            </a:endParaRPr>
          </a:p>
          <a:p>
            <a:pPr eaLnBrk="1" hangingPunct="1">
              <a:spcBef>
                <a:spcPct val="20000"/>
              </a:spcBef>
            </a:pPr>
            <a:r>
              <a:rPr lang="tr-TR" altLang="en-US" sz="2800">
                <a:solidFill>
                  <a:srgbClr val="0000CC"/>
                </a:solidFill>
              </a:rPr>
              <a:t> </a:t>
            </a:r>
            <a:endParaRPr lang="tr-TR" altLang="en-US" sz="2800">
              <a:solidFill>
                <a:srgbClr val="0000CC"/>
              </a:solidFill>
            </a:endParaRPr>
          </a:p>
          <a:p>
            <a:pPr eaLnBrk="1" hangingPunct="1">
              <a:spcBef>
                <a:spcPct val="20000"/>
              </a:spcBef>
            </a:pPr>
            <a:endParaRPr lang="tr-TR" altLang="en-US" sz="2800">
              <a:solidFill>
                <a:srgbClr val="0000CC"/>
              </a:solidFill>
            </a:endParaRPr>
          </a:p>
        </p:txBody>
      </p:sp>
      <p:graphicFrame>
        <p:nvGraphicFramePr>
          <p:cNvPr id="11266" name="Object 5"/>
          <p:cNvGraphicFramePr>
            <a:graphicFrameLocks noChangeAspect="1"/>
          </p:cNvGraphicFramePr>
          <p:nvPr/>
        </p:nvGraphicFramePr>
        <p:xfrm>
          <a:off x="7680325" y="2192338"/>
          <a:ext cx="787400" cy="431800"/>
        </p:xfrm>
        <a:graphic>
          <a:graphicData uri="http://schemas.openxmlformats.org/presentationml/2006/ole">
            <mc:AlternateContent xmlns:mc="http://schemas.openxmlformats.org/markup-compatibility/2006">
              <mc:Choice xmlns:v="urn:schemas-microsoft-com:vml" Requires="v">
                <p:oleObj spid="_x0000_s14409" name="Equation" r:id="rId1" imgW="787400" imgH="431800" progId="Equation.3">
                  <p:embed/>
                </p:oleObj>
              </mc:Choice>
              <mc:Fallback>
                <p:oleObj name="Equation" r:id="rId1" imgW="787400" imgH="431800" progId="Equation.3">
                  <p:embed/>
                  <p:pic>
                    <p:nvPicPr>
                      <p:cNvPr id="0" name="Object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80325" y="2192338"/>
                        <a:ext cx="7874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67" name="Object 6"/>
          <p:cNvGraphicFramePr>
            <a:graphicFrameLocks noChangeAspect="1"/>
          </p:cNvGraphicFramePr>
          <p:nvPr/>
        </p:nvGraphicFramePr>
        <p:xfrm>
          <a:off x="2419350" y="2852739"/>
          <a:ext cx="2406650" cy="407987"/>
        </p:xfrm>
        <a:graphic>
          <a:graphicData uri="http://schemas.openxmlformats.org/presentationml/2006/ole">
            <mc:AlternateContent xmlns:mc="http://schemas.openxmlformats.org/markup-compatibility/2006">
              <mc:Choice xmlns:v="urn:schemas-microsoft-com:vml" Requires="v">
                <p:oleObj spid="_x0000_s14410" name="Equation" r:id="rId3" imgW="2552700" imgH="431800" progId="Equation.3">
                  <p:embed/>
                </p:oleObj>
              </mc:Choice>
              <mc:Fallback>
                <p:oleObj name="Equation" r:id="rId3" imgW="2552700" imgH="431800"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9350" y="2852739"/>
                        <a:ext cx="2406650" cy="407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68" name="Object 7"/>
          <p:cNvGraphicFramePr>
            <a:graphicFrameLocks noChangeAspect="1"/>
          </p:cNvGraphicFramePr>
          <p:nvPr/>
        </p:nvGraphicFramePr>
        <p:xfrm>
          <a:off x="5880100" y="2205038"/>
          <a:ext cx="812800" cy="431800"/>
        </p:xfrm>
        <a:graphic>
          <a:graphicData uri="http://schemas.openxmlformats.org/presentationml/2006/ole">
            <mc:AlternateContent xmlns:mc="http://schemas.openxmlformats.org/markup-compatibility/2006">
              <mc:Choice xmlns:v="urn:schemas-microsoft-com:vml" Requires="v">
                <p:oleObj spid="_x0000_s14411" name="Equation" r:id="rId5" imgW="812165" imgH="431800" progId="Equation.3">
                  <p:embed/>
                </p:oleObj>
              </mc:Choice>
              <mc:Fallback>
                <p:oleObj name="Equation" r:id="rId5" imgW="812165" imgH="431800"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80100" y="2205038"/>
                        <a:ext cx="8128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69" name="Object 8"/>
          <p:cNvGraphicFramePr>
            <a:graphicFrameLocks noChangeAspect="1"/>
          </p:cNvGraphicFramePr>
          <p:nvPr/>
        </p:nvGraphicFramePr>
        <p:xfrm>
          <a:off x="2424113" y="4365625"/>
          <a:ext cx="5994400" cy="431800"/>
        </p:xfrm>
        <a:graphic>
          <a:graphicData uri="http://schemas.openxmlformats.org/presentationml/2006/ole">
            <mc:AlternateContent xmlns:mc="http://schemas.openxmlformats.org/markup-compatibility/2006">
              <mc:Choice xmlns:v="urn:schemas-microsoft-com:vml" Requires="v">
                <p:oleObj spid="_x0000_s14412" name="Equation" r:id="rId7" imgW="5994400" imgH="431800" progId="Equation.3">
                  <p:embed/>
                </p:oleObj>
              </mc:Choice>
              <mc:Fallback>
                <p:oleObj name="Equation" r:id="rId7" imgW="5994400" imgH="431800"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24113" y="4365625"/>
                        <a:ext cx="59944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2293" name="Rectangle 2"/>
          <p:cNvSpPr>
            <a:spLocks noGrp="1" noChangeArrowheads="1"/>
          </p:cNvSpPr>
          <p:nvPr>
            <p:ph type="title"/>
          </p:nvPr>
        </p:nvSpPr>
        <p:spPr>
          <a:xfrm>
            <a:off x="623248" y="534988"/>
            <a:ext cx="10972800" cy="1143000"/>
          </a:xfrm>
        </p:spPr>
        <p:txBody>
          <a:bodyPr/>
          <a:lstStyle/>
          <a:p>
            <a:pPr algn="l" eaLnBrk="1" hangingPunct="1">
              <a:defRPr/>
            </a:pPr>
            <a:r>
              <a:rPr lang="tr-TR" sz="3600" b="1" i="1">
                <a:latin typeface="Arial" panose="020B0604020202020204" pitchFamily="34" charset="0"/>
                <a:cs typeface="Arial" panose="020B0604020202020204" pitchFamily="34" charset="0"/>
              </a:rPr>
              <a:t>             </a:t>
            </a:r>
            <a:br>
              <a:rPr lang="en-US" sz="3600" i="1" dirty="0">
                <a:latin typeface="Arial" panose="020B0604020202020204" pitchFamily="34" charset="0"/>
                <a:cs typeface="Arial" panose="020B0604020202020204" pitchFamily="34" charset="0"/>
              </a:rPr>
            </a:br>
            <a:endParaRPr lang="en-US" sz="3600" i="1" dirty="0">
              <a:latin typeface="Arial" panose="020B0604020202020204" pitchFamily="34" charset="0"/>
              <a:cs typeface="Arial" panose="020B0604020202020204" pitchFamily="34" charset="0"/>
            </a:endParaRPr>
          </a:p>
        </p:txBody>
      </p:sp>
      <p:sp>
        <p:nvSpPr>
          <p:cNvPr id="12294" name="Rectangle 9"/>
          <p:cNvSpPr>
            <a:spLocks noGrp="1" noChangeArrowheads="1"/>
          </p:cNvSpPr>
          <p:nvPr>
            <p:ph type="body" sz="half" idx="1"/>
          </p:nvPr>
        </p:nvSpPr>
        <p:spPr>
          <a:xfrm>
            <a:off x="1932936" y="2897188"/>
            <a:ext cx="6481762" cy="3960812"/>
          </a:xfrm>
        </p:spPr>
        <p:txBody>
          <a:bodyPr/>
          <a:lstStyle/>
          <a:p>
            <a:pPr eaLnBrk="1" hangingPunct="1">
              <a:buFontTx/>
              <a:buNone/>
            </a:pPr>
            <a:r>
              <a:rPr lang="en-US" altLang="en-US" dirty="0">
                <a:latin typeface="Arial" panose="020B0604020202020204" pitchFamily="34" charset="0"/>
                <a:cs typeface="Arial" panose="020B0604020202020204" pitchFamily="34" charset="0"/>
              </a:rPr>
              <a:t>Because :</a:t>
            </a:r>
            <a:endParaRPr lang="tr-TR" altLang="en-US" dirty="0">
              <a:latin typeface="Arial" panose="020B0604020202020204" pitchFamily="34" charset="0"/>
              <a:cs typeface="Arial" panose="020B0604020202020204" pitchFamily="34" charset="0"/>
            </a:endParaRPr>
          </a:p>
          <a:p>
            <a:pPr eaLnBrk="1" hangingPunct="1">
              <a:buFontTx/>
              <a:buNone/>
            </a:pPr>
            <a:endParaRPr lang="tr-TR" altLang="en-US" dirty="0">
              <a:latin typeface="Arial" panose="020B0604020202020204" pitchFamily="34" charset="0"/>
              <a:cs typeface="Arial" panose="020B0604020202020204" pitchFamily="34" charset="0"/>
            </a:endParaRPr>
          </a:p>
          <a:p>
            <a:pPr eaLnBrk="1" hangingPunct="1">
              <a:buFontTx/>
              <a:buNone/>
            </a:pPr>
            <a:endParaRPr lang="tr-TR" altLang="en-US" dirty="0">
              <a:latin typeface="Arial" panose="020B0604020202020204" pitchFamily="34" charset="0"/>
              <a:cs typeface="Arial" panose="020B0604020202020204" pitchFamily="34" charset="0"/>
            </a:endParaRPr>
          </a:p>
          <a:p>
            <a:pPr eaLnBrk="1" hangingPunct="1">
              <a:buFontTx/>
              <a:buNone/>
            </a:pPr>
            <a:endParaRPr lang="tr-TR" altLang="en-US" dirty="0">
              <a:latin typeface="Arial" panose="020B0604020202020204" pitchFamily="34" charset="0"/>
              <a:cs typeface="Arial" panose="020B0604020202020204" pitchFamily="34" charset="0"/>
            </a:endParaRPr>
          </a:p>
          <a:p>
            <a:pPr eaLnBrk="1" hangingPunct="1">
              <a:buFontTx/>
              <a:buNone/>
            </a:pPr>
            <a:endParaRPr lang="tr-TR" altLang="en-US" dirty="0">
              <a:latin typeface="Arial" panose="020B0604020202020204" pitchFamily="34" charset="0"/>
              <a:cs typeface="Arial" panose="020B0604020202020204" pitchFamily="34" charset="0"/>
            </a:endParaRPr>
          </a:p>
          <a:p>
            <a:pPr eaLnBrk="1" hangingPunct="1">
              <a:buFontTx/>
              <a:buNone/>
            </a:pPr>
            <a:endParaRPr lang="tr-TR" altLang="en-US" dirty="0">
              <a:latin typeface="Arial" panose="020B0604020202020204" pitchFamily="34" charset="0"/>
              <a:cs typeface="Arial" panose="020B0604020202020204" pitchFamily="34" charset="0"/>
            </a:endParaRPr>
          </a:p>
        </p:txBody>
      </p:sp>
      <p:graphicFrame>
        <p:nvGraphicFramePr>
          <p:cNvPr id="12290" name="Object 10"/>
          <p:cNvGraphicFramePr>
            <a:graphicFrameLocks noGrp="1" noChangeAspect="1"/>
          </p:cNvGraphicFramePr>
          <p:nvPr>
            <p:ph sz="quarter" idx="2"/>
          </p:nvPr>
        </p:nvGraphicFramePr>
        <p:xfrm>
          <a:off x="2005961" y="3833814"/>
          <a:ext cx="2951162" cy="649287"/>
        </p:xfrm>
        <a:graphic>
          <a:graphicData uri="http://schemas.openxmlformats.org/presentationml/2006/ole">
            <mc:AlternateContent xmlns:mc="http://schemas.openxmlformats.org/markup-compatibility/2006">
              <mc:Choice xmlns:v="urn:schemas-microsoft-com:vml" Requires="v">
                <p:oleObj spid="_x0000_s12343" name="Equation" r:id="rId1" imgW="1155700" imgH="254000" progId="Equation.3">
                  <p:embed/>
                </p:oleObj>
              </mc:Choice>
              <mc:Fallback>
                <p:oleObj name="Equation" r:id="rId1" imgW="1155700" imgH="254000" progId="Equation.3">
                  <p:embed/>
                  <p:pic>
                    <p:nvPicPr>
                      <p:cNvPr id="0" name="Object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5961" y="3833814"/>
                        <a:ext cx="2951162" cy="649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295" name="Rectangle 3"/>
          <p:cNvSpPr>
            <a:spLocks noChangeArrowheads="1"/>
          </p:cNvSpPr>
          <p:nvPr/>
        </p:nvSpPr>
        <p:spPr bwMode="auto">
          <a:xfrm>
            <a:off x="-453077" y="642145"/>
            <a:ext cx="8229600" cy="1143000"/>
          </a:xfrm>
          <a:prstGeom prst="rect">
            <a:avLst/>
          </a:prstGeom>
          <a:noFill/>
          <a:ln>
            <a:noFill/>
          </a:ln>
        </p:spPr>
        <p:txBody>
          <a:bodyPr anchor="ctr"/>
          <a:lstStyle/>
          <a:p>
            <a:pPr algn="ctr">
              <a:defRPr/>
            </a:pPr>
            <a:r>
              <a:rPr lang="tr-TR" sz="3600" b="1" dirty="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Example 2.</a:t>
            </a:r>
            <a:r>
              <a:rPr lang="tr-TR" sz="3600" b="1" i="1" dirty="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en-US" sz="3600" b="1" i="1" dirty="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12291" name="Object 6"/>
          <p:cNvGraphicFramePr>
            <a:graphicFrameLocks noChangeAspect="1"/>
          </p:cNvGraphicFramePr>
          <p:nvPr/>
        </p:nvGraphicFramePr>
        <p:xfrm>
          <a:off x="1861498" y="1817688"/>
          <a:ext cx="4103688" cy="677862"/>
        </p:xfrm>
        <a:graphic>
          <a:graphicData uri="http://schemas.openxmlformats.org/presentationml/2006/ole">
            <mc:AlternateContent xmlns:mc="http://schemas.openxmlformats.org/markup-compatibility/2006">
              <mc:Choice xmlns:v="urn:schemas-microsoft-com:vml" Requires="v">
                <p:oleObj spid="_x0000_s12344" name="Equation" r:id="rId3" imgW="1536065" imgH="254000" progId="Equation.3">
                  <p:embed/>
                </p:oleObj>
              </mc:Choice>
              <mc:Fallback>
                <p:oleObj name="Equation" r:id="rId3" imgW="1536065" imgH="254000"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61498" y="1817688"/>
                        <a:ext cx="4103688" cy="6778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292" name="Object 12"/>
          <p:cNvGraphicFramePr>
            <a:graphicFrameLocks noGrp="1" noChangeAspect="1"/>
          </p:cNvGraphicFramePr>
          <p:nvPr>
            <p:ph sz="quarter" idx="3"/>
          </p:nvPr>
        </p:nvGraphicFramePr>
        <p:xfrm>
          <a:off x="2005961" y="4696620"/>
          <a:ext cx="3168650" cy="649287"/>
        </p:xfrm>
        <a:graphic>
          <a:graphicData uri="http://schemas.openxmlformats.org/presentationml/2006/ole">
            <mc:AlternateContent xmlns:mc="http://schemas.openxmlformats.org/markup-compatibility/2006">
              <mc:Choice xmlns:v="urn:schemas-microsoft-com:vml" Requires="v">
                <p:oleObj spid="_x0000_s12345" name="Equation" r:id="rId5" imgW="1155700" imgH="254000" progId="Equation.3">
                  <p:embed/>
                </p:oleObj>
              </mc:Choice>
              <mc:Fallback>
                <p:oleObj name="Equation" r:id="rId5" imgW="1155700" imgH="254000" progId="Equation.3">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05961" y="4696620"/>
                        <a:ext cx="3168650" cy="649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pPr>
              <a:defRPr/>
            </a:pPr>
            <a:endParaRPr lang="en-US"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p:txBody>
          <a:bodyPr/>
          <a:lstStyle/>
          <a:p>
            <a:pPr algn="l" eaLnBrk="1" hangingPunct="1">
              <a:defRPr/>
            </a:pPr>
            <a:r>
              <a:rPr lang="tr-TR" sz="3600" b="1" i="1"/>
              <a:t>             </a:t>
            </a:r>
            <a:br>
              <a:rPr lang="en-US" sz="3600" i="1" dirty="0"/>
            </a:br>
            <a:endParaRPr lang="en-US" sz="3600" i="1" dirty="0"/>
          </a:p>
        </p:txBody>
      </p:sp>
      <p:sp>
        <p:nvSpPr>
          <p:cNvPr id="21508" name="Rectangle 3"/>
          <p:cNvSpPr>
            <a:spLocks noChangeArrowheads="1"/>
          </p:cNvSpPr>
          <p:nvPr/>
        </p:nvSpPr>
        <p:spPr bwMode="auto">
          <a:xfrm>
            <a:off x="1981200" y="274638"/>
            <a:ext cx="8229600" cy="1143000"/>
          </a:xfrm>
          <a:prstGeom prst="rect">
            <a:avLst/>
          </a:prstGeom>
          <a:noFill/>
          <a:ln>
            <a:noFill/>
          </a:ln>
        </p:spPr>
        <p:txBody>
          <a:bodyPr anchor="ctr"/>
          <a:lstStyle/>
          <a:p>
            <a:pPr algn="ctr">
              <a:defRPr/>
            </a:pPr>
            <a:r>
              <a:rPr lang="tr-TR" sz="3600" b="1" dirty="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Example 3. </a:t>
            </a:r>
            <a:endParaRPr lang="en-US" sz="3600" b="1" dirty="0">
              <a:solidFill>
                <a:srgbClr val="F87422"/>
              </a:solidFill>
              <a:effectLst>
                <a:outerShdw blurRad="38100" dist="38100" dir="2700000" algn="tl">
                  <a:srgbClr val="000000">
                    <a:alpha val="43137"/>
                  </a:srgbClr>
                </a:outerShdw>
              </a:effectLst>
              <a:latin typeface="Arial" panose="020B0604020202020204" pitchFamily="34" charset="0"/>
            </a:endParaRPr>
          </a:p>
        </p:txBody>
      </p:sp>
      <p:sp>
        <p:nvSpPr>
          <p:cNvPr id="21509" name="Rectangle 4"/>
          <p:cNvSpPr>
            <a:spLocks noChangeArrowheads="1"/>
          </p:cNvSpPr>
          <p:nvPr/>
        </p:nvSpPr>
        <p:spPr bwMode="auto">
          <a:xfrm>
            <a:off x="1738313" y="1746250"/>
            <a:ext cx="8362950" cy="511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pPr>
            <a:endParaRPr lang="tr-TR" altLang="en-US" sz="2800">
              <a:solidFill>
                <a:srgbClr val="0000CC"/>
              </a:solidFill>
            </a:endParaRPr>
          </a:p>
        </p:txBody>
      </p:sp>
      <p:graphicFrame>
        <p:nvGraphicFramePr>
          <p:cNvPr id="21506" name="Object 7"/>
          <p:cNvGraphicFramePr>
            <a:graphicFrameLocks noChangeAspect="1"/>
          </p:cNvGraphicFramePr>
          <p:nvPr/>
        </p:nvGraphicFramePr>
        <p:xfrm>
          <a:off x="1801812" y="1912630"/>
          <a:ext cx="8588375" cy="4222750"/>
        </p:xfrm>
        <a:graphic>
          <a:graphicData uri="http://schemas.openxmlformats.org/presentationml/2006/ole">
            <mc:AlternateContent xmlns:mc="http://schemas.openxmlformats.org/markup-compatibility/2006">
              <mc:Choice xmlns:v="urn:schemas-microsoft-com:vml" Requires="v">
                <p:oleObj spid="_x0000_s15379" name="Denklem" r:id="rId1" imgW="4521200" imgH="2184400" progId="Equation.3">
                  <p:embed/>
                </p:oleObj>
              </mc:Choice>
              <mc:Fallback>
                <p:oleObj name="Denklem" r:id="rId1" imgW="4521200" imgH="2184400" progId="Equation.3">
                  <p:embed/>
                  <p:pic>
                    <p:nvPicPr>
                      <p:cNvPr id="0" name="Object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1812" y="1912630"/>
                        <a:ext cx="8588375" cy="4222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pPr>
              <a:defRPr/>
            </a:pPr>
            <a:endParaRPr lang="en-US"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p:txBody>
          <a:bodyPr/>
          <a:lstStyle/>
          <a:p>
            <a:pPr algn="l" eaLnBrk="1" hangingPunct="1">
              <a:defRPr/>
            </a:pPr>
            <a:r>
              <a:rPr lang="tr-TR" sz="3600" b="1" i="1"/>
              <a:t>               </a:t>
            </a:r>
            <a:br>
              <a:rPr lang="en-US" sz="3600" i="1" dirty="0"/>
            </a:br>
            <a:endParaRPr lang="en-US" sz="3600" i="1" dirty="0"/>
          </a:p>
        </p:txBody>
      </p:sp>
      <p:sp>
        <p:nvSpPr>
          <p:cNvPr id="26628" name="Rectangle 3"/>
          <p:cNvSpPr>
            <a:spLocks noChangeArrowheads="1"/>
          </p:cNvSpPr>
          <p:nvPr/>
        </p:nvSpPr>
        <p:spPr bwMode="auto">
          <a:xfrm>
            <a:off x="1981200" y="274638"/>
            <a:ext cx="8229600" cy="1143000"/>
          </a:xfrm>
          <a:prstGeom prst="rect">
            <a:avLst/>
          </a:prstGeom>
          <a:noFill/>
          <a:ln>
            <a:noFill/>
          </a:ln>
        </p:spPr>
        <p:txBody>
          <a:bodyPr anchor="ctr"/>
          <a:lstStyle/>
          <a:p>
            <a:pPr algn="ctr">
              <a:defRPr/>
            </a:pPr>
            <a:r>
              <a:rPr lang="tr-TR" sz="2800" b="1" dirty="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Standard notations and common functions</a:t>
            </a:r>
            <a:endParaRPr lang="en-US" sz="2800" b="1" dirty="0">
              <a:solidFill>
                <a:srgbClr val="F87422"/>
              </a:solidFill>
              <a:effectLst>
                <a:outerShdw blurRad="38100" dist="38100" dir="2700000" algn="tl">
                  <a:srgbClr val="000000">
                    <a:alpha val="43137"/>
                  </a:srgbClr>
                </a:outerShdw>
              </a:effectLst>
              <a:latin typeface="Arial" panose="020B0604020202020204" pitchFamily="34" charset="0"/>
            </a:endParaRPr>
          </a:p>
        </p:txBody>
      </p:sp>
      <p:sp>
        <p:nvSpPr>
          <p:cNvPr id="22533" name="Rectangle 4"/>
          <p:cNvSpPr>
            <a:spLocks noChangeArrowheads="1"/>
          </p:cNvSpPr>
          <p:nvPr/>
        </p:nvSpPr>
        <p:spPr bwMode="auto">
          <a:xfrm>
            <a:off x="1919288" y="1643063"/>
            <a:ext cx="8229600" cy="450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Tx/>
              <a:buChar char="•"/>
            </a:pPr>
            <a:endParaRPr lang="tr-TR" altLang="en-US" sz="2800">
              <a:solidFill>
                <a:srgbClr val="0000CC"/>
              </a:solidFill>
            </a:endParaRPr>
          </a:p>
          <a:p>
            <a:pPr eaLnBrk="1" hangingPunct="1">
              <a:spcBef>
                <a:spcPct val="20000"/>
              </a:spcBef>
              <a:buFontTx/>
              <a:buChar char="•"/>
            </a:pPr>
            <a:r>
              <a:rPr lang="tr-TR" altLang="en-US" sz="2800">
                <a:solidFill>
                  <a:srgbClr val="0000CC"/>
                </a:solidFill>
              </a:rPr>
              <a:t>Floors and ceilings</a:t>
            </a:r>
            <a:endParaRPr lang="tr-TR" altLang="en-US" sz="2800">
              <a:solidFill>
                <a:srgbClr val="0000CC"/>
              </a:solidFill>
            </a:endParaRPr>
          </a:p>
          <a:p>
            <a:pPr eaLnBrk="1" hangingPunct="1">
              <a:spcBef>
                <a:spcPct val="20000"/>
              </a:spcBef>
              <a:buFontTx/>
              <a:buChar char="•"/>
            </a:pPr>
            <a:endParaRPr lang="tr-TR" altLang="en-US" sz="2800">
              <a:solidFill>
                <a:srgbClr val="0000CC"/>
              </a:solidFill>
            </a:endParaRPr>
          </a:p>
          <a:p>
            <a:pPr eaLnBrk="1" hangingPunct="1">
              <a:spcBef>
                <a:spcPct val="20000"/>
              </a:spcBef>
              <a:buFontTx/>
              <a:buChar char="•"/>
            </a:pPr>
            <a:endParaRPr lang="tr-TR" altLang="en-US" sz="2800">
              <a:solidFill>
                <a:srgbClr val="0000CC"/>
              </a:solidFill>
            </a:endParaRPr>
          </a:p>
          <a:p>
            <a:pPr eaLnBrk="1" hangingPunct="1">
              <a:spcBef>
                <a:spcPct val="20000"/>
              </a:spcBef>
              <a:buFontTx/>
              <a:buChar char="•"/>
            </a:pPr>
            <a:endParaRPr lang="tr-TR" altLang="en-US" sz="2800">
              <a:solidFill>
                <a:srgbClr val="0000CC"/>
              </a:solidFill>
            </a:endParaRPr>
          </a:p>
        </p:txBody>
      </p:sp>
      <p:graphicFrame>
        <p:nvGraphicFramePr>
          <p:cNvPr id="22530" name="Object 5"/>
          <p:cNvGraphicFramePr>
            <a:graphicFrameLocks noChangeAspect="1"/>
          </p:cNvGraphicFramePr>
          <p:nvPr/>
        </p:nvGraphicFramePr>
        <p:xfrm>
          <a:off x="2524126" y="3286126"/>
          <a:ext cx="3857625" cy="525463"/>
        </p:xfrm>
        <a:graphic>
          <a:graphicData uri="http://schemas.openxmlformats.org/presentationml/2006/ole">
            <mc:AlternateContent xmlns:mc="http://schemas.openxmlformats.org/markup-compatibility/2006">
              <mc:Choice xmlns:v="urn:schemas-microsoft-com:vml" Requires="v">
                <p:oleObj spid="_x0000_s9235" name="Equation" r:id="rId1" imgW="1676400" imgH="228600" progId="Equation.3">
                  <p:embed/>
                </p:oleObj>
              </mc:Choice>
              <mc:Fallback>
                <p:oleObj name="Equation" r:id="rId1" imgW="1676400" imgH="228600" progId="Equation.3">
                  <p:embed/>
                  <p:pic>
                    <p:nvPicPr>
                      <p:cNvPr id="0" name="Object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4126" y="3286126"/>
                        <a:ext cx="3857625" cy="525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534" name="Content Placeholder 7"/>
          <p:cNvSpPr>
            <a:spLocks noGrp="1"/>
          </p:cNvSpPr>
          <p:nvPr>
            <p:ph idx="1"/>
          </p:nvPr>
        </p:nvSpPr>
        <p:spPr>
          <a:xfrm>
            <a:off x="1981200" y="1600200"/>
            <a:ext cx="8229600" cy="185738"/>
          </a:xfrm>
        </p:spPr>
        <p:txBody>
          <a:bodyPr>
            <a:normAutofit fontScale="25000" lnSpcReduction="20000"/>
          </a:bodyPr>
          <a:lstStyle/>
          <a:p>
            <a:endParaRPr lang="tr-TR" altLang="en-US" smtClean="0"/>
          </a:p>
          <a:p>
            <a:endParaRPr lang="tr-TR" altLang="en-US" smtClean="0"/>
          </a:p>
        </p:txBody>
      </p:sp>
      <p:sp>
        <p:nvSpPr>
          <p:cNvPr id="2" name="Footer Placeholder 1"/>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p:txBody>
          <a:bodyPr/>
          <a:lstStyle/>
          <a:p>
            <a:pPr algn="l" eaLnBrk="1" hangingPunct="1">
              <a:defRPr/>
            </a:pPr>
            <a:r>
              <a:rPr lang="tr-TR" sz="3600" b="1" i="1"/>
              <a:t>               </a:t>
            </a:r>
            <a:br>
              <a:rPr lang="en-US" sz="3600" i="1" dirty="0"/>
            </a:br>
            <a:endParaRPr lang="en-US" sz="3600" i="1" dirty="0"/>
          </a:p>
        </p:txBody>
      </p:sp>
      <p:sp>
        <p:nvSpPr>
          <p:cNvPr id="30724" name="Rectangle 3"/>
          <p:cNvSpPr>
            <a:spLocks noChangeArrowheads="1"/>
          </p:cNvSpPr>
          <p:nvPr/>
        </p:nvSpPr>
        <p:spPr bwMode="auto">
          <a:xfrm>
            <a:off x="1981200" y="274638"/>
            <a:ext cx="8229600" cy="1143000"/>
          </a:xfrm>
          <a:prstGeom prst="rect">
            <a:avLst/>
          </a:prstGeom>
          <a:noFill/>
          <a:ln>
            <a:noFill/>
          </a:ln>
        </p:spPr>
        <p:txBody>
          <a:bodyPr anchor="ctr"/>
          <a:lstStyle/>
          <a:p>
            <a:pPr algn="ctr">
              <a:defRPr/>
            </a:pPr>
            <a:r>
              <a:rPr lang="tr-TR" sz="2800" b="1" dirty="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Standard notations and common functions</a:t>
            </a:r>
            <a:endParaRPr lang="en-US" sz="2800" b="1" dirty="0">
              <a:solidFill>
                <a:srgbClr val="F87422"/>
              </a:solidFill>
              <a:effectLst>
                <a:outerShdw blurRad="38100" dist="38100" dir="2700000" algn="tl">
                  <a:srgbClr val="000000">
                    <a:alpha val="43137"/>
                  </a:srgbClr>
                </a:outerShdw>
              </a:effectLst>
              <a:latin typeface="Arial" panose="020B0604020202020204" pitchFamily="34" charset="0"/>
            </a:endParaRPr>
          </a:p>
        </p:txBody>
      </p:sp>
      <p:sp>
        <p:nvSpPr>
          <p:cNvPr id="23557" name="Rectangle 4"/>
          <p:cNvSpPr>
            <a:spLocks noChangeArrowheads="1"/>
          </p:cNvSpPr>
          <p:nvPr/>
        </p:nvSpPr>
        <p:spPr bwMode="auto">
          <a:xfrm>
            <a:off x="1919288" y="1643063"/>
            <a:ext cx="8229600" cy="450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Arial" panose="020B0604020202020204" pitchFamily="34" charset="0"/>
              <a:buChar char="•"/>
            </a:pPr>
            <a:r>
              <a:rPr lang="tr-TR" altLang="en-US" sz="2800">
                <a:solidFill>
                  <a:srgbClr val="0000CC"/>
                </a:solidFill>
              </a:rPr>
              <a:t>Logarithms:</a:t>
            </a:r>
            <a:endParaRPr lang="tr-TR" altLang="en-US" sz="2800">
              <a:solidFill>
                <a:srgbClr val="0000CC"/>
              </a:solidFill>
            </a:endParaRPr>
          </a:p>
          <a:p>
            <a:pPr eaLnBrk="1" hangingPunct="1">
              <a:spcBef>
                <a:spcPct val="20000"/>
              </a:spcBef>
            </a:pPr>
            <a:r>
              <a:rPr lang="tr-TR" altLang="en-US" sz="2800">
                <a:latin typeface="Times New Roman" panose="02020603050405020304" charset="0"/>
                <a:cs typeface="Times New Roman" panose="02020603050405020304" charset="0"/>
              </a:rPr>
              <a:t>    </a:t>
            </a:r>
            <a:endParaRPr lang="tr-TR" altLang="en-US" sz="2800">
              <a:latin typeface="Times New Roman" panose="02020603050405020304" charset="0"/>
              <a:cs typeface="Times New Roman" panose="02020603050405020304" charset="0"/>
            </a:endParaRPr>
          </a:p>
          <a:p>
            <a:pPr eaLnBrk="1" hangingPunct="1">
              <a:spcBef>
                <a:spcPct val="20000"/>
              </a:spcBef>
            </a:pPr>
            <a:r>
              <a:rPr lang="tr-TR" altLang="en-US" sz="2800">
                <a:latin typeface="Times New Roman" panose="02020603050405020304" charset="0"/>
                <a:cs typeface="Times New Roman" panose="02020603050405020304" charset="0"/>
              </a:rPr>
              <a:t>	</a:t>
            </a:r>
            <a:endParaRPr lang="tr-TR" altLang="en-US" sz="2800">
              <a:solidFill>
                <a:srgbClr val="0000CC"/>
              </a:solidFill>
            </a:endParaRPr>
          </a:p>
          <a:p>
            <a:pPr eaLnBrk="1" hangingPunct="1">
              <a:spcBef>
                <a:spcPct val="20000"/>
              </a:spcBef>
              <a:buFontTx/>
              <a:buChar char="•"/>
            </a:pPr>
            <a:endParaRPr lang="tr-TR" altLang="en-US" sz="2800">
              <a:solidFill>
                <a:srgbClr val="0000CC"/>
              </a:solidFill>
            </a:endParaRPr>
          </a:p>
          <a:p>
            <a:pPr eaLnBrk="1" hangingPunct="1">
              <a:spcBef>
                <a:spcPct val="20000"/>
              </a:spcBef>
              <a:buFontTx/>
              <a:buChar char="•"/>
            </a:pPr>
            <a:endParaRPr lang="tr-TR" altLang="en-US" sz="2800">
              <a:solidFill>
                <a:srgbClr val="0000CC"/>
              </a:solidFill>
            </a:endParaRPr>
          </a:p>
        </p:txBody>
      </p:sp>
      <p:graphicFrame>
        <p:nvGraphicFramePr>
          <p:cNvPr id="23554" name="Object 5"/>
          <p:cNvGraphicFramePr>
            <a:graphicFrameLocks noChangeAspect="1"/>
          </p:cNvGraphicFramePr>
          <p:nvPr/>
        </p:nvGraphicFramePr>
        <p:xfrm>
          <a:off x="2524126" y="2714625"/>
          <a:ext cx="2682875" cy="2414588"/>
        </p:xfrm>
        <a:graphic>
          <a:graphicData uri="http://schemas.openxmlformats.org/presentationml/2006/ole">
            <mc:AlternateContent xmlns:mc="http://schemas.openxmlformats.org/markup-compatibility/2006">
              <mc:Choice xmlns:v="urn:schemas-microsoft-com:vml" Requires="v">
                <p:oleObj spid="_x0000_s17427" name="Equation" r:id="rId1" imgW="1016000" imgH="914400" progId="Equation.3">
                  <p:embed/>
                </p:oleObj>
              </mc:Choice>
              <mc:Fallback>
                <p:oleObj name="Equation" r:id="rId1" imgW="1016000" imgH="914400" progId="Equation.3">
                  <p:embed/>
                  <p:pic>
                    <p:nvPicPr>
                      <p:cNvPr id="0" name="Object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4126" y="2714625"/>
                        <a:ext cx="2682875" cy="2414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3558" name="Content Placeholder 7"/>
          <p:cNvSpPr>
            <a:spLocks noGrp="1"/>
          </p:cNvSpPr>
          <p:nvPr>
            <p:ph idx="1"/>
          </p:nvPr>
        </p:nvSpPr>
        <p:spPr>
          <a:xfrm>
            <a:off x="1981200" y="1600200"/>
            <a:ext cx="8229600" cy="185738"/>
          </a:xfrm>
        </p:spPr>
        <p:txBody>
          <a:bodyPr>
            <a:normAutofit fontScale="25000" lnSpcReduction="20000"/>
          </a:bodyPr>
          <a:lstStyle/>
          <a:p>
            <a:endParaRPr lang="tr-TR" altLang="en-US" smtClean="0"/>
          </a:p>
          <a:p>
            <a:endParaRPr lang="tr-TR" altLang="en-US" smtClean="0"/>
          </a:p>
        </p:txBody>
      </p:sp>
      <p:sp>
        <p:nvSpPr>
          <p:cNvPr id="2" name="Footer Placeholder 1"/>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p:txBody>
          <a:bodyPr/>
          <a:lstStyle/>
          <a:p>
            <a:pPr algn="l" eaLnBrk="1" hangingPunct="1">
              <a:defRPr/>
            </a:pPr>
            <a:r>
              <a:rPr lang="tr-TR" sz="3600" b="1" i="1"/>
              <a:t>               </a:t>
            </a:r>
            <a:br>
              <a:rPr lang="en-US" sz="3600" i="1" dirty="0"/>
            </a:br>
            <a:endParaRPr lang="en-US" sz="3600" i="1" dirty="0"/>
          </a:p>
        </p:txBody>
      </p:sp>
      <p:sp>
        <p:nvSpPr>
          <p:cNvPr id="31748" name="Rectangle 3"/>
          <p:cNvSpPr>
            <a:spLocks noChangeArrowheads="1"/>
          </p:cNvSpPr>
          <p:nvPr/>
        </p:nvSpPr>
        <p:spPr bwMode="auto">
          <a:xfrm>
            <a:off x="1981200" y="274638"/>
            <a:ext cx="8229600" cy="1143000"/>
          </a:xfrm>
          <a:prstGeom prst="rect">
            <a:avLst/>
          </a:prstGeom>
          <a:noFill/>
          <a:ln>
            <a:noFill/>
          </a:ln>
        </p:spPr>
        <p:txBody>
          <a:bodyPr anchor="ctr"/>
          <a:lstStyle/>
          <a:p>
            <a:pPr algn="ctr">
              <a:defRPr/>
            </a:pPr>
            <a:r>
              <a:rPr lang="tr-TR" sz="2800" b="1" dirty="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Standard notations and common functions</a:t>
            </a:r>
            <a:endParaRPr lang="en-US" sz="2800" b="1" dirty="0">
              <a:solidFill>
                <a:srgbClr val="F87422"/>
              </a:solidFill>
              <a:effectLst>
                <a:outerShdw blurRad="38100" dist="38100" dir="2700000" algn="tl">
                  <a:srgbClr val="000000">
                    <a:alpha val="43137"/>
                  </a:srgbClr>
                </a:outerShdw>
              </a:effectLst>
              <a:latin typeface="Arial" panose="020B0604020202020204" pitchFamily="34" charset="0"/>
            </a:endParaRPr>
          </a:p>
        </p:txBody>
      </p:sp>
      <p:sp>
        <p:nvSpPr>
          <p:cNvPr id="24581" name="Rectangle 4"/>
          <p:cNvSpPr>
            <a:spLocks noChangeArrowheads="1"/>
          </p:cNvSpPr>
          <p:nvPr/>
        </p:nvSpPr>
        <p:spPr bwMode="auto">
          <a:xfrm>
            <a:off x="1919288" y="1643063"/>
            <a:ext cx="8229600" cy="450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Arial" panose="020B0604020202020204" pitchFamily="34" charset="0"/>
              <a:buChar char="•"/>
            </a:pPr>
            <a:r>
              <a:rPr lang="tr-TR" altLang="en-US" sz="2800">
                <a:solidFill>
                  <a:srgbClr val="0000CC"/>
                </a:solidFill>
              </a:rPr>
              <a:t>Logarithms:</a:t>
            </a:r>
            <a:endParaRPr lang="tr-TR" altLang="en-US" sz="2800">
              <a:solidFill>
                <a:srgbClr val="0000CC"/>
              </a:solidFill>
            </a:endParaRPr>
          </a:p>
          <a:p>
            <a:pPr eaLnBrk="1" hangingPunct="1">
              <a:spcBef>
                <a:spcPct val="20000"/>
              </a:spcBef>
            </a:pPr>
            <a:r>
              <a:rPr lang="tr-TR" altLang="en-US" sz="2800">
                <a:latin typeface="Times New Roman" panose="02020603050405020304" charset="0"/>
                <a:cs typeface="Times New Roman" panose="02020603050405020304" charset="0"/>
              </a:rPr>
              <a:t>    For all real </a:t>
            </a:r>
            <a:r>
              <a:rPr lang="tr-TR" altLang="en-US" sz="2800" i="1">
                <a:latin typeface="Times New Roman" panose="02020603050405020304" charset="0"/>
                <a:cs typeface="Times New Roman" panose="02020603050405020304" charset="0"/>
              </a:rPr>
              <a:t>a</a:t>
            </a:r>
            <a:r>
              <a:rPr lang="tr-TR" altLang="en-US" sz="2800">
                <a:latin typeface="Times New Roman" panose="02020603050405020304" charset="0"/>
                <a:cs typeface="Times New Roman" panose="02020603050405020304" charset="0"/>
              </a:rPr>
              <a:t>&gt;0, </a:t>
            </a:r>
            <a:r>
              <a:rPr lang="tr-TR" altLang="en-US" sz="2800" i="1">
                <a:latin typeface="Times New Roman" panose="02020603050405020304" charset="0"/>
                <a:cs typeface="Times New Roman" panose="02020603050405020304" charset="0"/>
              </a:rPr>
              <a:t>b</a:t>
            </a:r>
            <a:r>
              <a:rPr lang="tr-TR" altLang="en-US" sz="2800">
                <a:latin typeface="Times New Roman" panose="02020603050405020304" charset="0"/>
                <a:cs typeface="Times New Roman" panose="02020603050405020304" charset="0"/>
              </a:rPr>
              <a:t>&gt;0, </a:t>
            </a:r>
            <a:r>
              <a:rPr lang="tr-TR" altLang="en-US" sz="2800" i="1">
                <a:latin typeface="Times New Roman" panose="02020603050405020304" charset="0"/>
                <a:cs typeface="Times New Roman" panose="02020603050405020304" charset="0"/>
              </a:rPr>
              <a:t>c</a:t>
            </a:r>
            <a:r>
              <a:rPr lang="tr-TR" altLang="en-US" sz="2800">
                <a:latin typeface="Times New Roman" panose="02020603050405020304" charset="0"/>
                <a:cs typeface="Times New Roman" panose="02020603050405020304" charset="0"/>
              </a:rPr>
              <a:t>&gt;0, and </a:t>
            </a:r>
            <a:r>
              <a:rPr lang="tr-TR" altLang="en-US" sz="2800" i="1">
                <a:latin typeface="Times New Roman" panose="02020603050405020304" charset="0"/>
                <a:cs typeface="Times New Roman" panose="02020603050405020304" charset="0"/>
              </a:rPr>
              <a:t>n</a:t>
            </a:r>
            <a:endParaRPr lang="tr-TR" altLang="en-US" sz="2800" i="1">
              <a:latin typeface="Times New Roman" panose="02020603050405020304" charset="0"/>
              <a:cs typeface="Times New Roman" panose="02020603050405020304" charset="0"/>
            </a:endParaRPr>
          </a:p>
          <a:p>
            <a:pPr eaLnBrk="1" hangingPunct="1">
              <a:spcBef>
                <a:spcPct val="20000"/>
              </a:spcBef>
            </a:pPr>
            <a:r>
              <a:rPr lang="tr-TR" altLang="en-US" sz="2800">
                <a:latin typeface="Times New Roman" panose="02020603050405020304" charset="0"/>
                <a:cs typeface="Times New Roman" panose="02020603050405020304" charset="0"/>
              </a:rPr>
              <a:t>	</a:t>
            </a:r>
            <a:endParaRPr lang="tr-TR" altLang="en-US" sz="2800">
              <a:solidFill>
                <a:srgbClr val="0000CC"/>
              </a:solidFill>
            </a:endParaRPr>
          </a:p>
          <a:p>
            <a:pPr eaLnBrk="1" hangingPunct="1">
              <a:spcBef>
                <a:spcPct val="20000"/>
              </a:spcBef>
              <a:buFontTx/>
              <a:buChar char="•"/>
            </a:pPr>
            <a:endParaRPr lang="tr-TR" altLang="en-US" sz="2800">
              <a:solidFill>
                <a:srgbClr val="0000CC"/>
              </a:solidFill>
            </a:endParaRPr>
          </a:p>
        </p:txBody>
      </p:sp>
      <p:graphicFrame>
        <p:nvGraphicFramePr>
          <p:cNvPr id="24578" name="Object 5"/>
          <p:cNvGraphicFramePr>
            <a:graphicFrameLocks noChangeAspect="1"/>
          </p:cNvGraphicFramePr>
          <p:nvPr/>
        </p:nvGraphicFramePr>
        <p:xfrm>
          <a:off x="2381250" y="2857500"/>
          <a:ext cx="4090988" cy="3017838"/>
        </p:xfrm>
        <a:graphic>
          <a:graphicData uri="http://schemas.openxmlformats.org/presentationml/2006/ole">
            <mc:AlternateContent xmlns:mc="http://schemas.openxmlformats.org/markup-compatibility/2006">
              <mc:Choice xmlns:v="urn:schemas-microsoft-com:vml" Requires="v">
                <p:oleObj spid="_x0000_s1043" name="Equation" r:id="rId1" imgW="1549400" imgH="1143000" progId="Equation.3">
                  <p:embed/>
                </p:oleObj>
              </mc:Choice>
              <mc:Fallback>
                <p:oleObj name="Equation" r:id="rId1" imgW="1549400" imgH="1143000" progId="Equation.3">
                  <p:embed/>
                  <p:pic>
                    <p:nvPicPr>
                      <p:cNvPr id="0" name="Object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250" y="2857500"/>
                        <a:ext cx="4090988" cy="3017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4582" name="Content Placeholder 7"/>
          <p:cNvSpPr>
            <a:spLocks noGrp="1"/>
          </p:cNvSpPr>
          <p:nvPr>
            <p:ph idx="1"/>
          </p:nvPr>
        </p:nvSpPr>
        <p:spPr>
          <a:xfrm>
            <a:off x="1981200" y="1600200"/>
            <a:ext cx="8229600" cy="185738"/>
          </a:xfrm>
        </p:spPr>
        <p:txBody>
          <a:bodyPr>
            <a:normAutofit fontScale="25000" lnSpcReduction="20000"/>
          </a:bodyPr>
          <a:lstStyle/>
          <a:p>
            <a:endParaRPr lang="tr-TR" altLang="en-US" smtClean="0"/>
          </a:p>
          <a:p>
            <a:endParaRPr lang="tr-TR" altLang="en-US" smtClean="0"/>
          </a:p>
        </p:txBody>
      </p:sp>
      <p:sp>
        <p:nvSpPr>
          <p:cNvPr id="2" name="Footer Placeholder 1"/>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p:txBody>
          <a:bodyPr/>
          <a:lstStyle/>
          <a:p>
            <a:pPr algn="l" eaLnBrk="1" hangingPunct="1">
              <a:defRPr/>
            </a:pPr>
            <a:r>
              <a:rPr lang="tr-TR" sz="3600" b="1" i="1"/>
              <a:t>               </a:t>
            </a:r>
            <a:br>
              <a:rPr lang="en-US" sz="3600" i="1" dirty="0"/>
            </a:br>
            <a:endParaRPr lang="en-US" sz="3600" i="1" dirty="0"/>
          </a:p>
        </p:txBody>
      </p:sp>
      <p:sp>
        <p:nvSpPr>
          <p:cNvPr id="32772" name="Rectangle 3"/>
          <p:cNvSpPr>
            <a:spLocks noChangeArrowheads="1"/>
          </p:cNvSpPr>
          <p:nvPr/>
        </p:nvSpPr>
        <p:spPr bwMode="auto">
          <a:xfrm>
            <a:off x="1981200" y="274638"/>
            <a:ext cx="8229600" cy="1143000"/>
          </a:xfrm>
          <a:prstGeom prst="rect">
            <a:avLst/>
          </a:prstGeom>
          <a:noFill/>
          <a:ln>
            <a:noFill/>
          </a:ln>
        </p:spPr>
        <p:txBody>
          <a:bodyPr anchor="ctr"/>
          <a:lstStyle/>
          <a:p>
            <a:pPr algn="ctr">
              <a:defRPr/>
            </a:pPr>
            <a:r>
              <a:rPr lang="tr-TR" sz="2800" b="1" dirty="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Standard notations and common functions</a:t>
            </a:r>
            <a:endParaRPr lang="en-US" sz="2800" b="1" dirty="0">
              <a:solidFill>
                <a:srgbClr val="F87422"/>
              </a:solidFill>
              <a:effectLst>
                <a:outerShdw blurRad="38100" dist="38100" dir="2700000" algn="tl">
                  <a:srgbClr val="000000">
                    <a:alpha val="43137"/>
                  </a:srgbClr>
                </a:outerShdw>
              </a:effectLst>
              <a:latin typeface="Arial" panose="020B0604020202020204" pitchFamily="34" charset="0"/>
            </a:endParaRPr>
          </a:p>
        </p:txBody>
      </p:sp>
      <p:sp>
        <p:nvSpPr>
          <p:cNvPr id="25605" name="Rectangle 4"/>
          <p:cNvSpPr>
            <a:spLocks noChangeArrowheads="1"/>
          </p:cNvSpPr>
          <p:nvPr/>
        </p:nvSpPr>
        <p:spPr bwMode="auto">
          <a:xfrm>
            <a:off x="1919288" y="1643063"/>
            <a:ext cx="8229600" cy="450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Arial" panose="020B0604020202020204" pitchFamily="34" charset="0"/>
              <a:buChar char="•"/>
            </a:pPr>
            <a:r>
              <a:rPr lang="tr-TR" altLang="en-US" sz="2800">
                <a:solidFill>
                  <a:srgbClr val="0000CC"/>
                </a:solidFill>
              </a:rPr>
              <a:t>Logarithms:</a:t>
            </a:r>
            <a:endParaRPr lang="tr-TR" altLang="en-US" sz="2800">
              <a:solidFill>
                <a:srgbClr val="0000CC"/>
              </a:solidFill>
            </a:endParaRPr>
          </a:p>
          <a:p>
            <a:pPr eaLnBrk="1" hangingPunct="1">
              <a:spcBef>
                <a:spcPct val="20000"/>
              </a:spcBef>
            </a:pPr>
            <a:r>
              <a:rPr lang="tr-TR" altLang="en-US" sz="2800">
                <a:latin typeface="Times New Roman" panose="02020603050405020304" charset="0"/>
                <a:cs typeface="Times New Roman" panose="02020603050405020304" charset="0"/>
              </a:rPr>
              <a:t>    </a:t>
            </a:r>
            <a:endParaRPr lang="tr-TR" altLang="en-US" sz="2800">
              <a:solidFill>
                <a:srgbClr val="0000CC"/>
              </a:solidFill>
            </a:endParaRPr>
          </a:p>
        </p:txBody>
      </p:sp>
      <p:graphicFrame>
        <p:nvGraphicFramePr>
          <p:cNvPr id="25602" name="Object 5"/>
          <p:cNvGraphicFramePr>
            <a:graphicFrameLocks noChangeAspect="1"/>
          </p:cNvGraphicFramePr>
          <p:nvPr/>
        </p:nvGraphicFramePr>
        <p:xfrm>
          <a:off x="2782889" y="3159125"/>
          <a:ext cx="3286125" cy="2414588"/>
        </p:xfrm>
        <a:graphic>
          <a:graphicData uri="http://schemas.openxmlformats.org/presentationml/2006/ole">
            <mc:AlternateContent xmlns:mc="http://schemas.openxmlformats.org/markup-compatibility/2006">
              <mc:Choice xmlns:v="urn:schemas-microsoft-com:vml" Requires="v">
                <p:oleObj spid="_x0000_s23571" name="Equation" r:id="rId1" imgW="1244600" imgH="914400" progId="Equation.3">
                  <p:embed/>
                </p:oleObj>
              </mc:Choice>
              <mc:Fallback>
                <p:oleObj name="Equation" r:id="rId1" imgW="1244600" imgH="914400" progId="Equation.3">
                  <p:embed/>
                  <p:pic>
                    <p:nvPicPr>
                      <p:cNvPr id="0" name="Object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2889" y="3159125"/>
                        <a:ext cx="3286125" cy="2414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606" name="Content Placeholder 7"/>
          <p:cNvSpPr>
            <a:spLocks noGrp="1"/>
          </p:cNvSpPr>
          <p:nvPr>
            <p:ph idx="1"/>
          </p:nvPr>
        </p:nvSpPr>
        <p:spPr>
          <a:xfrm>
            <a:off x="1981200" y="1600200"/>
            <a:ext cx="8229600" cy="185738"/>
          </a:xfrm>
        </p:spPr>
        <p:txBody>
          <a:bodyPr>
            <a:normAutofit fontScale="25000" lnSpcReduction="20000"/>
          </a:bodyPr>
          <a:lstStyle/>
          <a:p>
            <a:endParaRPr lang="tr-TR" altLang="en-US" smtClean="0"/>
          </a:p>
          <a:p>
            <a:endParaRPr lang="tr-TR" altLang="en-US" smtClean="0"/>
          </a:p>
        </p:txBody>
      </p:sp>
      <p:sp>
        <p:nvSpPr>
          <p:cNvPr id="2" name="Footer Placeholder 1"/>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4821" name="Rectangle 2"/>
          <p:cNvSpPr>
            <a:spLocks noGrp="1" noChangeArrowheads="1"/>
          </p:cNvSpPr>
          <p:nvPr>
            <p:ph type="title"/>
          </p:nvPr>
        </p:nvSpPr>
        <p:spPr/>
        <p:txBody>
          <a:bodyPr/>
          <a:lstStyle/>
          <a:p>
            <a:pPr algn="l" eaLnBrk="1" hangingPunct="1">
              <a:defRPr/>
            </a:pPr>
            <a:r>
              <a:rPr lang="tr-TR" sz="3600" b="1" i="1"/>
              <a:t>               </a:t>
            </a:r>
            <a:br>
              <a:rPr lang="en-US" sz="3600" i="1" dirty="0"/>
            </a:br>
            <a:endParaRPr lang="en-US" sz="3600" i="1" dirty="0"/>
          </a:p>
        </p:txBody>
      </p:sp>
      <p:sp>
        <p:nvSpPr>
          <p:cNvPr id="34822" name="Rectangle 3"/>
          <p:cNvSpPr>
            <a:spLocks noChangeArrowheads="1"/>
          </p:cNvSpPr>
          <p:nvPr/>
        </p:nvSpPr>
        <p:spPr bwMode="auto">
          <a:xfrm>
            <a:off x="1981200" y="274638"/>
            <a:ext cx="8229600" cy="1143000"/>
          </a:xfrm>
          <a:prstGeom prst="rect">
            <a:avLst/>
          </a:prstGeom>
          <a:noFill/>
          <a:ln>
            <a:noFill/>
          </a:ln>
        </p:spPr>
        <p:txBody>
          <a:bodyPr anchor="ctr"/>
          <a:lstStyle/>
          <a:p>
            <a:pPr algn="ctr">
              <a:defRPr/>
            </a:pPr>
            <a:r>
              <a:rPr lang="tr-TR" sz="2800" b="1" dirty="0">
                <a:solidFill>
                  <a:srgbClr val="F8742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Standard notations and common functions</a:t>
            </a:r>
            <a:endParaRPr lang="en-US" sz="2800" b="1" dirty="0">
              <a:solidFill>
                <a:srgbClr val="F87422"/>
              </a:solidFill>
              <a:effectLst>
                <a:outerShdw blurRad="38100" dist="38100" dir="2700000" algn="tl">
                  <a:srgbClr val="000000">
                    <a:alpha val="43137"/>
                  </a:srgbClr>
                </a:outerShdw>
              </a:effectLst>
              <a:latin typeface="Arial" panose="020B0604020202020204" pitchFamily="34" charset="0"/>
            </a:endParaRPr>
          </a:p>
        </p:txBody>
      </p:sp>
      <p:sp>
        <p:nvSpPr>
          <p:cNvPr id="26631" name="Rectangle 4"/>
          <p:cNvSpPr>
            <a:spLocks noChangeArrowheads="1"/>
          </p:cNvSpPr>
          <p:nvPr/>
        </p:nvSpPr>
        <p:spPr bwMode="auto">
          <a:xfrm>
            <a:off x="1919288" y="1643063"/>
            <a:ext cx="8229600" cy="450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Arial" panose="020B0604020202020204" pitchFamily="34" charset="0"/>
              <a:buChar char="•"/>
            </a:pPr>
            <a:r>
              <a:rPr lang="tr-TR" altLang="en-US" sz="2800" dirty="0">
                <a:solidFill>
                  <a:srgbClr val="0000CC"/>
                </a:solidFill>
              </a:rPr>
              <a:t>Factorials</a:t>
            </a:r>
            <a:endParaRPr lang="tr-TR" altLang="en-US" sz="2800" dirty="0">
              <a:solidFill>
                <a:srgbClr val="0000CC"/>
              </a:solidFill>
            </a:endParaRPr>
          </a:p>
          <a:p>
            <a:pPr eaLnBrk="1" hangingPunct="1">
              <a:spcBef>
                <a:spcPct val="20000"/>
              </a:spcBef>
            </a:pPr>
            <a:r>
              <a:rPr lang="tr-TR" altLang="en-US" sz="2800" dirty="0">
                <a:solidFill>
                  <a:srgbClr val="0000CC"/>
                </a:solidFill>
              </a:rPr>
              <a:t>     </a:t>
            </a:r>
            <a:r>
              <a:rPr lang="tr-TR" altLang="en-US" sz="2800" dirty="0">
                <a:latin typeface="Times New Roman" panose="02020603050405020304" charset="0"/>
                <a:cs typeface="Times New Roman" panose="02020603050405020304" charset="0"/>
              </a:rPr>
              <a:t>For               the Stirling approximation:</a:t>
            </a:r>
            <a:endParaRPr lang="tr-TR" altLang="en-US" sz="2800" dirty="0">
              <a:latin typeface="Times New Roman" panose="02020603050405020304" charset="0"/>
              <a:cs typeface="Times New Roman" panose="02020603050405020304" charset="0"/>
            </a:endParaRPr>
          </a:p>
          <a:p>
            <a:pPr eaLnBrk="1" hangingPunct="1">
              <a:spcBef>
                <a:spcPct val="20000"/>
              </a:spcBef>
            </a:pPr>
            <a:endParaRPr lang="tr-TR" altLang="en-US" sz="2800" dirty="0">
              <a:solidFill>
                <a:srgbClr val="0000CC"/>
              </a:solidFill>
              <a:latin typeface="Times New Roman" panose="02020603050405020304" charset="0"/>
              <a:cs typeface="Times New Roman" panose="02020603050405020304" charset="0"/>
            </a:endParaRPr>
          </a:p>
          <a:p>
            <a:pPr eaLnBrk="1" hangingPunct="1">
              <a:spcBef>
                <a:spcPct val="20000"/>
              </a:spcBef>
            </a:pPr>
            <a:endParaRPr lang="tr-TR" altLang="en-US" sz="2800" dirty="0">
              <a:solidFill>
                <a:srgbClr val="0000CC"/>
              </a:solidFill>
              <a:latin typeface="Times New Roman" panose="02020603050405020304" charset="0"/>
              <a:cs typeface="Times New Roman" panose="02020603050405020304" charset="0"/>
            </a:endParaRPr>
          </a:p>
          <a:p>
            <a:pPr eaLnBrk="1" hangingPunct="1">
              <a:spcBef>
                <a:spcPct val="20000"/>
              </a:spcBef>
            </a:pPr>
            <a:endParaRPr lang="tr-TR" altLang="en-US" sz="2800" dirty="0">
              <a:solidFill>
                <a:srgbClr val="0000CC"/>
              </a:solidFill>
              <a:latin typeface="Times New Roman" panose="02020603050405020304" charset="0"/>
              <a:cs typeface="Times New Roman" panose="02020603050405020304" charset="0"/>
            </a:endParaRPr>
          </a:p>
          <a:p>
            <a:pPr eaLnBrk="1" hangingPunct="1">
              <a:spcBef>
                <a:spcPct val="20000"/>
              </a:spcBef>
            </a:pPr>
            <a:r>
              <a:rPr lang="tr-TR" altLang="en-US" sz="2800" dirty="0">
                <a:solidFill>
                  <a:srgbClr val="0000CC"/>
                </a:solidFill>
                <a:latin typeface="Times New Roman" panose="02020603050405020304" charset="0"/>
                <a:cs typeface="Times New Roman" panose="02020603050405020304" charset="0"/>
              </a:rPr>
              <a:t>	</a:t>
            </a:r>
            <a:endParaRPr lang="tr-TR" altLang="en-US" sz="2800" dirty="0">
              <a:solidFill>
                <a:srgbClr val="0000CC"/>
              </a:solidFill>
            </a:endParaRPr>
          </a:p>
        </p:txBody>
      </p:sp>
      <p:graphicFrame>
        <p:nvGraphicFramePr>
          <p:cNvPr id="26626" name="Object 5"/>
          <p:cNvGraphicFramePr>
            <a:graphicFrameLocks noChangeAspect="1"/>
          </p:cNvGraphicFramePr>
          <p:nvPr/>
        </p:nvGraphicFramePr>
        <p:xfrm>
          <a:off x="2452689" y="2857501"/>
          <a:ext cx="4325937" cy="1241425"/>
        </p:xfrm>
        <a:graphic>
          <a:graphicData uri="http://schemas.openxmlformats.org/presentationml/2006/ole">
            <mc:AlternateContent xmlns:mc="http://schemas.openxmlformats.org/markup-compatibility/2006">
              <mc:Choice xmlns:v="urn:schemas-microsoft-com:vml" Requires="v">
                <p:oleObj spid="_x0000_s31154" name="Equation" r:id="rId1" imgW="1638300" imgH="469900" progId="Equation.3">
                  <p:embed/>
                </p:oleObj>
              </mc:Choice>
              <mc:Fallback>
                <p:oleObj name="Equation" r:id="rId1" imgW="1638300" imgH="469900" progId="Equation.3">
                  <p:embed/>
                  <p:pic>
                    <p:nvPicPr>
                      <p:cNvPr id="0" name="Object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2689" y="2857501"/>
                        <a:ext cx="4325937" cy="1241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6632" name="Content Placeholder 7"/>
          <p:cNvSpPr>
            <a:spLocks noGrp="1"/>
          </p:cNvSpPr>
          <p:nvPr>
            <p:ph idx="1"/>
          </p:nvPr>
        </p:nvSpPr>
        <p:spPr>
          <a:xfrm>
            <a:off x="1981200" y="1600200"/>
            <a:ext cx="8229600" cy="185738"/>
          </a:xfrm>
        </p:spPr>
        <p:txBody>
          <a:bodyPr>
            <a:normAutofit fontScale="25000" lnSpcReduction="20000"/>
          </a:bodyPr>
          <a:lstStyle/>
          <a:p>
            <a:endParaRPr lang="tr-TR" altLang="en-US" smtClean="0"/>
          </a:p>
          <a:p>
            <a:endParaRPr lang="tr-TR" altLang="en-US" smtClean="0"/>
          </a:p>
        </p:txBody>
      </p:sp>
      <p:graphicFrame>
        <p:nvGraphicFramePr>
          <p:cNvPr id="26627" name="Object 3"/>
          <p:cNvGraphicFramePr>
            <a:graphicFrameLocks noChangeAspect="1"/>
          </p:cNvGraphicFramePr>
          <p:nvPr/>
        </p:nvGraphicFramePr>
        <p:xfrm>
          <a:off x="3167064" y="2109788"/>
          <a:ext cx="1112837" cy="558800"/>
        </p:xfrm>
        <a:graphic>
          <a:graphicData uri="http://schemas.openxmlformats.org/presentationml/2006/ole">
            <mc:AlternateContent xmlns:mc="http://schemas.openxmlformats.org/markup-compatibility/2006">
              <mc:Choice xmlns:v="urn:schemas-microsoft-com:vml" Requires="v">
                <p:oleObj spid="_x0000_s31155" name="Equation" r:id="rId3" imgW="354965" imgH="177800" progId="Equation.3">
                  <p:embed/>
                </p:oleObj>
              </mc:Choice>
              <mc:Fallback>
                <p:oleObj name="Equation" r:id="rId3" imgW="354965" imgH="1778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67064" y="2109788"/>
                        <a:ext cx="1112837" cy="558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628" name="Object 4"/>
          <p:cNvGraphicFramePr>
            <a:graphicFrameLocks noChangeAspect="1"/>
          </p:cNvGraphicFramePr>
          <p:nvPr/>
        </p:nvGraphicFramePr>
        <p:xfrm>
          <a:off x="2524125" y="4500563"/>
          <a:ext cx="2928938" cy="1866900"/>
        </p:xfrm>
        <a:graphic>
          <a:graphicData uri="http://schemas.openxmlformats.org/presentationml/2006/ole">
            <mc:AlternateContent xmlns:mc="http://schemas.openxmlformats.org/markup-compatibility/2006">
              <mc:Choice xmlns:v="urn:schemas-microsoft-com:vml" Requires="v">
                <p:oleObj spid="_x0000_s31156" name="Equation" r:id="rId5" imgW="1079500" imgH="685800" progId="Equation.3">
                  <p:embed/>
                </p:oleObj>
              </mc:Choice>
              <mc:Fallback>
                <p:oleObj name="Equation" r:id="rId5" imgW="1079500" imgH="6858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24125" y="4500563"/>
                        <a:ext cx="2928938" cy="1866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Rectangle 3"/>
          <p:cNvSpPr/>
          <p:nvPr/>
        </p:nvSpPr>
        <p:spPr>
          <a:xfrm>
            <a:off x="875575" y="283376"/>
            <a:ext cx="4011475" cy="646331"/>
          </a:xfrm>
          <a:prstGeom prst="rect">
            <a:avLst/>
          </a:prstGeom>
        </p:spPr>
        <p:txBody>
          <a:bodyPr wrap="square">
            <a:spAutoFit/>
          </a:bodyPr>
          <a:lstStyle/>
          <a:p>
            <a:r>
              <a:rPr lang="en-US" sz="3600" dirty="0">
                <a:latin typeface="Arial" panose="020B0604020202020204" pitchFamily="34" charset="0"/>
                <a:cs typeface="Arial" panose="020B0604020202020204" pitchFamily="34" charset="0"/>
              </a:rPr>
              <a:t>ALGORITHM </a:t>
            </a:r>
            <a:endParaRPr lang="en-US" sz="3600" dirty="0">
              <a:latin typeface="Arial" panose="020B0604020202020204" pitchFamily="34" charset="0"/>
              <a:cs typeface="Arial" panose="020B0604020202020204" pitchFamily="34" charset="0"/>
            </a:endParaRPr>
          </a:p>
        </p:txBody>
      </p:sp>
      <p:sp>
        <p:nvSpPr>
          <p:cNvPr id="7" name="Rectangle 9"/>
          <p:cNvSpPr>
            <a:spLocks noChangeArrowheads="1"/>
          </p:cNvSpPr>
          <p:nvPr/>
        </p:nvSpPr>
        <p:spPr bwMode="auto">
          <a:xfrm>
            <a:off x="4693493" y="5916930"/>
            <a:ext cx="97462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r>
              <a:rPr lang="en-US" altLang="en-US">
                <a:latin typeface="Arial" panose="020B0604020202020204" pitchFamily="34" charset="0"/>
                <a:cs typeface="Arial" panose="020B0604020202020204" pitchFamily="34" charset="0"/>
              </a:rPr>
              <a:t>Algorithm</a:t>
            </a:r>
            <a:endParaRPr lang="en-US" altLang="en-US">
              <a:latin typeface="Arial" panose="020B0604020202020204" pitchFamily="34" charset="0"/>
              <a:cs typeface="Arial" panose="020B0604020202020204" pitchFamily="34" charset="0"/>
            </a:endParaRPr>
          </a:p>
        </p:txBody>
      </p:sp>
      <p:sp>
        <p:nvSpPr>
          <p:cNvPr id="8" name="Rectangle 10"/>
          <p:cNvSpPr>
            <a:spLocks noChangeArrowheads="1"/>
          </p:cNvSpPr>
          <p:nvPr/>
        </p:nvSpPr>
        <p:spPr bwMode="auto">
          <a:xfrm>
            <a:off x="3147119" y="5915343"/>
            <a:ext cx="51296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p>
            <a:pPr algn="ctr"/>
            <a:r>
              <a:rPr lang="en-US" altLang="en-US">
                <a:latin typeface="Arial" panose="020B0604020202020204" pitchFamily="34" charset="0"/>
                <a:cs typeface="Arial" panose="020B0604020202020204" pitchFamily="34" charset="0"/>
              </a:rPr>
              <a:t>Input</a:t>
            </a:r>
            <a:endParaRPr lang="en-US" altLang="en-US">
              <a:latin typeface="Arial" panose="020B0604020202020204" pitchFamily="34" charset="0"/>
              <a:cs typeface="Arial" panose="020B0604020202020204" pitchFamily="34" charset="0"/>
            </a:endParaRPr>
          </a:p>
        </p:txBody>
      </p:sp>
      <p:grpSp>
        <p:nvGrpSpPr>
          <p:cNvPr id="9" name="Group 158"/>
          <p:cNvGrpSpPr/>
          <p:nvPr/>
        </p:nvGrpSpPr>
        <p:grpSpPr bwMode="auto">
          <a:xfrm>
            <a:off x="6342063" y="4673918"/>
            <a:ext cx="1236662" cy="976312"/>
            <a:chOff x="4193" y="2328"/>
            <a:chExt cx="779" cy="615"/>
          </a:xfrm>
        </p:grpSpPr>
        <p:sp>
          <p:nvSpPr>
            <p:cNvPr id="10" name="Freeform 12"/>
            <p:cNvSpPr/>
            <p:nvPr/>
          </p:nvSpPr>
          <p:spPr bwMode="auto">
            <a:xfrm>
              <a:off x="4862" y="2823"/>
              <a:ext cx="65" cy="88"/>
            </a:xfrm>
            <a:custGeom>
              <a:avLst/>
              <a:gdLst>
                <a:gd name="T0" fmla="*/ 0 w 65"/>
                <a:gd name="T1" fmla="*/ 0 h 88"/>
                <a:gd name="T2" fmla="*/ 6 w 65"/>
                <a:gd name="T3" fmla="*/ 56 h 88"/>
                <a:gd name="T4" fmla="*/ 6 w 65"/>
                <a:gd name="T5" fmla="*/ 80 h 88"/>
                <a:gd name="T6" fmla="*/ 26 w 65"/>
                <a:gd name="T7" fmla="*/ 88 h 88"/>
                <a:gd name="T8" fmla="*/ 32 w 65"/>
                <a:gd name="T9" fmla="*/ 80 h 88"/>
                <a:gd name="T10" fmla="*/ 45 w 65"/>
                <a:gd name="T11" fmla="*/ 88 h 88"/>
                <a:gd name="T12" fmla="*/ 65 w 65"/>
                <a:gd name="T13" fmla="*/ 80 h 88"/>
                <a:gd name="T14" fmla="*/ 58 w 65"/>
                <a:gd name="T15" fmla="*/ 64 h 88"/>
                <a:gd name="T16" fmla="*/ 65 w 65"/>
                <a:gd name="T17" fmla="*/ 0 h 88"/>
                <a:gd name="T18" fmla="*/ 52 w 65"/>
                <a:gd name="T19" fmla="*/ 8 h 88"/>
                <a:gd name="T20" fmla="*/ 0 w 65"/>
                <a:gd name="T21"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5" h="88">
                  <a:moveTo>
                    <a:pt x="0" y="0"/>
                  </a:moveTo>
                  <a:lnTo>
                    <a:pt x="6" y="56"/>
                  </a:lnTo>
                  <a:lnTo>
                    <a:pt x="6" y="80"/>
                  </a:lnTo>
                  <a:lnTo>
                    <a:pt x="26" y="88"/>
                  </a:lnTo>
                  <a:lnTo>
                    <a:pt x="32" y="80"/>
                  </a:lnTo>
                  <a:lnTo>
                    <a:pt x="45" y="88"/>
                  </a:lnTo>
                  <a:lnTo>
                    <a:pt x="65" y="80"/>
                  </a:lnTo>
                  <a:lnTo>
                    <a:pt x="58" y="64"/>
                  </a:lnTo>
                  <a:lnTo>
                    <a:pt x="65" y="0"/>
                  </a:lnTo>
                  <a:lnTo>
                    <a:pt x="52" y="8"/>
                  </a:lnTo>
                  <a:lnTo>
                    <a:pt x="0"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1" name="Freeform 13"/>
            <p:cNvSpPr/>
            <p:nvPr/>
          </p:nvSpPr>
          <p:spPr bwMode="auto">
            <a:xfrm>
              <a:off x="4907" y="2376"/>
              <a:ext cx="39" cy="56"/>
            </a:xfrm>
            <a:custGeom>
              <a:avLst/>
              <a:gdLst>
                <a:gd name="T0" fmla="*/ 0 w 39"/>
                <a:gd name="T1" fmla="*/ 8 h 56"/>
                <a:gd name="T2" fmla="*/ 7 w 39"/>
                <a:gd name="T3" fmla="*/ 0 h 56"/>
                <a:gd name="T4" fmla="*/ 20 w 39"/>
                <a:gd name="T5" fmla="*/ 8 h 56"/>
                <a:gd name="T6" fmla="*/ 33 w 39"/>
                <a:gd name="T7" fmla="*/ 24 h 56"/>
                <a:gd name="T8" fmla="*/ 39 w 39"/>
                <a:gd name="T9" fmla="*/ 32 h 56"/>
                <a:gd name="T10" fmla="*/ 33 w 39"/>
                <a:gd name="T11" fmla="*/ 56 h 56"/>
                <a:gd name="T12" fmla="*/ 26 w 39"/>
                <a:gd name="T13" fmla="*/ 48 h 56"/>
                <a:gd name="T14" fmla="*/ 20 w 39"/>
                <a:gd name="T15" fmla="*/ 40 h 56"/>
                <a:gd name="T16" fmla="*/ 13 w 39"/>
                <a:gd name="T17" fmla="*/ 16 h 56"/>
                <a:gd name="T18" fmla="*/ 0 w 39"/>
                <a:gd name="T19" fmla="*/ 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 h="56">
                  <a:moveTo>
                    <a:pt x="0" y="8"/>
                  </a:moveTo>
                  <a:lnTo>
                    <a:pt x="7" y="0"/>
                  </a:lnTo>
                  <a:lnTo>
                    <a:pt x="20" y="8"/>
                  </a:lnTo>
                  <a:lnTo>
                    <a:pt x="33" y="24"/>
                  </a:lnTo>
                  <a:lnTo>
                    <a:pt x="39" y="32"/>
                  </a:lnTo>
                  <a:lnTo>
                    <a:pt x="33" y="56"/>
                  </a:lnTo>
                  <a:lnTo>
                    <a:pt x="26" y="48"/>
                  </a:lnTo>
                  <a:lnTo>
                    <a:pt x="20" y="40"/>
                  </a:lnTo>
                  <a:lnTo>
                    <a:pt x="13" y="16"/>
                  </a:lnTo>
                  <a:lnTo>
                    <a:pt x="0"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2" name="Freeform 14"/>
            <p:cNvSpPr/>
            <p:nvPr/>
          </p:nvSpPr>
          <p:spPr bwMode="auto">
            <a:xfrm>
              <a:off x="4842" y="2352"/>
              <a:ext cx="72" cy="96"/>
            </a:xfrm>
            <a:custGeom>
              <a:avLst/>
              <a:gdLst>
                <a:gd name="T0" fmla="*/ 13 w 72"/>
                <a:gd name="T1" fmla="*/ 40 h 96"/>
                <a:gd name="T2" fmla="*/ 7 w 72"/>
                <a:gd name="T3" fmla="*/ 32 h 96"/>
                <a:gd name="T4" fmla="*/ 0 w 72"/>
                <a:gd name="T5" fmla="*/ 40 h 96"/>
                <a:gd name="T6" fmla="*/ 0 w 72"/>
                <a:gd name="T7" fmla="*/ 56 h 96"/>
                <a:gd name="T8" fmla="*/ 13 w 72"/>
                <a:gd name="T9" fmla="*/ 56 h 96"/>
                <a:gd name="T10" fmla="*/ 20 w 72"/>
                <a:gd name="T11" fmla="*/ 80 h 96"/>
                <a:gd name="T12" fmla="*/ 46 w 72"/>
                <a:gd name="T13" fmla="*/ 96 h 96"/>
                <a:gd name="T14" fmla="*/ 59 w 72"/>
                <a:gd name="T15" fmla="*/ 96 h 96"/>
                <a:gd name="T16" fmla="*/ 65 w 72"/>
                <a:gd name="T17" fmla="*/ 72 h 96"/>
                <a:gd name="T18" fmla="*/ 72 w 72"/>
                <a:gd name="T19" fmla="*/ 48 h 96"/>
                <a:gd name="T20" fmla="*/ 65 w 72"/>
                <a:gd name="T21" fmla="*/ 16 h 96"/>
                <a:gd name="T22" fmla="*/ 39 w 72"/>
                <a:gd name="T23" fmla="*/ 0 h 96"/>
                <a:gd name="T24" fmla="*/ 20 w 72"/>
                <a:gd name="T25" fmla="*/ 16 h 96"/>
                <a:gd name="T26" fmla="*/ 13 w 72"/>
                <a:gd name="T27" fmla="*/ 40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96">
                  <a:moveTo>
                    <a:pt x="13" y="40"/>
                  </a:moveTo>
                  <a:lnTo>
                    <a:pt x="7" y="32"/>
                  </a:lnTo>
                  <a:lnTo>
                    <a:pt x="0" y="40"/>
                  </a:lnTo>
                  <a:lnTo>
                    <a:pt x="0" y="56"/>
                  </a:lnTo>
                  <a:lnTo>
                    <a:pt x="13" y="56"/>
                  </a:lnTo>
                  <a:lnTo>
                    <a:pt x="20" y="80"/>
                  </a:lnTo>
                  <a:lnTo>
                    <a:pt x="46" y="96"/>
                  </a:lnTo>
                  <a:lnTo>
                    <a:pt x="59" y="96"/>
                  </a:lnTo>
                  <a:lnTo>
                    <a:pt x="65" y="72"/>
                  </a:lnTo>
                  <a:lnTo>
                    <a:pt x="72" y="48"/>
                  </a:lnTo>
                  <a:lnTo>
                    <a:pt x="65" y="16"/>
                  </a:lnTo>
                  <a:lnTo>
                    <a:pt x="39" y="0"/>
                  </a:lnTo>
                  <a:lnTo>
                    <a:pt x="20" y="16"/>
                  </a:lnTo>
                  <a:lnTo>
                    <a:pt x="13" y="4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3" name="Freeform 15"/>
            <p:cNvSpPr/>
            <p:nvPr/>
          </p:nvSpPr>
          <p:spPr bwMode="auto">
            <a:xfrm>
              <a:off x="4836" y="2328"/>
              <a:ext cx="84" cy="80"/>
            </a:xfrm>
            <a:custGeom>
              <a:avLst/>
              <a:gdLst>
                <a:gd name="T0" fmla="*/ 78 w 84"/>
                <a:gd name="T1" fmla="*/ 48 h 80"/>
                <a:gd name="T2" fmla="*/ 84 w 84"/>
                <a:gd name="T3" fmla="*/ 40 h 80"/>
                <a:gd name="T4" fmla="*/ 84 w 84"/>
                <a:gd name="T5" fmla="*/ 24 h 80"/>
                <a:gd name="T6" fmla="*/ 71 w 84"/>
                <a:gd name="T7" fmla="*/ 16 h 80"/>
                <a:gd name="T8" fmla="*/ 58 w 84"/>
                <a:gd name="T9" fmla="*/ 0 h 80"/>
                <a:gd name="T10" fmla="*/ 39 w 84"/>
                <a:gd name="T11" fmla="*/ 0 h 80"/>
                <a:gd name="T12" fmla="*/ 19 w 84"/>
                <a:gd name="T13" fmla="*/ 0 h 80"/>
                <a:gd name="T14" fmla="*/ 19 w 84"/>
                <a:gd name="T15" fmla="*/ 16 h 80"/>
                <a:gd name="T16" fmla="*/ 6 w 84"/>
                <a:gd name="T17" fmla="*/ 16 h 80"/>
                <a:gd name="T18" fmla="*/ 0 w 84"/>
                <a:gd name="T19" fmla="*/ 48 h 80"/>
                <a:gd name="T20" fmla="*/ 0 w 84"/>
                <a:gd name="T21" fmla="*/ 72 h 80"/>
                <a:gd name="T22" fmla="*/ 6 w 84"/>
                <a:gd name="T23" fmla="*/ 80 h 80"/>
                <a:gd name="T24" fmla="*/ 6 w 84"/>
                <a:gd name="T25" fmla="*/ 64 h 80"/>
                <a:gd name="T26" fmla="*/ 13 w 84"/>
                <a:gd name="T27" fmla="*/ 56 h 80"/>
                <a:gd name="T28" fmla="*/ 19 w 84"/>
                <a:gd name="T29" fmla="*/ 64 h 80"/>
                <a:gd name="T30" fmla="*/ 26 w 84"/>
                <a:gd name="T31" fmla="*/ 40 h 80"/>
                <a:gd name="T32" fmla="*/ 45 w 84"/>
                <a:gd name="T33" fmla="*/ 24 h 80"/>
                <a:gd name="T34" fmla="*/ 71 w 84"/>
                <a:gd name="T35" fmla="*/ 40 h 80"/>
                <a:gd name="T36" fmla="*/ 78 w 84"/>
                <a:gd name="T37" fmla="*/ 48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4" h="80">
                  <a:moveTo>
                    <a:pt x="78" y="48"/>
                  </a:moveTo>
                  <a:lnTo>
                    <a:pt x="84" y="40"/>
                  </a:lnTo>
                  <a:lnTo>
                    <a:pt x="84" y="24"/>
                  </a:lnTo>
                  <a:lnTo>
                    <a:pt x="71" y="16"/>
                  </a:lnTo>
                  <a:lnTo>
                    <a:pt x="58" y="0"/>
                  </a:lnTo>
                  <a:lnTo>
                    <a:pt x="39" y="0"/>
                  </a:lnTo>
                  <a:lnTo>
                    <a:pt x="19" y="0"/>
                  </a:lnTo>
                  <a:lnTo>
                    <a:pt x="19" y="16"/>
                  </a:lnTo>
                  <a:lnTo>
                    <a:pt x="6" y="16"/>
                  </a:lnTo>
                  <a:lnTo>
                    <a:pt x="0" y="48"/>
                  </a:lnTo>
                  <a:lnTo>
                    <a:pt x="0" y="72"/>
                  </a:lnTo>
                  <a:lnTo>
                    <a:pt x="6" y="80"/>
                  </a:lnTo>
                  <a:lnTo>
                    <a:pt x="6" y="64"/>
                  </a:lnTo>
                  <a:lnTo>
                    <a:pt x="13" y="56"/>
                  </a:lnTo>
                  <a:lnTo>
                    <a:pt x="19" y="64"/>
                  </a:lnTo>
                  <a:lnTo>
                    <a:pt x="26" y="40"/>
                  </a:lnTo>
                  <a:lnTo>
                    <a:pt x="45" y="24"/>
                  </a:lnTo>
                  <a:lnTo>
                    <a:pt x="71" y="40"/>
                  </a:lnTo>
                  <a:lnTo>
                    <a:pt x="78" y="4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4" name="Freeform 16"/>
            <p:cNvSpPr/>
            <p:nvPr/>
          </p:nvSpPr>
          <p:spPr bwMode="auto">
            <a:xfrm>
              <a:off x="4803" y="2376"/>
              <a:ext cx="33" cy="56"/>
            </a:xfrm>
            <a:custGeom>
              <a:avLst/>
              <a:gdLst>
                <a:gd name="T0" fmla="*/ 33 w 33"/>
                <a:gd name="T1" fmla="*/ 16 h 56"/>
                <a:gd name="T2" fmla="*/ 33 w 33"/>
                <a:gd name="T3" fmla="*/ 0 h 56"/>
                <a:gd name="T4" fmla="*/ 20 w 33"/>
                <a:gd name="T5" fmla="*/ 8 h 56"/>
                <a:gd name="T6" fmla="*/ 0 w 33"/>
                <a:gd name="T7" fmla="*/ 24 h 56"/>
                <a:gd name="T8" fmla="*/ 0 w 33"/>
                <a:gd name="T9" fmla="*/ 40 h 56"/>
                <a:gd name="T10" fmla="*/ 0 w 33"/>
                <a:gd name="T11" fmla="*/ 56 h 56"/>
                <a:gd name="T12" fmla="*/ 13 w 33"/>
                <a:gd name="T13" fmla="*/ 56 h 56"/>
                <a:gd name="T14" fmla="*/ 13 w 33"/>
                <a:gd name="T15" fmla="*/ 40 h 56"/>
                <a:gd name="T16" fmla="*/ 26 w 33"/>
                <a:gd name="T17" fmla="*/ 16 h 56"/>
                <a:gd name="T18" fmla="*/ 33 w 33"/>
                <a:gd name="T19" fmla="*/ 1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56">
                  <a:moveTo>
                    <a:pt x="33" y="16"/>
                  </a:moveTo>
                  <a:lnTo>
                    <a:pt x="33" y="0"/>
                  </a:lnTo>
                  <a:lnTo>
                    <a:pt x="20" y="8"/>
                  </a:lnTo>
                  <a:lnTo>
                    <a:pt x="0" y="24"/>
                  </a:lnTo>
                  <a:lnTo>
                    <a:pt x="0" y="40"/>
                  </a:lnTo>
                  <a:lnTo>
                    <a:pt x="0" y="56"/>
                  </a:lnTo>
                  <a:lnTo>
                    <a:pt x="13" y="56"/>
                  </a:lnTo>
                  <a:lnTo>
                    <a:pt x="13" y="40"/>
                  </a:lnTo>
                  <a:lnTo>
                    <a:pt x="26" y="16"/>
                  </a:lnTo>
                  <a:lnTo>
                    <a:pt x="33" y="16"/>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5" name="Freeform 17"/>
            <p:cNvSpPr/>
            <p:nvPr/>
          </p:nvSpPr>
          <p:spPr bwMode="auto">
            <a:xfrm>
              <a:off x="4829" y="2368"/>
              <a:ext cx="13" cy="24"/>
            </a:xfrm>
            <a:custGeom>
              <a:avLst/>
              <a:gdLst>
                <a:gd name="T0" fmla="*/ 7 w 13"/>
                <a:gd name="T1" fmla="*/ 8 h 24"/>
                <a:gd name="T2" fmla="*/ 0 w 13"/>
                <a:gd name="T3" fmla="*/ 8 h 24"/>
                <a:gd name="T4" fmla="*/ 7 w 13"/>
                <a:gd name="T5" fmla="*/ 0 h 24"/>
                <a:gd name="T6" fmla="*/ 7 w 13"/>
                <a:gd name="T7" fmla="*/ 8 h 24"/>
                <a:gd name="T8" fmla="*/ 13 w 13"/>
                <a:gd name="T9" fmla="*/ 0 h 24"/>
                <a:gd name="T10" fmla="*/ 13 w 13"/>
                <a:gd name="T11" fmla="*/ 8 h 24"/>
                <a:gd name="T12" fmla="*/ 7 w 13"/>
                <a:gd name="T13" fmla="*/ 8 h 24"/>
                <a:gd name="T14" fmla="*/ 7 w 13"/>
                <a:gd name="T15" fmla="*/ 24 h 24"/>
                <a:gd name="T16" fmla="*/ 7 w 13"/>
                <a:gd name="T17" fmla="*/ 8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24">
                  <a:moveTo>
                    <a:pt x="7" y="8"/>
                  </a:moveTo>
                  <a:lnTo>
                    <a:pt x="0" y="8"/>
                  </a:lnTo>
                  <a:lnTo>
                    <a:pt x="7" y="0"/>
                  </a:lnTo>
                  <a:lnTo>
                    <a:pt x="7" y="8"/>
                  </a:lnTo>
                  <a:lnTo>
                    <a:pt x="13" y="0"/>
                  </a:lnTo>
                  <a:lnTo>
                    <a:pt x="13" y="8"/>
                  </a:lnTo>
                  <a:lnTo>
                    <a:pt x="7" y="8"/>
                  </a:lnTo>
                  <a:lnTo>
                    <a:pt x="7" y="24"/>
                  </a:lnTo>
                  <a:lnTo>
                    <a:pt x="7"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6" name="Freeform 18"/>
            <p:cNvSpPr/>
            <p:nvPr/>
          </p:nvSpPr>
          <p:spPr bwMode="auto">
            <a:xfrm>
              <a:off x="4849" y="2408"/>
              <a:ext cx="45" cy="64"/>
            </a:xfrm>
            <a:custGeom>
              <a:avLst/>
              <a:gdLst>
                <a:gd name="T0" fmla="*/ 6 w 45"/>
                <a:gd name="T1" fmla="*/ 0 h 64"/>
                <a:gd name="T2" fmla="*/ 0 w 45"/>
                <a:gd name="T3" fmla="*/ 48 h 64"/>
                <a:gd name="T4" fmla="*/ 13 w 45"/>
                <a:gd name="T5" fmla="*/ 56 h 64"/>
                <a:gd name="T6" fmla="*/ 32 w 45"/>
                <a:gd name="T7" fmla="*/ 64 h 64"/>
                <a:gd name="T8" fmla="*/ 45 w 45"/>
                <a:gd name="T9" fmla="*/ 56 h 64"/>
                <a:gd name="T10" fmla="*/ 45 w 45"/>
                <a:gd name="T11" fmla="*/ 40 h 64"/>
                <a:gd name="T12" fmla="*/ 39 w 45"/>
                <a:gd name="T13" fmla="*/ 40 h 64"/>
                <a:gd name="T14" fmla="*/ 13 w 45"/>
                <a:gd name="T15" fmla="*/ 24 h 64"/>
                <a:gd name="T16" fmla="*/ 6 w 45"/>
                <a:gd name="T17"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64">
                  <a:moveTo>
                    <a:pt x="6" y="0"/>
                  </a:moveTo>
                  <a:lnTo>
                    <a:pt x="0" y="48"/>
                  </a:lnTo>
                  <a:lnTo>
                    <a:pt x="13" y="56"/>
                  </a:lnTo>
                  <a:lnTo>
                    <a:pt x="32" y="64"/>
                  </a:lnTo>
                  <a:lnTo>
                    <a:pt x="45" y="56"/>
                  </a:lnTo>
                  <a:lnTo>
                    <a:pt x="45" y="40"/>
                  </a:lnTo>
                  <a:lnTo>
                    <a:pt x="39" y="40"/>
                  </a:lnTo>
                  <a:lnTo>
                    <a:pt x="13" y="24"/>
                  </a:lnTo>
                  <a:lnTo>
                    <a:pt x="6"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7" name="Freeform 19"/>
            <p:cNvSpPr/>
            <p:nvPr/>
          </p:nvSpPr>
          <p:spPr bwMode="auto">
            <a:xfrm>
              <a:off x="4790" y="2448"/>
              <a:ext cx="182" cy="375"/>
            </a:xfrm>
            <a:custGeom>
              <a:avLst/>
              <a:gdLst>
                <a:gd name="T0" fmla="*/ 59 w 182"/>
                <a:gd name="T1" fmla="*/ 8 h 375"/>
                <a:gd name="T2" fmla="*/ 26 w 182"/>
                <a:gd name="T3" fmla="*/ 16 h 375"/>
                <a:gd name="T4" fmla="*/ 13 w 182"/>
                <a:gd name="T5" fmla="*/ 8 h 375"/>
                <a:gd name="T6" fmla="*/ 0 w 182"/>
                <a:gd name="T7" fmla="*/ 24 h 375"/>
                <a:gd name="T8" fmla="*/ 0 w 182"/>
                <a:gd name="T9" fmla="*/ 47 h 375"/>
                <a:gd name="T10" fmla="*/ 0 w 182"/>
                <a:gd name="T11" fmla="*/ 79 h 375"/>
                <a:gd name="T12" fmla="*/ 20 w 182"/>
                <a:gd name="T13" fmla="*/ 95 h 375"/>
                <a:gd name="T14" fmla="*/ 33 w 182"/>
                <a:gd name="T15" fmla="*/ 95 h 375"/>
                <a:gd name="T16" fmla="*/ 39 w 182"/>
                <a:gd name="T17" fmla="*/ 175 h 375"/>
                <a:gd name="T18" fmla="*/ 13 w 182"/>
                <a:gd name="T19" fmla="*/ 319 h 375"/>
                <a:gd name="T20" fmla="*/ 13 w 182"/>
                <a:gd name="T21" fmla="*/ 359 h 375"/>
                <a:gd name="T22" fmla="*/ 59 w 182"/>
                <a:gd name="T23" fmla="*/ 367 h 375"/>
                <a:gd name="T24" fmla="*/ 117 w 182"/>
                <a:gd name="T25" fmla="*/ 375 h 375"/>
                <a:gd name="T26" fmla="*/ 150 w 182"/>
                <a:gd name="T27" fmla="*/ 367 h 375"/>
                <a:gd name="T28" fmla="*/ 182 w 182"/>
                <a:gd name="T29" fmla="*/ 343 h 375"/>
                <a:gd name="T30" fmla="*/ 176 w 182"/>
                <a:gd name="T31" fmla="*/ 311 h 375"/>
                <a:gd name="T32" fmla="*/ 143 w 182"/>
                <a:gd name="T33" fmla="*/ 167 h 375"/>
                <a:gd name="T34" fmla="*/ 137 w 182"/>
                <a:gd name="T35" fmla="*/ 95 h 375"/>
                <a:gd name="T36" fmla="*/ 156 w 182"/>
                <a:gd name="T37" fmla="*/ 87 h 375"/>
                <a:gd name="T38" fmla="*/ 163 w 182"/>
                <a:gd name="T39" fmla="*/ 79 h 375"/>
                <a:gd name="T40" fmla="*/ 163 w 182"/>
                <a:gd name="T41" fmla="*/ 31 h 375"/>
                <a:gd name="T42" fmla="*/ 150 w 182"/>
                <a:gd name="T43" fmla="*/ 8 h 375"/>
                <a:gd name="T44" fmla="*/ 130 w 182"/>
                <a:gd name="T45" fmla="*/ 16 h 375"/>
                <a:gd name="T46" fmla="*/ 104 w 182"/>
                <a:gd name="T47" fmla="*/ 0 h 375"/>
                <a:gd name="T48" fmla="*/ 104 w 182"/>
                <a:gd name="T49" fmla="*/ 16 h 375"/>
                <a:gd name="T50" fmla="*/ 91 w 182"/>
                <a:gd name="T51" fmla="*/ 24 h 375"/>
                <a:gd name="T52" fmla="*/ 72 w 182"/>
                <a:gd name="T53" fmla="*/ 16 h 375"/>
                <a:gd name="T54" fmla="*/ 59 w 182"/>
                <a:gd name="T55" fmla="*/ 8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2" h="375">
                  <a:moveTo>
                    <a:pt x="59" y="8"/>
                  </a:moveTo>
                  <a:lnTo>
                    <a:pt x="26" y="16"/>
                  </a:lnTo>
                  <a:lnTo>
                    <a:pt x="13" y="8"/>
                  </a:lnTo>
                  <a:lnTo>
                    <a:pt x="0" y="24"/>
                  </a:lnTo>
                  <a:lnTo>
                    <a:pt x="0" y="47"/>
                  </a:lnTo>
                  <a:lnTo>
                    <a:pt x="0" y="79"/>
                  </a:lnTo>
                  <a:lnTo>
                    <a:pt x="20" y="95"/>
                  </a:lnTo>
                  <a:lnTo>
                    <a:pt x="33" y="95"/>
                  </a:lnTo>
                  <a:lnTo>
                    <a:pt x="39" y="175"/>
                  </a:lnTo>
                  <a:lnTo>
                    <a:pt x="13" y="319"/>
                  </a:lnTo>
                  <a:lnTo>
                    <a:pt x="13" y="359"/>
                  </a:lnTo>
                  <a:lnTo>
                    <a:pt x="59" y="367"/>
                  </a:lnTo>
                  <a:lnTo>
                    <a:pt x="117" y="375"/>
                  </a:lnTo>
                  <a:lnTo>
                    <a:pt x="150" y="367"/>
                  </a:lnTo>
                  <a:lnTo>
                    <a:pt x="182" y="343"/>
                  </a:lnTo>
                  <a:lnTo>
                    <a:pt x="176" y="311"/>
                  </a:lnTo>
                  <a:lnTo>
                    <a:pt x="143" y="167"/>
                  </a:lnTo>
                  <a:lnTo>
                    <a:pt x="137" y="95"/>
                  </a:lnTo>
                  <a:lnTo>
                    <a:pt x="156" y="87"/>
                  </a:lnTo>
                  <a:lnTo>
                    <a:pt x="163" y="79"/>
                  </a:lnTo>
                  <a:lnTo>
                    <a:pt x="163" y="31"/>
                  </a:lnTo>
                  <a:lnTo>
                    <a:pt x="150" y="8"/>
                  </a:lnTo>
                  <a:lnTo>
                    <a:pt x="130" y="16"/>
                  </a:lnTo>
                  <a:lnTo>
                    <a:pt x="104" y="0"/>
                  </a:lnTo>
                  <a:lnTo>
                    <a:pt x="104" y="16"/>
                  </a:lnTo>
                  <a:lnTo>
                    <a:pt x="91" y="24"/>
                  </a:lnTo>
                  <a:lnTo>
                    <a:pt x="72" y="16"/>
                  </a:lnTo>
                  <a:lnTo>
                    <a:pt x="59"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8" name="Line 20"/>
            <p:cNvSpPr>
              <a:spLocks noChangeShapeType="1"/>
            </p:cNvSpPr>
            <p:nvPr/>
          </p:nvSpPr>
          <p:spPr bwMode="auto">
            <a:xfrm flipV="1">
              <a:off x="4927" y="2511"/>
              <a:ext cx="6" cy="32"/>
            </a:xfrm>
            <a:prstGeom prst="line">
              <a:avLst/>
            </a:prstGeom>
            <a:noFill/>
            <a:ln w="9525">
              <a:solidFill>
                <a:srgbClr val="E4BB0C"/>
              </a:solidFill>
              <a:round/>
            </a:ln>
            <a:extLst>
              <a:ext uri="{909E8E84-426E-40DD-AFC4-6F175D3DCCD1}">
                <a14:hiddenFill xmlns:a14="http://schemas.microsoft.com/office/drawing/2010/main">
                  <a:noFill/>
                </a14:hiddenFill>
              </a:ext>
            </a:extLst>
          </p:spPr>
          <p:txBody>
            <a:bodyPr/>
            <a:lstStyle/>
            <a:p>
              <a:endParaRPr lang="en-US">
                <a:latin typeface="Arial" panose="020B0604020202020204" pitchFamily="34" charset="0"/>
                <a:cs typeface="Arial" panose="020B0604020202020204" pitchFamily="34" charset="0"/>
              </a:endParaRPr>
            </a:p>
          </p:txBody>
        </p:sp>
        <p:sp>
          <p:nvSpPr>
            <p:cNvPr id="19" name="Freeform 21"/>
            <p:cNvSpPr/>
            <p:nvPr/>
          </p:nvSpPr>
          <p:spPr bwMode="auto">
            <a:xfrm>
              <a:off x="4797" y="2535"/>
              <a:ext cx="32" cy="32"/>
            </a:xfrm>
            <a:custGeom>
              <a:avLst/>
              <a:gdLst>
                <a:gd name="T0" fmla="*/ 0 w 32"/>
                <a:gd name="T1" fmla="*/ 0 h 32"/>
                <a:gd name="T2" fmla="*/ 6 w 32"/>
                <a:gd name="T3" fmla="*/ 24 h 32"/>
                <a:gd name="T4" fmla="*/ 13 w 32"/>
                <a:gd name="T5" fmla="*/ 32 h 32"/>
                <a:gd name="T6" fmla="*/ 32 w 32"/>
                <a:gd name="T7" fmla="*/ 24 h 32"/>
                <a:gd name="T8" fmla="*/ 26 w 32"/>
                <a:gd name="T9" fmla="*/ 8 h 32"/>
                <a:gd name="T10" fmla="*/ 13 w 32"/>
                <a:gd name="T11" fmla="*/ 8 h 32"/>
                <a:gd name="T12" fmla="*/ 0 w 32"/>
                <a:gd name="T13" fmla="*/ 0 h 32"/>
              </a:gdLst>
              <a:ahLst/>
              <a:cxnLst>
                <a:cxn ang="0">
                  <a:pos x="T0" y="T1"/>
                </a:cxn>
                <a:cxn ang="0">
                  <a:pos x="T2" y="T3"/>
                </a:cxn>
                <a:cxn ang="0">
                  <a:pos x="T4" y="T5"/>
                </a:cxn>
                <a:cxn ang="0">
                  <a:pos x="T6" y="T7"/>
                </a:cxn>
                <a:cxn ang="0">
                  <a:pos x="T8" y="T9"/>
                </a:cxn>
                <a:cxn ang="0">
                  <a:pos x="T10" y="T11"/>
                </a:cxn>
                <a:cxn ang="0">
                  <a:pos x="T12" y="T13"/>
                </a:cxn>
              </a:cxnLst>
              <a:rect l="0" t="0" r="r" b="b"/>
              <a:pathLst>
                <a:path w="32" h="32">
                  <a:moveTo>
                    <a:pt x="0" y="0"/>
                  </a:moveTo>
                  <a:lnTo>
                    <a:pt x="6" y="24"/>
                  </a:lnTo>
                  <a:lnTo>
                    <a:pt x="13" y="32"/>
                  </a:lnTo>
                  <a:lnTo>
                    <a:pt x="32" y="24"/>
                  </a:lnTo>
                  <a:lnTo>
                    <a:pt x="26" y="8"/>
                  </a:lnTo>
                  <a:lnTo>
                    <a:pt x="13" y="8"/>
                  </a:lnTo>
                  <a:lnTo>
                    <a:pt x="0"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20" name="Freeform 22"/>
            <p:cNvSpPr/>
            <p:nvPr/>
          </p:nvSpPr>
          <p:spPr bwMode="auto">
            <a:xfrm>
              <a:off x="4927" y="2527"/>
              <a:ext cx="26" cy="32"/>
            </a:xfrm>
            <a:custGeom>
              <a:avLst/>
              <a:gdLst>
                <a:gd name="T0" fmla="*/ 0 w 26"/>
                <a:gd name="T1" fmla="*/ 16 h 32"/>
                <a:gd name="T2" fmla="*/ 0 w 26"/>
                <a:gd name="T3" fmla="*/ 32 h 32"/>
                <a:gd name="T4" fmla="*/ 13 w 26"/>
                <a:gd name="T5" fmla="*/ 32 h 32"/>
                <a:gd name="T6" fmla="*/ 26 w 26"/>
                <a:gd name="T7" fmla="*/ 24 h 32"/>
                <a:gd name="T8" fmla="*/ 26 w 26"/>
                <a:gd name="T9" fmla="*/ 0 h 32"/>
                <a:gd name="T10" fmla="*/ 19 w 26"/>
                <a:gd name="T11" fmla="*/ 8 h 32"/>
                <a:gd name="T12" fmla="*/ 0 w 26"/>
                <a:gd name="T13" fmla="*/ 16 h 32"/>
              </a:gdLst>
              <a:ahLst/>
              <a:cxnLst>
                <a:cxn ang="0">
                  <a:pos x="T0" y="T1"/>
                </a:cxn>
                <a:cxn ang="0">
                  <a:pos x="T2" y="T3"/>
                </a:cxn>
                <a:cxn ang="0">
                  <a:pos x="T4" y="T5"/>
                </a:cxn>
                <a:cxn ang="0">
                  <a:pos x="T6" y="T7"/>
                </a:cxn>
                <a:cxn ang="0">
                  <a:pos x="T8" y="T9"/>
                </a:cxn>
                <a:cxn ang="0">
                  <a:pos x="T10" y="T11"/>
                </a:cxn>
                <a:cxn ang="0">
                  <a:pos x="T12" y="T13"/>
                </a:cxn>
              </a:cxnLst>
              <a:rect l="0" t="0" r="r" b="b"/>
              <a:pathLst>
                <a:path w="26" h="32">
                  <a:moveTo>
                    <a:pt x="0" y="16"/>
                  </a:moveTo>
                  <a:lnTo>
                    <a:pt x="0" y="32"/>
                  </a:lnTo>
                  <a:lnTo>
                    <a:pt x="13" y="32"/>
                  </a:lnTo>
                  <a:lnTo>
                    <a:pt x="26" y="24"/>
                  </a:lnTo>
                  <a:lnTo>
                    <a:pt x="26" y="0"/>
                  </a:lnTo>
                  <a:lnTo>
                    <a:pt x="19" y="8"/>
                  </a:lnTo>
                  <a:lnTo>
                    <a:pt x="0" y="16"/>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21" name="Freeform 23"/>
            <p:cNvSpPr/>
            <p:nvPr/>
          </p:nvSpPr>
          <p:spPr bwMode="auto">
            <a:xfrm>
              <a:off x="4803" y="2559"/>
              <a:ext cx="111" cy="104"/>
            </a:xfrm>
            <a:custGeom>
              <a:avLst/>
              <a:gdLst>
                <a:gd name="T0" fmla="*/ 0 w 111"/>
                <a:gd name="T1" fmla="*/ 0 h 104"/>
                <a:gd name="T2" fmla="*/ 7 w 111"/>
                <a:gd name="T3" fmla="*/ 48 h 104"/>
                <a:gd name="T4" fmla="*/ 59 w 111"/>
                <a:gd name="T5" fmla="*/ 88 h 104"/>
                <a:gd name="T6" fmla="*/ 72 w 111"/>
                <a:gd name="T7" fmla="*/ 96 h 104"/>
                <a:gd name="T8" fmla="*/ 91 w 111"/>
                <a:gd name="T9" fmla="*/ 104 h 104"/>
                <a:gd name="T10" fmla="*/ 111 w 111"/>
                <a:gd name="T11" fmla="*/ 88 h 104"/>
                <a:gd name="T12" fmla="*/ 91 w 111"/>
                <a:gd name="T13" fmla="*/ 80 h 104"/>
                <a:gd name="T14" fmla="*/ 85 w 111"/>
                <a:gd name="T15" fmla="*/ 72 h 104"/>
                <a:gd name="T16" fmla="*/ 91 w 111"/>
                <a:gd name="T17" fmla="*/ 64 h 104"/>
                <a:gd name="T18" fmla="*/ 91 w 111"/>
                <a:gd name="T19" fmla="*/ 56 h 104"/>
                <a:gd name="T20" fmla="*/ 78 w 111"/>
                <a:gd name="T21" fmla="*/ 64 h 104"/>
                <a:gd name="T22" fmla="*/ 65 w 111"/>
                <a:gd name="T23" fmla="*/ 64 h 104"/>
                <a:gd name="T24" fmla="*/ 26 w 111"/>
                <a:gd name="T25" fmla="*/ 32 h 104"/>
                <a:gd name="T26" fmla="*/ 26 w 111"/>
                <a:gd name="T27" fmla="*/ 0 h 104"/>
                <a:gd name="T28" fmla="*/ 0 w 111"/>
                <a:gd name="T29" fmla="*/ 0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1" h="104">
                  <a:moveTo>
                    <a:pt x="0" y="0"/>
                  </a:moveTo>
                  <a:lnTo>
                    <a:pt x="7" y="48"/>
                  </a:lnTo>
                  <a:lnTo>
                    <a:pt x="59" y="88"/>
                  </a:lnTo>
                  <a:lnTo>
                    <a:pt x="72" y="96"/>
                  </a:lnTo>
                  <a:lnTo>
                    <a:pt x="91" y="104"/>
                  </a:lnTo>
                  <a:lnTo>
                    <a:pt x="111" y="88"/>
                  </a:lnTo>
                  <a:lnTo>
                    <a:pt x="91" y="80"/>
                  </a:lnTo>
                  <a:lnTo>
                    <a:pt x="85" y="72"/>
                  </a:lnTo>
                  <a:lnTo>
                    <a:pt x="91" y="64"/>
                  </a:lnTo>
                  <a:lnTo>
                    <a:pt x="91" y="56"/>
                  </a:lnTo>
                  <a:lnTo>
                    <a:pt x="78" y="64"/>
                  </a:lnTo>
                  <a:lnTo>
                    <a:pt x="65" y="64"/>
                  </a:lnTo>
                  <a:lnTo>
                    <a:pt x="26" y="32"/>
                  </a:lnTo>
                  <a:lnTo>
                    <a:pt x="26" y="0"/>
                  </a:lnTo>
                  <a:lnTo>
                    <a:pt x="0"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22" name="Freeform 24"/>
            <p:cNvSpPr/>
            <p:nvPr/>
          </p:nvSpPr>
          <p:spPr bwMode="auto">
            <a:xfrm>
              <a:off x="4888" y="2551"/>
              <a:ext cx="65" cy="96"/>
            </a:xfrm>
            <a:custGeom>
              <a:avLst/>
              <a:gdLst>
                <a:gd name="T0" fmla="*/ 39 w 65"/>
                <a:gd name="T1" fmla="*/ 8 h 96"/>
                <a:gd name="T2" fmla="*/ 39 w 65"/>
                <a:gd name="T3" fmla="*/ 48 h 96"/>
                <a:gd name="T4" fmla="*/ 19 w 65"/>
                <a:gd name="T5" fmla="*/ 72 h 96"/>
                <a:gd name="T6" fmla="*/ 6 w 65"/>
                <a:gd name="T7" fmla="*/ 64 h 96"/>
                <a:gd name="T8" fmla="*/ 6 w 65"/>
                <a:gd name="T9" fmla="*/ 72 h 96"/>
                <a:gd name="T10" fmla="*/ 0 w 65"/>
                <a:gd name="T11" fmla="*/ 80 h 96"/>
                <a:gd name="T12" fmla="*/ 6 w 65"/>
                <a:gd name="T13" fmla="*/ 88 h 96"/>
                <a:gd name="T14" fmla="*/ 26 w 65"/>
                <a:gd name="T15" fmla="*/ 96 h 96"/>
                <a:gd name="T16" fmla="*/ 32 w 65"/>
                <a:gd name="T17" fmla="*/ 88 h 96"/>
                <a:gd name="T18" fmla="*/ 39 w 65"/>
                <a:gd name="T19" fmla="*/ 80 h 96"/>
                <a:gd name="T20" fmla="*/ 58 w 65"/>
                <a:gd name="T21" fmla="*/ 56 h 96"/>
                <a:gd name="T22" fmla="*/ 65 w 65"/>
                <a:gd name="T23" fmla="*/ 0 h 96"/>
                <a:gd name="T24" fmla="*/ 52 w 65"/>
                <a:gd name="T25" fmla="*/ 8 h 96"/>
                <a:gd name="T26" fmla="*/ 39 w 65"/>
                <a:gd name="T27" fmla="*/ 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5" h="96">
                  <a:moveTo>
                    <a:pt x="39" y="8"/>
                  </a:moveTo>
                  <a:lnTo>
                    <a:pt x="39" y="48"/>
                  </a:lnTo>
                  <a:lnTo>
                    <a:pt x="19" y="72"/>
                  </a:lnTo>
                  <a:lnTo>
                    <a:pt x="6" y="64"/>
                  </a:lnTo>
                  <a:lnTo>
                    <a:pt x="6" y="72"/>
                  </a:lnTo>
                  <a:lnTo>
                    <a:pt x="0" y="80"/>
                  </a:lnTo>
                  <a:lnTo>
                    <a:pt x="6" y="88"/>
                  </a:lnTo>
                  <a:lnTo>
                    <a:pt x="26" y="96"/>
                  </a:lnTo>
                  <a:lnTo>
                    <a:pt x="32" y="88"/>
                  </a:lnTo>
                  <a:lnTo>
                    <a:pt x="39" y="80"/>
                  </a:lnTo>
                  <a:lnTo>
                    <a:pt x="58" y="56"/>
                  </a:lnTo>
                  <a:lnTo>
                    <a:pt x="65" y="0"/>
                  </a:lnTo>
                  <a:lnTo>
                    <a:pt x="52" y="8"/>
                  </a:lnTo>
                  <a:lnTo>
                    <a:pt x="39"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23" name="Freeform 25"/>
            <p:cNvSpPr/>
            <p:nvPr/>
          </p:nvSpPr>
          <p:spPr bwMode="auto">
            <a:xfrm>
              <a:off x="4836" y="2448"/>
              <a:ext cx="78" cy="47"/>
            </a:xfrm>
            <a:custGeom>
              <a:avLst/>
              <a:gdLst>
                <a:gd name="T0" fmla="*/ 13 w 78"/>
                <a:gd name="T1" fmla="*/ 8 h 47"/>
                <a:gd name="T2" fmla="*/ 0 w 78"/>
                <a:gd name="T3" fmla="*/ 16 h 47"/>
                <a:gd name="T4" fmla="*/ 0 w 78"/>
                <a:gd name="T5" fmla="*/ 31 h 47"/>
                <a:gd name="T6" fmla="*/ 19 w 78"/>
                <a:gd name="T7" fmla="*/ 47 h 47"/>
                <a:gd name="T8" fmla="*/ 32 w 78"/>
                <a:gd name="T9" fmla="*/ 47 h 47"/>
                <a:gd name="T10" fmla="*/ 45 w 78"/>
                <a:gd name="T11" fmla="*/ 31 h 47"/>
                <a:gd name="T12" fmla="*/ 52 w 78"/>
                <a:gd name="T13" fmla="*/ 47 h 47"/>
                <a:gd name="T14" fmla="*/ 65 w 78"/>
                <a:gd name="T15" fmla="*/ 47 h 47"/>
                <a:gd name="T16" fmla="*/ 78 w 78"/>
                <a:gd name="T17" fmla="*/ 31 h 47"/>
                <a:gd name="T18" fmla="*/ 71 w 78"/>
                <a:gd name="T19" fmla="*/ 8 h 47"/>
                <a:gd name="T20" fmla="*/ 58 w 78"/>
                <a:gd name="T21" fmla="*/ 0 h 47"/>
                <a:gd name="T22" fmla="*/ 58 w 78"/>
                <a:gd name="T23" fmla="*/ 16 h 47"/>
                <a:gd name="T24" fmla="*/ 45 w 78"/>
                <a:gd name="T25" fmla="*/ 24 h 47"/>
                <a:gd name="T26" fmla="*/ 26 w 78"/>
                <a:gd name="T27" fmla="*/ 16 h 47"/>
                <a:gd name="T28" fmla="*/ 13 w 78"/>
                <a:gd name="T29" fmla="*/ 8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8" h="47">
                  <a:moveTo>
                    <a:pt x="13" y="8"/>
                  </a:moveTo>
                  <a:lnTo>
                    <a:pt x="0" y="16"/>
                  </a:lnTo>
                  <a:lnTo>
                    <a:pt x="0" y="31"/>
                  </a:lnTo>
                  <a:lnTo>
                    <a:pt x="19" y="47"/>
                  </a:lnTo>
                  <a:lnTo>
                    <a:pt x="32" y="47"/>
                  </a:lnTo>
                  <a:lnTo>
                    <a:pt x="45" y="31"/>
                  </a:lnTo>
                  <a:lnTo>
                    <a:pt x="52" y="47"/>
                  </a:lnTo>
                  <a:lnTo>
                    <a:pt x="65" y="47"/>
                  </a:lnTo>
                  <a:lnTo>
                    <a:pt x="78" y="31"/>
                  </a:lnTo>
                  <a:lnTo>
                    <a:pt x="71" y="8"/>
                  </a:lnTo>
                  <a:lnTo>
                    <a:pt x="58" y="0"/>
                  </a:lnTo>
                  <a:lnTo>
                    <a:pt x="58" y="16"/>
                  </a:lnTo>
                  <a:lnTo>
                    <a:pt x="45" y="24"/>
                  </a:lnTo>
                  <a:lnTo>
                    <a:pt x="26" y="16"/>
                  </a:lnTo>
                  <a:lnTo>
                    <a:pt x="13"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24" name="Freeform 26"/>
            <p:cNvSpPr/>
            <p:nvPr/>
          </p:nvSpPr>
          <p:spPr bwMode="auto">
            <a:xfrm>
              <a:off x="4888" y="2823"/>
              <a:ext cx="6" cy="72"/>
            </a:xfrm>
            <a:custGeom>
              <a:avLst/>
              <a:gdLst>
                <a:gd name="T0" fmla="*/ 0 w 6"/>
                <a:gd name="T1" fmla="*/ 72 h 72"/>
                <a:gd name="T2" fmla="*/ 0 w 6"/>
                <a:gd name="T3" fmla="*/ 40 h 72"/>
                <a:gd name="T4" fmla="*/ 6 w 6"/>
                <a:gd name="T5" fmla="*/ 0 h 72"/>
              </a:gdLst>
              <a:ahLst/>
              <a:cxnLst>
                <a:cxn ang="0">
                  <a:pos x="T0" y="T1"/>
                </a:cxn>
                <a:cxn ang="0">
                  <a:pos x="T2" y="T3"/>
                </a:cxn>
                <a:cxn ang="0">
                  <a:pos x="T4" y="T5"/>
                </a:cxn>
              </a:cxnLst>
              <a:rect l="0" t="0" r="r" b="b"/>
              <a:pathLst>
                <a:path w="6" h="72">
                  <a:moveTo>
                    <a:pt x="0" y="72"/>
                  </a:moveTo>
                  <a:lnTo>
                    <a:pt x="0" y="40"/>
                  </a:lnTo>
                  <a:lnTo>
                    <a:pt x="6" y="0"/>
                  </a:lnTo>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25" name="Freeform 27"/>
            <p:cNvSpPr/>
            <p:nvPr/>
          </p:nvSpPr>
          <p:spPr bwMode="auto">
            <a:xfrm>
              <a:off x="4855" y="2895"/>
              <a:ext cx="98" cy="48"/>
            </a:xfrm>
            <a:custGeom>
              <a:avLst/>
              <a:gdLst>
                <a:gd name="T0" fmla="*/ 7 w 98"/>
                <a:gd name="T1" fmla="*/ 0 h 48"/>
                <a:gd name="T2" fmla="*/ 0 w 98"/>
                <a:gd name="T3" fmla="*/ 24 h 48"/>
                <a:gd name="T4" fmla="*/ 7 w 98"/>
                <a:gd name="T5" fmla="*/ 40 h 48"/>
                <a:gd name="T6" fmla="*/ 20 w 98"/>
                <a:gd name="T7" fmla="*/ 48 h 48"/>
                <a:gd name="T8" fmla="*/ 46 w 98"/>
                <a:gd name="T9" fmla="*/ 48 h 48"/>
                <a:gd name="T10" fmla="*/ 52 w 98"/>
                <a:gd name="T11" fmla="*/ 32 h 48"/>
                <a:gd name="T12" fmla="*/ 59 w 98"/>
                <a:gd name="T13" fmla="*/ 40 h 48"/>
                <a:gd name="T14" fmla="*/ 78 w 98"/>
                <a:gd name="T15" fmla="*/ 40 h 48"/>
                <a:gd name="T16" fmla="*/ 98 w 98"/>
                <a:gd name="T17" fmla="*/ 32 h 48"/>
                <a:gd name="T18" fmla="*/ 91 w 98"/>
                <a:gd name="T19" fmla="*/ 16 h 48"/>
                <a:gd name="T20" fmla="*/ 78 w 98"/>
                <a:gd name="T21" fmla="*/ 16 h 48"/>
                <a:gd name="T22" fmla="*/ 65 w 98"/>
                <a:gd name="T23" fmla="*/ 0 h 48"/>
                <a:gd name="T24" fmla="*/ 46 w 98"/>
                <a:gd name="T25" fmla="*/ 8 h 48"/>
                <a:gd name="T26" fmla="*/ 33 w 98"/>
                <a:gd name="T27" fmla="*/ 0 h 48"/>
                <a:gd name="T28" fmla="*/ 26 w 98"/>
                <a:gd name="T29" fmla="*/ 8 h 48"/>
                <a:gd name="T30" fmla="*/ 7 w 98"/>
                <a:gd name="T31"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8" h="48">
                  <a:moveTo>
                    <a:pt x="7" y="0"/>
                  </a:moveTo>
                  <a:lnTo>
                    <a:pt x="0" y="24"/>
                  </a:lnTo>
                  <a:lnTo>
                    <a:pt x="7" y="40"/>
                  </a:lnTo>
                  <a:lnTo>
                    <a:pt x="20" y="48"/>
                  </a:lnTo>
                  <a:lnTo>
                    <a:pt x="46" y="48"/>
                  </a:lnTo>
                  <a:lnTo>
                    <a:pt x="52" y="32"/>
                  </a:lnTo>
                  <a:lnTo>
                    <a:pt x="59" y="40"/>
                  </a:lnTo>
                  <a:lnTo>
                    <a:pt x="78" y="40"/>
                  </a:lnTo>
                  <a:lnTo>
                    <a:pt x="98" y="32"/>
                  </a:lnTo>
                  <a:lnTo>
                    <a:pt x="91" y="16"/>
                  </a:lnTo>
                  <a:lnTo>
                    <a:pt x="78" y="16"/>
                  </a:lnTo>
                  <a:lnTo>
                    <a:pt x="65" y="0"/>
                  </a:lnTo>
                  <a:lnTo>
                    <a:pt x="46" y="8"/>
                  </a:lnTo>
                  <a:lnTo>
                    <a:pt x="33" y="0"/>
                  </a:lnTo>
                  <a:lnTo>
                    <a:pt x="26" y="8"/>
                  </a:lnTo>
                  <a:lnTo>
                    <a:pt x="7"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26" name="Freeform 28"/>
            <p:cNvSpPr/>
            <p:nvPr/>
          </p:nvSpPr>
          <p:spPr bwMode="auto">
            <a:xfrm>
              <a:off x="4427" y="2863"/>
              <a:ext cx="39" cy="48"/>
            </a:xfrm>
            <a:custGeom>
              <a:avLst/>
              <a:gdLst>
                <a:gd name="T0" fmla="*/ 0 w 39"/>
                <a:gd name="T1" fmla="*/ 0 h 48"/>
                <a:gd name="T2" fmla="*/ 0 w 39"/>
                <a:gd name="T3" fmla="*/ 32 h 48"/>
                <a:gd name="T4" fmla="*/ 0 w 39"/>
                <a:gd name="T5" fmla="*/ 48 h 48"/>
                <a:gd name="T6" fmla="*/ 13 w 39"/>
                <a:gd name="T7" fmla="*/ 48 h 48"/>
                <a:gd name="T8" fmla="*/ 19 w 39"/>
                <a:gd name="T9" fmla="*/ 48 h 48"/>
                <a:gd name="T10" fmla="*/ 26 w 39"/>
                <a:gd name="T11" fmla="*/ 48 h 48"/>
                <a:gd name="T12" fmla="*/ 39 w 39"/>
                <a:gd name="T13" fmla="*/ 48 h 48"/>
                <a:gd name="T14" fmla="*/ 39 w 39"/>
                <a:gd name="T15" fmla="*/ 32 h 48"/>
                <a:gd name="T16" fmla="*/ 39 w 39"/>
                <a:gd name="T17" fmla="*/ 0 h 48"/>
                <a:gd name="T18" fmla="*/ 32 w 39"/>
                <a:gd name="T19" fmla="*/ 0 h 48"/>
                <a:gd name="T20" fmla="*/ 0 w 39"/>
                <a:gd name="T21"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 h="48">
                  <a:moveTo>
                    <a:pt x="0" y="0"/>
                  </a:moveTo>
                  <a:lnTo>
                    <a:pt x="0" y="32"/>
                  </a:lnTo>
                  <a:lnTo>
                    <a:pt x="0" y="48"/>
                  </a:lnTo>
                  <a:lnTo>
                    <a:pt x="13" y="48"/>
                  </a:lnTo>
                  <a:lnTo>
                    <a:pt x="19" y="48"/>
                  </a:lnTo>
                  <a:lnTo>
                    <a:pt x="26" y="48"/>
                  </a:lnTo>
                  <a:lnTo>
                    <a:pt x="39" y="48"/>
                  </a:lnTo>
                  <a:lnTo>
                    <a:pt x="39" y="32"/>
                  </a:lnTo>
                  <a:lnTo>
                    <a:pt x="39" y="0"/>
                  </a:lnTo>
                  <a:lnTo>
                    <a:pt x="32" y="0"/>
                  </a:lnTo>
                  <a:lnTo>
                    <a:pt x="0"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27" name="Freeform 29"/>
            <p:cNvSpPr/>
            <p:nvPr/>
          </p:nvSpPr>
          <p:spPr bwMode="auto">
            <a:xfrm>
              <a:off x="4459" y="2567"/>
              <a:ext cx="20" cy="32"/>
            </a:xfrm>
            <a:custGeom>
              <a:avLst/>
              <a:gdLst>
                <a:gd name="T0" fmla="*/ 0 w 20"/>
                <a:gd name="T1" fmla="*/ 8 h 32"/>
                <a:gd name="T2" fmla="*/ 0 w 20"/>
                <a:gd name="T3" fmla="*/ 0 h 32"/>
                <a:gd name="T4" fmla="*/ 13 w 20"/>
                <a:gd name="T5" fmla="*/ 0 h 32"/>
                <a:gd name="T6" fmla="*/ 20 w 20"/>
                <a:gd name="T7" fmla="*/ 16 h 32"/>
                <a:gd name="T8" fmla="*/ 20 w 20"/>
                <a:gd name="T9" fmla="*/ 24 h 32"/>
                <a:gd name="T10" fmla="*/ 20 w 20"/>
                <a:gd name="T11" fmla="*/ 32 h 32"/>
                <a:gd name="T12" fmla="*/ 13 w 20"/>
                <a:gd name="T13" fmla="*/ 32 h 32"/>
                <a:gd name="T14" fmla="*/ 13 w 20"/>
                <a:gd name="T15" fmla="*/ 24 h 32"/>
                <a:gd name="T16" fmla="*/ 7 w 20"/>
                <a:gd name="T17" fmla="*/ 8 h 32"/>
                <a:gd name="T18" fmla="*/ 0 w 20"/>
                <a:gd name="T19" fmla="*/ 8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 h="32">
                  <a:moveTo>
                    <a:pt x="0" y="8"/>
                  </a:moveTo>
                  <a:lnTo>
                    <a:pt x="0" y="0"/>
                  </a:lnTo>
                  <a:lnTo>
                    <a:pt x="13" y="0"/>
                  </a:lnTo>
                  <a:lnTo>
                    <a:pt x="20" y="16"/>
                  </a:lnTo>
                  <a:lnTo>
                    <a:pt x="20" y="24"/>
                  </a:lnTo>
                  <a:lnTo>
                    <a:pt x="20" y="32"/>
                  </a:lnTo>
                  <a:lnTo>
                    <a:pt x="13" y="32"/>
                  </a:lnTo>
                  <a:lnTo>
                    <a:pt x="13" y="24"/>
                  </a:lnTo>
                  <a:lnTo>
                    <a:pt x="7" y="8"/>
                  </a:lnTo>
                  <a:lnTo>
                    <a:pt x="0"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28" name="Freeform 30"/>
            <p:cNvSpPr/>
            <p:nvPr/>
          </p:nvSpPr>
          <p:spPr bwMode="auto">
            <a:xfrm>
              <a:off x="4414" y="2551"/>
              <a:ext cx="52" cy="64"/>
            </a:xfrm>
            <a:custGeom>
              <a:avLst/>
              <a:gdLst>
                <a:gd name="T0" fmla="*/ 13 w 52"/>
                <a:gd name="T1" fmla="*/ 24 h 64"/>
                <a:gd name="T2" fmla="*/ 7 w 52"/>
                <a:gd name="T3" fmla="*/ 24 h 64"/>
                <a:gd name="T4" fmla="*/ 0 w 52"/>
                <a:gd name="T5" fmla="*/ 32 h 64"/>
                <a:gd name="T6" fmla="*/ 0 w 52"/>
                <a:gd name="T7" fmla="*/ 40 h 64"/>
                <a:gd name="T8" fmla="*/ 7 w 52"/>
                <a:gd name="T9" fmla="*/ 40 h 64"/>
                <a:gd name="T10" fmla="*/ 13 w 52"/>
                <a:gd name="T11" fmla="*/ 56 h 64"/>
                <a:gd name="T12" fmla="*/ 32 w 52"/>
                <a:gd name="T13" fmla="*/ 64 h 64"/>
                <a:gd name="T14" fmla="*/ 39 w 52"/>
                <a:gd name="T15" fmla="*/ 64 h 64"/>
                <a:gd name="T16" fmla="*/ 45 w 52"/>
                <a:gd name="T17" fmla="*/ 48 h 64"/>
                <a:gd name="T18" fmla="*/ 52 w 52"/>
                <a:gd name="T19" fmla="*/ 32 h 64"/>
                <a:gd name="T20" fmla="*/ 45 w 52"/>
                <a:gd name="T21" fmla="*/ 8 h 64"/>
                <a:gd name="T22" fmla="*/ 26 w 52"/>
                <a:gd name="T23" fmla="*/ 0 h 64"/>
                <a:gd name="T24" fmla="*/ 13 w 52"/>
                <a:gd name="T25" fmla="*/ 16 h 64"/>
                <a:gd name="T26" fmla="*/ 13 w 52"/>
                <a:gd name="T27" fmla="*/ 2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64">
                  <a:moveTo>
                    <a:pt x="13" y="24"/>
                  </a:moveTo>
                  <a:lnTo>
                    <a:pt x="7" y="24"/>
                  </a:lnTo>
                  <a:lnTo>
                    <a:pt x="0" y="32"/>
                  </a:lnTo>
                  <a:lnTo>
                    <a:pt x="0" y="40"/>
                  </a:lnTo>
                  <a:lnTo>
                    <a:pt x="7" y="40"/>
                  </a:lnTo>
                  <a:lnTo>
                    <a:pt x="13" y="56"/>
                  </a:lnTo>
                  <a:lnTo>
                    <a:pt x="32" y="64"/>
                  </a:lnTo>
                  <a:lnTo>
                    <a:pt x="39" y="64"/>
                  </a:lnTo>
                  <a:lnTo>
                    <a:pt x="45" y="48"/>
                  </a:lnTo>
                  <a:lnTo>
                    <a:pt x="52" y="32"/>
                  </a:lnTo>
                  <a:lnTo>
                    <a:pt x="45" y="8"/>
                  </a:lnTo>
                  <a:lnTo>
                    <a:pt x="26" y="0"/>
                  </a:lnTo>
                  <a:lnTo>
                    <a:pt x="13" y="16"/>
                  </a:lnTo>
                  <a:lnTo>
                    <a:pt x="13" y="24"/>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29" name="Freeform 31"/>
            <p:cNvSpPr/>
            <p:nvPr/>
          </p:nvSpPr>
          <p:spPr bwMode="auto">
            <a:xfrm>
              <a:off x="4408" y="2535"/>
              <a:ext cx="58" cy="56"/>
            </a:xfrm>
            <a:custGeom>
              <a:avLst/>
              <a:gdLst>
                <a:gd name="T0" fmla="*/ 51 w 58"/>
                <a:gd name="T1" fmla="*/ 32 h 56"/>
                <a:gd name="T2" fmla="*/ 58 w 58"/>
                <a:gd name="T3" fmla="*/ 32 h 56"/>
                <a:gd name="T4" fmla="*/ 58 w 58"/>
                <a:gd name="T5" fmla="*/ 16 h 56"/>
                <a:gd name="T6" fmla="*/ 51 w 58"/>
                <a:gd name="T7" fmla="*/ 8 h 56"/>
                <a:gd name="T8" fmla="*/ 38 w 58"/>
                <a:gd name="T9" fmla="*/ 0 h 56"/>
                <a:gd name="T10" fmla="*/ 26 w 58"/>
                <a:gd name="T11" fmla="*/ 0 h 56"/>
                <a:gd name="T12" fmla="*/ 19 w 58"/>
                <a:gd name="T13" fmla="*/ 0 h 56"/>
                <a:gd name="T14" fmla="*/ 13 w 58"/>
                <a:gd name="T15" fmla="*/ 8 h 56"/>
                <a:gd name="T16" fmla="*/ 6 w 58"/>
                <a:gd name="T17" fmla="*/ 16 h 56"/>
                <a:gd name="T18" fmla="*/ 0 w 58"/>
                <a:gd name="T19" fmla="*/ 32 h 56"/>
                <a:gd name="T20" fmla="*/ 0 w 58"/>
                <a:gd name="T21" fmla="*/ 48 h 56"/>
                <a:gd name="T22" fmla="*/ 6 w 58"/>
                <a:gd name="T23" fmla="*/ 56 h 56"/>
                <a:gd name="T24" fmla="*/ 6 w 58"/>
                <a:gd name="T25" fmla="*/ 48 h 56"/>
                <a:gd name="T26" fmla="*/ 13 w 58"/>
                <a:gd name="T27" fmla="*/ 40 h 56"/>
                <a:gd name="T28" fmla="*/ 19 w 58"/>
                <a:gd name="T29" fmla="*/ 40 h 56"/>
                <a:gd name="T30" fmla="*/ 19 w 58"/>
                <a:gd name="T31" fmla="*/ 32 h 56"/>
                <a:gd name="T32" fmla="*/ 32 w 58"/>
                <a:gd name="T33" fmla="*/ 16 h 56"/>
                <a:gd name="T34" fmla="*/ 51 w 58"/>
                <a:gd name="T35" fmla="*/ 24 h 56"/>
                <a:gd name="T36" fmla="*/ 51 w 58"/>
                <a:gd name="T37" fmla="*/ 32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8" h="56">
                  <a:moveTo>
                    <a:pt x="51" y="32"/>
                  </a:moveTo>
                  <a:lnTo>
                    <a:pt x="58" y="32"/>
                  </a:lnTo>
                  <a:lnTo>
                    <a:pt x="58" y="16"/>
                  </a:lnTo>
                  <a:lnTo>
                    <a:pt x="51" y="8"/>
                  </a:lnTo>
                  <a:lnTo>
                    <a:pt x="38" y="0"/>
                  </a:lnTo>
                  <a:lnTo>
                    <a:pt x="26" y="0"/>
                  </a:lnTo>
                  <a:lnTo>
                    <a:pt x="19" y="0"/>
                  </a:lnTo>
                  <a:lnTo>
                    <a:pt x="13" y="8"/>
                  </a:lnTo>
                  <a:lnTo>
                    <a:pt x="6" y="16"/>
                  </a:lnTo>
                  <a:lnTo>
                    <a:pt x="0" y="32"/>
                  </a:lnTo>
                  <a:lnTo>
                    <a:pt x="0" y="48"/>
                  </a:lnTo>
                  <a:lnTo>
                    <a:pt x="6" y="56"/>
                  </a:lnTo>
                  <a:lnTo>
                    <a:pt x="6" y="48"/>
                  </a:lnTo>
                  <a:lnTo>
                    <a:pt x="13" y="40"/>
                  </a:lnTo>
                  <a:lnTo>
                    <a:pt x="19" y="40"/>
                  </a:lnTo>
                  <a:lnTo>
                    <a:pt x="19" y="32"/>
                  </a:lnTo>
                  <a:lnTo>
                    <a:pt x="32" y="16"/>
                  </a:lnTo>
                  <a:lnTo>
                    <a:pt x="51" y="24"/>
                  </a:lnTo>
                  <a:lnTo>
                    <a:pt x="51" y="32"/>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30" name="Freeform 32"/>
            <p:cNvSpPr/>
            <p:nvPr/>
          </p:nvSpPr>
          <p:spPr bwMode="auto">
            <a:xfrm>
              <a:off x="4388" y="2567"/>
              <a:ext cx="26" cy="40"/>
            </a:xfrm>
            <a:custGeom>
              <a:avLst/>
              <a:gdLst>
                <a:gd name="T0" fmla="*/ 26 w 26"/>
                <a:gd name="T1" fmla="*/ 8 h 40"/>
                <a:gd name="T2" fmla="*/ 20 w 26"/>
                <a:gd name="T3" fmla="*/ 0 h 40"/>
                <a:gd name="T4" fmla="*/ 13 w 26"/>
                <a:gd name="T5" fmla="*/ 8 h 40"/>
                <a:gd name="T6" fmla="*/ 0 w 26"/>
                <a:gd name="T7" fmla="*/ 16 h 40"/>
                <a:gd name="T8" fmla="*/ 0 w 26"/>
                <a:gd name="T9" fmla="*/ 24 h 40"/>
                <a:gd name="T10" fmla="*/ 0 w 26"/>
                <a:gd name="T11" fmla="*/ 40 h 40"/>
                <a:gd name="T12" fmla="*/ 7 w 26"/>
                <a:gd name="T13" fmla="*/ 32 h 40"/>
                <a:gd name="T14" fmla="*/ 13 w 26"/>
                <a:gd name="T15" fmla="*/ 24 h 40"/>
                <a:gd name="T16" fmla="*/ 20 w 26"/>
                <a:gd name="T17" fmla="*/ 16 h 40"/>
                <a:gd name="T18" fmla="*/ 26 w 26"/>
                <a:gd name="T19" fmla="*/ 8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40">
                  <a:moveTo>
                    <a:pt x="26" y="8"/>
                  </a:moveTo>
                  <a:lnTo>
                    <a:pt x="20" y="0"/>
                  </a:lnTo>
                  <a:lnTo>
                    <a:pt x="13" y="8"/>
                  </a:lnTo>
                  <a:lnTo>
                    <a:pt x="0" y="16"/>
                  </a:lnTo>
                  <a:lnTo>
                    <a:pt x="0" y="24"/>
                  </a:lnTo>
                  <a:lnTo>
                    <a:pt x="0" y="40"/>
                  </a:lnTo>
                  <a:lnTo>
                    <a:pt x="7" y="32"/>
                  </a:lnTo>
                  <a:lnTo>
                    <a:pt x="13" y="24"/>
                  </a:lnTo>
                  <a:lnTo>
                    <a:pt x="20" y="16"/>
                  </a:lnTo>
                  <a:lnTo>
                    <a:pt x="26"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31" name="Freeform 33"/>
            <p:cNvSpPr/>
            <p:nvPr/>
          </p:nvSpPr>
          <p:spPr bwMode="auto">
            <a:xfrm>
              <a:off x="4408" y="2559"/>
              <a:ext cx="6" cy="16"/>
            </a:xfrm>
            <a:custGeom>
              <a:avLst/>
              <a:gdLst>
                <a:gd name="T0" fmla="*/ 0 w 6"/>
                <a:gd name="T1" fmla="*/ 8 h 16"/>
                <a:gd name="T2" fmla="*/ 0 w 6"/>
                <a:gd name="T3" fmla="*/ 8 h 16"/>
                <a:gd name="T4" fmla="*/ 0 w 6"/>
                <a:gd name="T5" fmla="*/ 0 h 16"/>
                <a:gd name="T6" fmla="*/ 0 w 6"/>
                <a:gd name="T7" fmla="*/ 8 h 16"/>
                <a:gd name="T8" fmla="*/ 6 w 6"/>
                <a:gd name="T9" fmla="*/ 8 h 16"/>
                <a:gd name="T10" fmla="*/ 6 w 6"/>
                <a:gd name="T11" fmla="*/ 8 h 16"/>
                <a:gd name="T12" fmla="*/ 6 w 6"/>
                <a:gd name="T13" fmla="*/ 8 h 16"/>
                <a:gd name="T14" fmla="*/ 6 w 6"/>
                <a:gd name="T15" fmla="*/ 16 h 16"/>
                <a:gd name="T16" fmla="*/ 0 w 6"/>
                <a:gd name="T17" fmla="*/ 8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6">
                  <a:moveTo>
                    <a:pt x="0" y="8"/>
                  </a:moveTo>
                  <a:lnTo>
                    <a:pt x="0" y="8"/>
                  </a:lnTo>
                  <a:lnTo>
                    <a:pt x="0" y="0"/>
                  </a:lnTo>
                  <a:lnTo>
                    <a:pt x="0" y="8"/>
                  </a:lnTo>
                  <a:lnTo>
                    <a:pt x="6" y="8"/>
                  </a:lnTo>
                  <a:lnTo>
                    <a:pt x="6" y="8"/>
                  </a:lnTo>
                  <a:lnTo>
                    <a:pt x="6" y="8"/>
                  </a:lnTo>
                  <a:lnTo>
                    <a:pt x="6" y="16"/>
                  </a:lnTo>
                  <a:lnTo>
                    <a:pt x="0"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32" name="Freeform 34"/>
            <p:cNvSpPr/>
            <p:nvPr/>
          </p:nvSpPr>
          <p:spPr bwMode="auto">
            <a:xfrm>
              <a:off x="4421" y="2591"/>
              <a:ext cx="25" cy="40"/>
            </a:xfrm>
            <a:custGeom>
              <a:avLst/>
              <a:gdLst>
                <a:gd name="T0" fmla="*/ 0 w 25"/>
                <a:gd name="T1" fmla="*/ 0 h 40"/>
                <a:gd name="T2" fmla="*/ 0 w 25"/>
                <a:gd name="T3" fmla="*/ 32 h 40"/>
                <a:gd name="T4" fmla="*/ 6 w 25"/>
                <a:gd name="T5" fmla="*/ 40 h 40"/>
                <a:gd name="T6" fmla="*/ 19 w 25"/>
                <a:gd name="T7" fmla="*/ 40 h 40"/>
                <a:gd name="T8" fmla="*/ 25 w 25"/>
                <a:gd name="T9" fmla="*/ 32 h 40"/>
                <a:gd name="T10" fmla="*/ 25 w 25"/>
                <a:gd name="T11" fmla="*/ 24 h 40"/>
                <a:gd name="T12" fmla="*/ 25 w 25"/>
                <a:gd name="T13" fmla="*/ 24 h 40"/>
                <a:gd name="T14" fmla="*/ 6 w 25"/>
                <a:gd name="T15" fmla="*/ 16 h 40"/>
                <a:gd name="T16" fmla="*/ 0 w 25"/>
                <a:gd name="T1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40">
                  <a:moveTo>
                    <a:pt x="0" y="0"/>
                  </a:moveTo>
                  <a:lnTo>
                    <a:pt x="0" y="32"/>
                  </a:lnTo>
                  <a:lnTo>
                    <a:pt x="6" y="40"/>
                  </a:lnTo>
                  <a:lnTo>
                    <a:pt x="19" y="40"/>
                  </a:lnTo>
                  <a:lnTo>
                    <a:pt x="25" y="32"/>
                  </a:lnTo>
                  <a:lnTo>
                    <a:pt x="25" y="24"/>
                  </a:lnTo>
                  <a:lnTo>
                    <a:pt x="25" y="24"/>
                  </a:lnTo>
                  <a:lnTo>
                    <a:pt x="6" y="16"/>
                  </a:lnTo>
                  <a:lnTo>
                    <a:pt x="0"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33" name="Freeform 35"/>
            <p:cNvSpPr/>
            <p:nvPr/>
          </p:nvSpPr>
          <p:spPr bwMode="auto">
            <a:xfrm>
              <a:off x="4382" y="2615"/>
              <a:ext cx="116" cy="248"/>
            </a:xfrm>
            <a:custGeom>
              <a:avLst/>
              <a:gdLst>
                <a:gd name="T0" fmla="*/ 39 w 116"/>
                <a:gd name="T1" fmla="*/ 8 h 248"/>
                <a:gd name="T2" fmla="*/ 19 w 116"/>
                <a:gd name="T3" fmla="*/ 16 h 248"/>
                <a:gd name="T4" fmla="*/ 6 w 116"/>
                <a:gd name="T5" fmla="*/ 8 h 248"/>
                <a:gd name="T6" fmla="*/ 0 w 116"/>
                <a:gd name="T7" fmla="*/ 16 h 248"/>
                <a:gd name="T8" fmla="*/ 0 w 116"/>
                <a:gd name="T9" fmla="*/ 32 h 248"/>
                <a:gd name="T10" fmla="*/ 0 w 116"/>
                <a:gd name="T11" fmla="*/ 56 h 248"/>
                <a:gd name="T12" fmla="*/ 13 w 116"/>
                <a:gd name="T13" fmla="*/ 64 h 248"/>
                <a:gd name="T14" fmla="*/ 19 w 116"/>
                <a:gd name="T15" fmla="*/ 64 h 248"/>
                <a:gd name="T16" fmla="*/ 26 w 116"/>
                <a:gd name="T17" fmla="*/ 112 h 248"/>
                <a:gd name="T18" fmla="*/ 13 w 116"/>
                <a:gd name="T19" fmla="*/ 208 h 248"/>
                <a:gd name="T20" fmla="*/ 6 w 116"/>
                <a:gd name="T21" fmla="*/ 240 h 248"/>
                <a:gd name="T22" fmla="*/ 39 w 116"/>
                <a:gd name="T23" fmla="*/ 248 h 248"/>
                <a:gd name="T24" fmla="*/ 77 w 116"/>
                <a:gd name="T25" fmla="*/ 248 h 248"/>
                <a:gd name="T26" fmla="*/ 97 w 116"/>
                <a:gd name="T27" fmla="*/ 240 h 248"/>
                <a:gd name="T28" fmla="*/ 116 w 116"/>
                <a:gd name="T29" fmla="*/ 224 h 248"/>
                <a:gd name="T30" fmla="*/ 116 w 116"/>
                <a:gd name="T31" fmla="*/ 208 h 248"/>
                <a:gd name="T32" fmla="*/ 90 w 116"/>
                <a:gd name="T33" fmla="*/ 112 h 248"/>
                <a:gd name="T34" fmla="*/ 90 w 116"/>
                <a:gd name="T35" fmla="*/ 64 h 248"/>
                <a:gd name="T36" fmla="*/ 97 w 116"/>
                <a:gd name="T37" fmla="*/ 56 h 248"/>
                <a:gd name="T38" fmla="*/ 103 w 116"/>
                <a:gd name="T39" fmla="*/ 48 h 248"/>
                <a:gd name="T40" fmla="*/ 103 w 116"/>
                <a:gd name="T41" fmla="*/ 24 h 248"/>
                <a:gd name="T42" fmla="*/ 97 w 116"/>
                <a:gd name="T43" fmla="*/ 8 h 248"/>
                <a:gd name="T44" fmla="*/ 84 w 116"/>
                <a:gd name="T45" fmla="*/ 8 h 248"/>
                <a:gd name="T46" fmla="*/ 64 w 116"/>
                <a:gd name="T47" fmla="*/ 0 h 248"/>
                <a:gd name="T48" fmla="*/ 64 w 116"/>
                <a:gd name="T49" fmla="*/ 8 h 248"/>
                <a:gd name="T50" fmla="*/ 58 w 116"/>
                <a:gd name="T51" fmla="*/ 16 h 248"/>
                <a:gd name="T52" fmla="*/ 45 w 116"/>
                <a:gd name="T53" fmla="*/ 16 h 248"/>
                <a:gd name="T54" fmla="*/ 39 w 116"/>
                <a:gd name="T55" fmla="*/ 8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6" h="248">
                  <a:moveTo>
                    <a:pt x="39" y="8"/>
                  </a:moveTo>
                  <a:lnTo>
                    <a:pt x="19" y="16"/>
                  </a:lnTo>
                  <a:lnTo>
                    <a:pt x="6" y="8"/>
                  </a:lnTo>
                  <a:lnTo>
                    <a:pt x="0" y="16"/>
                  </a:lnTo>
                  <a:lnTo>
                    <a:pt x="0" y="32"/>
                  </a:lnTo>
                  <a:lnTo>
                    <a:pt x="0" y="56"/>
                  </a:lnTo>
                  <a:lnTo>
                    <a:pt x="13" y="64"/>
                  </a:lnTo>
                  <a:lnTo>
                    <a:pt x="19" y="64"/>
                  </a:lnTo>
                  <a:lnTo>
                    <a:pt x="26" y="112"/>
                  </a:lnTo>
                  <a:lnTo>
                    <a:pt x="13" y="208"/>
                  </a:lnTo>
                  <a:lnTo>
                    <a:pt x="6" y="240"/>
                  </a:lnTo>
                  <a:lnTo>
                    <a:pt x="39" y="248"/>
                  </a:lnTo>
                  <a:lnTo>
                    <a:pt x="77" y="248"/>
                  </a:lnTo>
                  <a:lnTo>
                    <a:pt x="97" y="240"/>
                  </a:lnTo>
                  <a:lnTo>
                    <a:pt x="116" y="224"/>
                  </a:lnTo>
                  <a:lnTo>
                    <a:pt x="116" y="208"/>
                  </a:lnTo>
                  <a:lnTo>
                    <a:pt x="90" y="112"/>
                  </a:lnTo>
                  <a:lnTo>
                    <a:pt x="90" y="64"/>
                  </a:lnTo>
                  <a:lnTo>
                    <a:pt x="97" y="56"/>
                  </a:lnTo>
                  <a:lnTo>
                    <a:pt x="103" y="48"/>
                  </a:lnTo>
                  <a:lnTo>
                    <a:pt x="103" y="24"/>
                  </a:lnTo>
                  <a:lnTo>
                    <a:pt x="97" y="8"/>
                  </a:lnTo>
                  <a:lnTo>
                    <a:pt x="84" y="8"/>
                  </a:lnTo>
                  <a:lnTo>
                    <a:pt x="64" y="0"/>
                  </a:lnTo>
                  <a:lnTo>
                    <a:pt x="64" y="8"/>
                  </a:lnTo>
                  <a:lnTo>
                    <a:pt x="58" y="16"/>
                  </a:lnTo>
                  <a:lnTo>
                    <a:pt x="45" y="16"/>
                  </a:lnTo>
                  <a:lnTo>
                    <a:pt x="39"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34" name="Line 36"/>
            <p:cNvSpPr>
              <a:spLocks noChangeShapeType="1"/>
            </p:cNvSpPr>
            <p:nvPr/>
          </p:nvSpPr>
          <p:spPr bwMode="auto">
            <a:xfrm flipV="1">
              <a:off x="4472" y="2655"/>
              <a:ext cx="1" cy="24"/>
            </a:xfrm>
            <a:prstGeom prst="line">
              <a:avLst/>
            </a:prstGeom>
            <a:noFill/>
            <a:ln w="9525">
              <a:solidFill>
                <a:srgbClr val="E4BB0C"/>
              </a:solidFill>
              <a:round/>
            </a:ln>
            <a:extLst>
              <a:ext uri="{909E8E84-426E-40DD-AFC4-6F175D3DCCD1}">
                <a14:hiddenFill xmlns:a14="http://schemas.microsoft.com/office/drawing/2010/main">
                  <a:noFill/>
                </a14:hiddenFill>
              </a:ext>
            </a:extLst>
          </p:spPr>
          <p:txBody>
            <a:bodyPr/>
            <a:lstStyle/>
            <a:p>
              <a:endParaRPr lang="en-US">
                <a:latin typeface="Arial" panose="020B0604020202020204" pitchFamily="34" charset="0"/>
                <a:cs typeface="Arial" panose="020B0604020202020204" pitchFamily="34" charset="0"/>
              </a:endParaRPr>
            </a:p>
          </p:txBody>
        </p:sp>
        <p:sp>
          <p:nvSpPr>
            <p:cNvPr id="35" name="Freeform 37"/>
            <p:cNvSpPr/>
            <p:nvPr/>
          </p:nvSpPr>
          <p:spPr bwMode="auto">
            <a:xfrm>
              <a:off x="4388" y="2671"/>
              <a:ext cx="20" cy="24"/>
            </a:xfrm>
            <a:custGeom>
              <a:avLst/>
              <a:gdLst>
                <a:gd name="T0" fmla="*/ 0 w 20"/>
                <a:gd name="T1" fmla="*/ 0 h 24"/>
                <a:gd name="T2" fmla="*/ 0 w 20"/>
                <a:gd name="T3" fmla="*/ 24 h 24"/>
                <a:gd name="T4" fmla="*/ 7 w 20"/>
                <a:gd name="T5" fmla="*/ 24 h 24"/>
                <a:gd name="T6" fmla="*/ 20 w 20"/>
                <a:gd name="T7" fmla="*/ 24 h 24"/>
                <a:gd name="T8" fmla="*/ 13 w 20"/>
                <a:gd name="T9" fmla="*/ 8 h 24"/>
                <a:gd name="T10" fmla="*/ 7 w 20"/>
                <a:gd name="T11" fmla="*/ 8 h 24"/>
                <a:gd name="T12" fmla="*/ 0 w 20"/>
                <a:gd name="T13" fmla="*/ 0 h 24"/>
              </a:gdLst>
              <a:ahLst/>
              <a:cxnLst>
                <a:cxn ang="0">
                  <a:pos x="T0" y="T1"/>
                </a:cxn>
                <a:cxn ang="0">
                  <a:pos x="T2" y="T3"/>
                </a:cxn>
                <a:cxn ang="0">
                  <a:pos x="T4" y="T5"/>
                </a:cxn>
                <a:cxn ang="0">
                  <a:pos x="T6" y="T7"/>
                </a:cxn>
                <a:cxn ang="0">
                  <a:pos x="T8" y="T9"/>
                </a:cxn>
                <a:cxn ang="0">
                  <a:pos x="T10" y="T11"/>
                </a:cxn>
                <a:cxn ang="0">
                  <a:pos x="T12" y="T13"/>
                </a:cxn>
              </a:cxnLst>
              <a:rect l="0" t="0" r="r" b="b"/>
              <a:pathLst>
                <a:path w="20" h="24">
                  <a:moveTo>
                    <a:pt x="0" y="0"/>
                  </a:moveTo>
                  <a:lnTo>
                    <a:pt x="0" y="24"/>
                  </a:lnTo>
                  <a:lnTo>
                    <a:pt x="7" y="24"/>
                  </a:lnTo>
                  <a:lnTo>
                    <a:pt x="20" y="24"/>
                  </a:lnTo>
                  <a:lnTo>
                    <a:pt x="13" y="8"/>
                  </a:lnTo>
                  <a:lnTo>
                    <a:pt x="7" y="8"/>
                  </a:lnTo>
                  <a:lnTo>
                    <a:pt x="0"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36" name="Freeform 38"/>
            <p:cNvSpPr/>
            <p:nvPr/>
          </p:nvSpPr>
          <p:spPr bwMode="auto">
            <a:xfrm>
              <a:off x="4472" y="2671"/>
              <a:ext cx="13" cy="16"/>
            </a:xfrm>
            <a:custGeom>
              <a:avLst/>
              <a:gdLst>
                <a:gd name="T0" fmla="*/ 0 w 13"/>
                <a:gd name="T1" fmla="*/ 8 h 16"/>
                <a:gd name="T2" fmla="*/ 0 w 13"/>
                <a:gd name="T3" fmla="*/ 16 h 16"/>
                <a:gd name="T4" fmla="*/ 7 w 13"/>
                <a:gd name="T5" fmla="*/ 16 h 16"/>
                <a:gd name="T6" fmla="*/ 13 w 13"/>
                <a:gd name="T7" fmla="*/ 16 h 16"/>
                <a:gd name="T8" fmla="*/ 13 w 13"/>
                <a:gd name="T9" fmla="*/ 0 h 16"/>
                <a:gd name="T10" fmla="*/ 7 w 13"/>
                <a:gd name="T11" fmla="*/ 0 h 16"/>
                <a:gd name="T12" fmla="*/ 0 w 13"/>
                <a:gd name="T13" fmla="*/ 8 h 16"/>
              </a:gdLst>
              <a:ahLst/>
              <a:cxnLst>
                <a:cxn ang="0">
                  <a:pos x="T0" y="T1"/>
                </a:cxn>
                <a:cxn ang="0">
                  <a:pos x="T2" y="T3"/>
                </a:cxn>
                <a:cxn ang="0">
                  <a:pos x="T4" y="T5"/>
                </a:cxn>
                <a:cxn ang="0">
                  <a:pos x="T6" y="T7"/>
                </a:cxn>
                <a:cxn ang="0">
                  <a:pos x="T8" y="T9"/>
                </a:cxn>
                <a:cxn ang="0">
                  <a:pos x="T10" y="T11"/>
                </a:cxn>
                <a:cxn ang="0">
                  <a:pos x="T12" y="T13"/>
                </a:cxn>
              </a:cxnLst>
              <a:rect l="0" t="0" r="r" b="b"/>
              <a:pathLst>
                <a:path w="13" h="16">
                  <a:moveTo>
                    <a:pt x="0" y="8"/>
                  </a:moveTo>
                  <a:lnTo>
                    <a:pt x="0" y="16"/>
                  </a:lnTo>
                  <a:lnTo>
                    <a:pt x="7" y="16"/>
                  </a:lnTo>
                  <a:lnTo>
                    <a:pt x="13" y="16"/>
                  </a:lnTo>
                  <a:lnTo>
                    <a:pt x="13" y="0"/>
                  </a:lnTo>
                  <a:lnTo>
                    <a:pt x="7" y="0"/>
                  </a:lnTo>
                  <a:lnTo>
                    <a:pt x="0"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37" name="Freeform 39"/>
            <p:cNvSpPr/>
            <p:nvPr/>
          </p:nvSpPr>
          <p:spPr bwMode="auto">
            <a:xfrm>
              <a:off x="4388" y="2695"/>
              <a:ext cx="71" cy="64"/>
            </a:xfrm>
            <a:custGeom>
              <a:avLst/>
              <a:gdLst>
                <a:gd name="T0" fmla="*/ 0 w 71"/>
                <a:gd name="T1" fmla="*/ 0 h 64"/>
                <a:gd name="T2" fmla="*/ 7 w 71"/>
                <a:gd name="T3" fmla="*/ 24 h 64"/>
                <a:gd name="T4" fmla="*/ 39 w 71"/>
                <a:gd name="T5" fmla="*/ 48 h 64"/>
                <a:gd name="T6" fmla="*/ 46 w 71"/>
                <a:gd name="T7" fmla="*/ 56 h 64"/>
                <a:gd name="T8" fmla="*/ 58 w 71"/>
                <a:gd name="T9" fmla="*/ 64 h 64"/>
                <a:gd name="T10" fmla="*/ 71 w 71"/>
                <a:gd name="T11" fmla="*/ 48 h 64"/>
                <a:gd name="T12" fmla="*/ 65 w 71"/>
                <a:gd name="T13" fmla="*/ 48 h 64"/>
                <a:gd name="T14" fmla="*/ 58 w 71"/>
                <a:gd name="T15" fmla="*/ 40 h 64"/>
                <a:gd name="T16" fmla="*/ 65 w 71"/>
                <a:gd name="T17" fmla="*/ 40 h 64"/>
                <a:gd name="T18" fmla="*/ 65 w 71"/>
                <a:gd name="T19" fmla="*/ 32 h 64"/>
                <a:gd name="T20" fmla="*/ 52 w 71"/>
                <a:gd name="T21" fmla="*/ 32 h 64"/>
                <a:gd name="T22" fmla="*/ 46 w 71"/>
                <a:gd name="T23" fmla="*/ 40 h 64"/>
                <a:gd name="T24" fmla="*/ 20 w 71"/>
                <a:gd name="T25" fmla="*/ 16 h 64"/>
                <a:gd name="T26" fmla="*/ 20 w 71"/>
                <a:gd name="T27" fmla="*/ 0 h 64"/>
                <a:gd name="T28" fmla="*/ 0 w 71"/>
                <a:gd name="T29"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1" h="64">
                  <a:moveTo>
                    <a:pt x="0" y="0"/>
                  </a:moveTo>
                  <a:lnTo>
                    <a:pt x="7" y="24"/>
                  </a:lnTo>
                  <a:lnTo>
                    <a:pt x="39" y="48"/>
                  </a:lnTo>
                  <a:lnTo>
                    <a:pt x="46" y="56"/>
                  </a:lnTo>
                  <a:lnTo>
                    <a:pt x="58" y="64"/>
                  </a:lnTo>
                  <a:lnTo>
                    <a:pt x="71" y="48"/>
                  </a:lnTo>
                  <a:lnTo>
                    <a:pt x="65" y="48"/>
                  </a:lnTo>
                  <a:lnTo>
                    <a:pt x="58" y="40"/>
                  </a:lnTo>
                  <a:lnTo>
                    <a:pt x="65" y="40"/>
                  </a:lnTo>
                  <a:lnTo>
                    <a:pt x="65" y="32"/>
                  </a:lnTo>
                  <a:lnTo>
                    <a:pt x="52" y="32"/>
                  </a:lnTo>
                  <a:lnTo>
                    <a:pt x="46" y="40"/>
                  </a:lnTo>
                  <a:lnTo>
                    <a:pt x="20" y="16"/>
                  </a:lnTo>
                  <a:lnTo>
                    <a:pt x="20" y="0"/>
                  </a:lnTo>
                  <a:lnTo>
                    <a:pt x="0"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38" name="Freeform 40"/>
            <p:cNvSpPr/>
            <p:nvPr/>
          </p:nvSpPr>
          <p:spPr bwMode="auto">
            <a:xfrm>
              <a:off x="4446" y="2687"/>
              <a:ext cx="39" cy="56"/>
            </a:xfrm>
            <a:custGeom>
              <a:avLst/>
              <a:gdLst>
                <a:gd name="T0" fmla="*/ 26 w 39"/>
                <a:gd name="T1" fmla="*/ 0 h 56"/>
                <a:gd name="T2" fmla="*/ 26 w 39"/>
                <a:gd name="T3" fmla="*/ 32 h 56"/>
                <a:gd name="T4" fmla="*/ 13 w 39"/>
                <a:gd name="T5" fmla="*/ 40 h 56"/>
                <a:gd name="T6" fmla="*/ 7 w 39"/>
                <a:gd name="T7" fmla="*/ 40 h 56"/>
                <a:gd name="T8" fmla="*/ 7 w 39"/>
                <a:gd name="T9" fmla="*/ 48 h 56"/>
                <a:gd name="T10" fmla="*/ 0 w 39"/>
                <a:gd name="T11" fmla="*/ 48 h 56"/>
                <a:gd name="T12" fmla="*/ 7 w 39"/>
                <a:gd name="T13" fmla="*/ 56 h 56"/>
                <a:gd name="T14" fmla="*/ 13 w 39"/>
                <a:gd name="T15" fmla="*/ 56 h 56"/>
                <a:gd name="T16" fmla="*/ 20 w 39"/>
                <a:gd name="T17" fmla="*/ 56 h 56"/>
                <a:gd name="T18" fmla="*/ 26 w 39"/>
                <a:gd name="T19" fmla="*/ 48 h 56"/>
                <a:gd name="T20" fmla="*/ 39 w 39"/>
                <a:gd name="T21" fmla="*/ 32 h 56"/>
                <a:gd name="T22" fmla="*/ 39 w 39"/>
                <a:gd name="T23" fmla="*/ 0 h 56"/>
                <a:gd name="T24" fmla="*/ 33 w 39"/>
                <a:gd name="T25" fmla="*/ 0 h 56"/>
                <a:gd name="T26" fmla="*/ 26 w 39"/>
                <a:gd name="T27" fmla="*/ 0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 h="56">
                  <a:moveTo>
                    <a:pt x="26" y="0"/>
                  </a:moveTo>
                  <a:lnTo>
                    <a:pt x="26" y="32"/>
                  </a:lnTo>
                  <a:lnTo>
                    <a:pt x="13" y="40"/>
                  </a:lnTo>
                  <a:lnTo>
                    <a:pt x="7" y="40"/>
                  </a:lnTo>
                  <a:lnTo>
                    <a:pt x="7" y="48"/>
                  </a:lnTo>
                  <a:lnTo>
                    <a:pt x="0" y="48"/>
                  </a:lnTo>
                  <a:lnTo>
                    <a:pt x="7" y="56"/>
                  </a:lnTo>
                  <a:lnTo>
                    <a:pt x="13" y="56"/>
                  </a:lnTo>
                  <a:lnTo>
                    <a:pt x="20" y="56"/>
                  </a:lnTo>
                  <a:lnTo>
                    <a:pt x="26" y="48"/>
                  </a:lnTo>
                  <a:lnTo>
                    <a:pt x="39" y="32"/>
                  </a:lnTo>
                  <a:lnTo>
                    <a:pt x="39" y="0"/>
                  </a:lnTo>
                  <a:lnTo>
                    <a:pt x="33" y="0"/>
                  </a:lnTo>
                  <a:lnTo>
                    <a:pt x="26"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39" name="Freeform 41"/>
            <p:cNvSpPr/>
            <p:nvPr/>
          </p:nvSpPr>
          <p:spPr bwMode="auto">
            <a:xfrm>
              <a:off x="4408" y="2615"/>
              <a:ext cx="51" cy="32"/>
            </a:xfrm>
            <a:custGeom>
              <a:avLst/>
              <a:gdLst>
                <a:gd name="T0" fmla="*/ 13 w 51"/>
                <a:gd name="T1" fmla="*/ 8 h 32"/>
                <a:gd name="T2" fmla="*/ 0 w 51"/>
                <a:gd name="T3" fmla="*/ 8 h 32"/>
                <a:gd name="T4" fmla="*/ 0 w 51"/>
                <a:gd name="T5" fmla="*/ 24 h 32"/>
                <a:gd name="T6" fmla="*/ 19 w 51"/>
                <a:gd name="T7" fmla="*/ 32 h 32"/>
                <a:gd name="T8" fmla="*/ 26 w 51"/>
                <a:gd name="T9" fmla="*/ 32 h 32"/>
                <a:gd name="T10" fmla="*/ 32 w 51"/>
                <a:gd name="T11" fmla="*/ 24 h 32"/>
                <a:gd name="T12" fmla="*/ 38 w 51"/>
                <a:gd name="T13" fmla="*/ 32 h 32"/>
                <a:gd name="T14" fmla="*/ 45 w 51"/>
                <a:gd name="T15" fmla="*/ 32 h 32"/>
                <a:gd name="T16" fmla="*/ 51 w 51"/>
                <a:gd name="T17" fmla="*/ 16 h 32"/>
                <a:gd name="T18" fmla="*/ 51 w 51"/>
                <a:gd name="T19" fmla="*/ 8 h 32"/>
                <a:gd name="T20" fmla="*/ 38 w 51"/>
                <a:gd name="T21" fmla="*/ 0 h 32"/>
                <a:gd name="T22" fmla="*/ 38 w 51"/>
                <a:gd name="T23" fmla="*/ 8 h 32"/>
                <a:gd name="T24" fmla="*/ 32 w 51"/>
                <a:gd name="T25" fmla="*/ 16 h 32"/>
                <a:gd name="T26" fmla="*/ 19 w 51"/>
                <a:gd name="T27" fmla="*/ 16 h 32"/>
                <a:gd name="T28" fmla="*/ 13 w 51"/>
                <a:gd name="T29" fmla="*/ 8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1" h="32">
                  <a:moveTo>
                    <a:pt x="13" y="8"/>
                  </a:moveTo>
                  <a:lnTo>
                    <a:pt x="0" y="8"/>
                  </a:lnTo>
                  <a:lnTo>
                    <a:pt x="0" y="24"/>
                  </a:lnTo>
                  <a:lnTo>
                    <a:pt x="19" y="32"/>
                  </a:lnTo>
                  <a:lnTo>
                    <a:pt x="26" y="32"/>
                  </a:lnTo>
                  <a:lnTo>
                    <a:pt x="32" y="24"/>
                  </a:lnTo>
                  <a:lnTo>
                    <a:pt x="38" y="32"/>
                  </a:lnTo>
                  <a:lnTo>
                    <a:pt x="45" y="32"/>
                  </a:lnTo>
                  <a:lnTo>
                    <a:pt x="51" y="16"/>
                  </a:lnTo>
                  <a:lnTo>
                    <a:pt x="51" y="8"/>
                  </a:lnTo>
                  <a:lnTo>
                    <a:pt x="38" y="0"/>
                  </a:lnTo>
                  <a:lnTo>
                    <a:pt x="38" y="8"/>
                  </a:lnTo>
                  <a:lnTo>
                    <a:pt x="32" y="16"/>
                  </a:lnTo>
                  <a:lnTo>
                    <a:pt x="19" y="16"/>
                  </a:lnTo>
                  <a:lnTo>
                    <a:pt x="13"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40" name="Freeform 42"/>
            <p:cNvSpPr/>
            <p:nvPr/>
          </p:nvSpPr>
          <p:spPr bwMode="auto">
            <a:xfrm>
              <a:off x="4446" y="2863"/>
              <a:ext cx="1" cy="48"/>
            </a:xfrm>
            <a:custGeom>
              <a:avLst/>
              <a:gdLst>
                <a:gd name="T0" fmla="*/ 48 h 48"/>
                <a:gd name="T1" fmla="*/ 32 h 48"/>
                <a:gd name="T2" fmla="*/ 0 h 48"/>
              </a:gdLst>
              <a:ahLst/>
              <a:cxnLst>
                <a:cxn ang="0">
                  <a:pos x="0" y="T0"/>
                </a:cxn>
                <a:cxn ang="0">
                  <a:pos x="0" y="T1"/>
                </a:cxn>
                <a:cxn ang="0">
                  <a:pos x="0" y="T2"/>
                </a:cxn>
              </a:cxnLst>
              <a:rect l="0" t="0" r="r" b="b"/>
              <a:pathLst>
                <a:path h="48">
                  <a:moveTo>
                    <a:pt x="0" y="48"/>
                  </a:moveTo>
                  <a:lnTo>
                    <a:pt x="0" y="32"/>
                  </a:lnTo>
                  <a:lnTo>
                    <a:pt x="0" y="0"/>
                  </a:lnTo>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41" name="Freeform 43"/>
            <p:cNvSpPr/>
            <p:nvPr/>
          </p:nvSpPr>
          <p:spPr bwMode="auto">
            <a:xfrm>
              <a:off x="4427" y="2911"/>
              <a:ext cx="58" cy="32"/>
            </a:xfrm>
            <a:custGeom>
              <a:avLst/>
              <a:gdLst>
                <a:gd name="T0" fmla="*/ 0 w 58"/>
                <a:gd name="T1" fmla="*/ 0 h 32"/>
                <a:gd name="T2" fmla="*/ 0 w 58"/>
                <a:gd name="T3" fmla="*/ 16 h 32"/>
                <a:gd name="T4" fmla="*/ 0 w 58"/>
                <a:gd name="T5" fmla="*/ 24 h 32"/>
                <a:gd name="T6" fmla="*/ 7 w 58"/>
                <a:gd name="T7" fmla="*/ 32 h 32"/>
                <a:gd name="T8" fmla="*/ 26 w 58"/>
                <a:gd name="T9" fmla="*/ 32 h 32"/>
                <a:gd name="T10" fmla="*/ 32 w 58"/>
                <a:gd name="T11" fmla="*/ 24 h 32"/>
                <a:gd name="T12" fmla="*/ 32 w 58"/>
                <a:gd name="T13" fmla="*/ 24 h 32"/>
                <a:gd name="T14" fmla="*/ 45 w 58"/>
                <a:gd name="T15" fmla="*/ 24 h 32"/>
                <a:gd name="T16" fmla="*/ 58 w 58"/>
                <a:gd name="T17" fmla="*/ 16 h 32"/>
                <a:gd name="T18" fmla="*/ 58 w 58"/>
                <a:gd name="T19" fmla="*/ 8 h 32"/>
                <a:gd name="T20" fmla="*/ 45 w 58"/>
                <a:gd name="T21" fmla="*/ 8 h 32"/>
                <a:gd name="T22" fmla="*/ 39 w 58"/>
                <a:gd name="T23" fmla="*/ 0 h 32"/>
                <a:gd name="T24" fmla="*/ 26 w 58"/>
                <a:gd name="T25" fmla="*/ 0 h 32"/>
                <a:gd name="T26" fmla="*/ 19 w 58"/>
                <a:gd name="T27" fmla="*/ 0 h 32"/>
                <a:gd name="T28" fmla="*/ 13 w 58"/>
                <a:gd name="T29" fmla="*/ 0 h 32"/>
                <a:gd name="T30" fmla="*/ 0 w 58"/>
                <a:gd name="T31"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8" h="32">
                  <a:moveTo>
                    <a:pt x="0" y="0"/>
                  </a:moveTo>
                  <a:lnTo>
                    <a:pt x="0" y="16"/>
                  </a:lnTo>
                  <a:lnTo>
                    <a:pt x="0" y="24"/>
                  </a:lnTo>
                  <a:lnTo>
                    <a:pt x="7" y="32"/>
                  </a:lnTo>
                  <a:lnTo>
                    <a:pt x="26" y="32"/>
                  </a:lnTo>
                  <a:lnTo>
                    <a:pt x="32" y="24"/>
                  </a:lnTo>
                  <a:lnTo>
                    <a:pt x="32" y="24"/>
                  </a:lnTo>
                  <a:lnTo>
                    <a:pt x="45" y="24"/>
                  </a:lnTo>
                  <a:lnTo>
                    <a:pt x="58" y="16"/>
                  </a:lnTo>
                  <a:lnTo>
                    <a:pt x="58" y="8"/>
                  </a:lnTo>
                  <a:lnTo>
                    <a:pt x="45" y="8"/>
                  </a:lnTo>
                  <a:lnTo>
                    <a:pt x="39" y="0"/>
                  </a:lnTo>
                  <a:lnTo>
                    <a:pt x="26" y="0"/>
                  </a:lnTo>
                  <a:lnTo>
                    <a:pt x="19" y="0"/>
                  </a:lnTo>
                  <a:lnTo>
                    <a:pt x="13" y="0"/>
                  </a:lnTo>
                  <a:lnTo>
                    <a:pt x="0"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42" name="Freeform 44"/>
            <p:cNvSpPr/>
            <p:nvPr/>
          </p:nvSpPr>
          <p:spPr bwMode="auto">
            <a:xfrm>
              <a:off x="4628" y="2839"/>
              <a:ext cx="52" cy="72"/>
            </a:xfrm>
            <a:custGeom>
              <a:avLst/>
              <a:gdLst>
                <a:gd name="T0" fmla="*/ 0 w 52"/>
                <a:gd name="T1" fmla="*/ 0 h 72"/>
                <a:gd name="T2" fmla="*/ 7 w 52"/>
                <a:gd name="T3" fmla="*/ 48 h 72"/>
                <a:gd name="T4" fmla="*/ 7 w 52"/>
                <a:gd name="T5" fmla="*/ 64 h 72"/>
                <a:gd name="T6" fmla="*/ 20 w 52"/>
                <a:gd name="T7" fmla="*/ 72 h 72"/>
                <a:gd name="T8" fmla="*/ 26 w 52"/>
                <a:gd name="T9" fmla="*/ 64 h 72"/>
                <a:gd name="T10" fmla="*/ 39 w 52"/>
                <a:gd name="T11" fmla="*/ 72 h 72"/>
                <a:gd name="T12" fmla="*/ 52 w 52"/>
                <a:gd name="T13" fmla="*/ 64 h 72"/>
                <a:gd name="T14" fmla="*/ 52 w 52"/>
                <a:gd name="T15" fmla="*/ 48 h 72"/>
                <a:gd name="T16" fmla="*/ 52 w 52"/>
                <a:gd name="T17" fmla="*/ 0 h 72"/>
                <a:gd name="T18" fmla="*/ 46 w 52"/>
                <a:gd name="T19" fmla="*/ 8 h 72"/>
                <a:gd name="T20" fmla="*/ 0 w 52"/>
                <a:gd name="T21"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 h="72">
                  <a:moveTo>
                    <a:pt x="0" y="0"/>
                  </a:moveTo>
                  <a:lnTo>
                    <a:pt x="7" y="48"/>
                  </a:lnTo>
                  <a:lnTo>
                    <a:pt x="7" y="64"/>
                  </a:lnTo>
                  <a:lnTo>
                    <a:pt x="20" y="72"/>
                  </a:lnTo>
                  <a:lnTo>
                    <a:pt x="26" y="64"/>
                  </a:lnTo>
                  <a:lnTo>
                    <a:pt x="39" y="72"/>
                  </a:lnTo>
                  <a:lnTo>
                    <a:pt x="52" y="64"/>
                  </a:lnTo>
                  <a:lnTo>
                    <a:pt x="52" y="48"/>
                  </a:lnTo>
                  <a:lnTo>
                    <a:pt x="52" y="0"/>
                  </a:lnTo>
                  <a:lnTo>
                    <a:pt x="46" y="8"/>
                  </a:lnTo>
                  <a:lnTo>
                    <a:pt x="0"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43" name="Freeform 45"/>
            <p:cNvSpPr/>
            <p:nvPr/>
          </p:nvSpPr>
          <p:spPr bwMode="auto">
            <a:xfrm>
              <a:off x="4667" y="2487"/>
              <a:ext cx="33" cy="40"/>
            </a:xfrm>
            <a:custGeom>
              <a:avLst/>
              <a:gdLst>
                <a:gd name="T0" fmla="*/ 0 w 33"/>
                <a:gd name="T1" fmla="*/ 8 h 40"/>
                <a:gd name="T2" fmla="*/ 7 w 33"/>
                <a:gd name="T3" fmla="*/ 0 h 40"/>
                <a:gd name="T4" fmla="*/ 20 w 33"/>
                <a:gd name="T5" fmla="*/ 0 h 40"/>
                <a:gd name="T6" fmla="*/ 33 w 33"/>
                <a:gd name="T7" fmla="*/ 16 h 40"/>
                <a:gd name="T8" fmla="*/ 33 w 33"/>
                <a:gd name="T9" fmla="*/ 24 h 40"/>
                <a:gd name="T10" fmla="*/ 33 w 33"/>
                <a:gd name="T11" fmla="*/ 40 h 40"/>
                <a:gd name="T12" fmla="*/ 20 w 33"/>
                <a:gd name="T13" fmla="*/ 40 h 40"/>
                <a:gd name="T14" fmla="*/ 20 w 33"/>
                <a:gd name="T15" fmla="*/ 32 h 40"/>
                <a:gd name="T16" fmla="*/ 13 w 33"/>
                <a:gd name="T17" fmla="*/ 8 h 40"/>
                <a:gd name="T18" fmla="*/ 0 w 33"/>
                <a:gd name="T19" fmla="*/ 8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40">
                  <a:moveTo>
                    <a:pt x="0" y="8"/>
                  </a:moveTo>
                  <a:lnTo>
                    <a:pt x="7" y="0"/>
                  </a:lnTo>
                  <a:lnTo>
                    <a:pt x="20" y="0"/>
                  </a:lnTo>
                  <a:lnTo>
                    <a:pt x="33" y="16"/>
                  </a:lnTo>
                  <a:lnTo>
                    <a:pt x="33" y="24"/>
                  </a:lnTo>
                  <a:lnTo>
                    <a:pt x="33" y="40"/>
                  </a:lnTo>
                  <a:lnTo>
                    <a:pt x="20" y="40"/>
                  </a:lnTo>
                  <a:lnTo>
                    <a:pt x="20" y="32"/>
                  </a:lnTo>
                  <a:lnTo>
                    <a:pt x="13" y="8"/>
                  </a:lnTo>
                  <a:lnTo>
                    <a:pt x="0"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44" name="Freeform 46"/>
            <p:cNvSpPr/>
            <p:nvPr/>
          </p:nvSpPr>
          <p:spPr bwMode="auto">
            <a:xfrm>
              <a:off x="4622" y="2464"/>
              <a:ext cx="52" cy="79"/>
            </a:xfrm>
            <a:custGeom>
              <a:avLst/>
              <a:gdLst>
                <a:gd name="T0" fmla="*/ 6 w 52"/>
                <a:gd name="T1" fmla="*/ 31 h 79"/>
                <a:gd name="T2" fmla="*/ 0 w 52"/>
                <a:gd name="T3" fmla="*/ 31 h 79"/>
                <a:gd name="T4" fmla="*/ 0 w 52"/>
                <a:gd name="T5" fmla="*/ 31 h 79"/>
                <a:gd name="T6" fmla="*/ 0 w 52"/>
                <a:gd name="T7" fmla="*/ 47 h 79"/>
                <a:gd name="T8" fmla="*/ 6 w 52"/>
                <a:gd name="T9" fmla="*/ 47 h 79"/>
                <a:gd name="T10" fmla="*/ 13 w 52"/>
                <a:gd name="T11" fmla="*/ 71 h 79"/>
                <a:gd name="T12" fmla="*/ 32 w 52"/>
                <a:gd name="T13" fmla="*/ 79 h 79"/>
                <a:gd name="T14" fmla="*/ 45 w 52"/>
                <a:gd name="T15" fmla="*/ 79 h 79"/>
                <a:gd name="T16" fmla="*/ 52 w 52"/>
                <a:gd name="T17" fmla="*/ 63 h 79"/>
                <a:gd name="T18" fmla="*/ 52 w 52"/>
                <a:gd name="T19" fmla="*/ 39 h 79"/>
                <a:gd name="T20" fmla="*/ 52 w 52"/>
                <a:gd name="T21" fmla="*/ 15 h 79"/>
                <a:gd name="T22" fmla="*/ 26 w 52"/>
                <a:gd name="T23" fmla="*/ 0 h 79"/>
                <a:gd name="T24" fmla="*/ 6 w 52"/>
                <a:gd name="T25" fmla="*/ 15 h 79"/>
                <a:gd name="T26" fmla="*/ 6 w 52"/>
                <a:gd name="T27" fmla="*/ 31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79">
                  <a:moveTo>
                    <a:pt x="6" y="31"/>
                  </a:moveTo>
                  <a:lnTo>
                    <a:pt x="0" y="31"/>
                  </a:lnTo>
                  <a:lnTo>
                    <a:pt x="0" y="31"/>
                  </a:lnTo>
                  <a:lnTo>
                    <a:pt x="0" y="47"/>
                  </a:lnTo>
                  <a:lnTo>
                    <a:pt x="6" y="47"/>
                  </a:lnTo>
                  <a:lnTo>
                    <a:pt x="13" y="71"/>
                  </a:lnTo>
                  <a:lnTo>
                    <a:pt x="32" y="79"/>
                  </a:lnTo>
                  <a:lnTo>
                    <a:pt x="45" y="79"/>
                  </a:lnTo>
                  <a:lnTo>
                    <a:pt x="52" y="63"/>
                  </a:lnTo>
                  <a:lnTo>
                    <a:pt x="52" y="39"/>
                  </a:lnTo>
                  <a:lnTo>
                    <a:pt x="52" y="15"/>
                  </a:lnTo>
                  <a:lnTo>
                    <a:pt x="26" y="0"/>
                  </a:lnTo>
                  <a:lnTo>
                    <a:pt x="6" y="15"/>
                  </a:lnTo>
                  <a:lnTo>
                    <a:pt x="6" y="31"/>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45" name="Freeform 47"/>
            <p:cNvSpPr/>
            <p:nvPr/>
          </p:nvSpPr>
          <p:spPr bwMode="auto">
            <a:xfrm>
              <a:off x="4609" y="2448"/>
              <a:ext cx="71" cy="63"/>
            </a:xfrm>
            <a:custGeom>
              <a:avLst/>
              <a:gdLst>
                <a:gd name="T0" fmla="*/ 65 w 71"/>
                <a:gd name="T1" fmla="*/ 39 h 63"/>
                <a:gd name="T2" fmla="*/ 71 w 71"/>
                <a:gd name="T3" fmla="*/ 31 h 63"/>
                <a:gd name="T4" fmla="*/ 71 w 71"/>
                <a:gd name="T5" fmla="*/ 16 h 63"/>
                <a:gd name="T6" fmla="*/ 58 w 71"/>
                <a:gd name="T7" fmla="*/ 8 h 63"/>
                <a:gd name="T8" fmla="*/ 52 w 71"/>
                <a:gd name="T9" fmla="*/ 0 h 63"/>
                <a:gd name="T10" fmla="*/ 32 w 71"/>
                <a:gd name="T11" fmla="*/ 0 h 63"/>
                <a:gd name="T12" fmla="*/ 19 w 71"/>
                <a:gd name="T13" fmla="*/ 0 h 63"/>
                <a:gd name="T14" fmla="*/ 19 w 71"/>
                <a:gd name="T15" fmla="*/ 8 h 63"/>
                <a:gd name="T16" fmla="*/ 6 w 71"/>
                <a:gd name="T17" fmla="*/ 16 h 63"/>
                <a:gd name="T18" fmla="*/ 0 w 71"/>
                <a:gd name="T19" fmla="*/ 31 h 63"/>
                <a:gd name="T20" fmla="*/ 0 w 71"/>
                <a:gd name="T21" fmla="*/ 55 h 63"/>
                <a:gd name="T22" fmla="*/ 13 w 71"/>
                <a:gd name="T23" fmla="*/ 63 h 63"/>
                <a:gd name="T24" fmla="*/ 13 w 71"/>
                <a:gd name="T25" fmla="*/ 47 h 63"/>
                <a:gd name="T26" fmla="*/ 13 w 71"/>
                <a:gd name="T27" fmla="*/ 47 h 63"/>
                <a:gd name="T28" fmla="*/ 19 w 71"/>
                <a:gd name="T29" fmla="*/ 47 h 63"/>
                <a:gd name="T30" fmla="*/ 19 w 71"/>
                <a:gd name="T31" fmla="*/ 31 h 63"/>
                <a:gd name="T32" fmla="*/ 39 w 71"/>
                <a:gd name="T33" fmla="*/ 16 h 63"/>
                <a:gd name="T34" fmla="*/ 65 w 71"/>
                <a:gd name="T35" fmla="*/ 31 h 63"/>
                <a:gd name="T36" fmla="*/ 65 w 71"/>
                <a:gd name="T37" fmla="*/ 39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1" h="63">
                  <a:moveTo>
                    <a:pt x="65" y="39"/>
                  </a:moveTo>
                  <a:lnTo>
                    <a:pt x="71" y="31"/>
                  </a:lnTo>
                  <a:lnTo>
                    <a:pt x="71" y="16"/>
                  </a:lnTo>
                  <a:lnTo>
                    <a:pt x="58" y="8"/>
                  </a:lnTo>
                  <a:lnTo>
                    <a:pt x="52" y="0"/>
                  </a:lnTo>
                  <a:lnTo>
                    <a:pt x="32" y="0"/>
                  </a:lnTo>
                  <a:lnTo>
                    <a:pt x="19" y="0"/>
                  </a:lnTo>
                  <a:lnTo>
                    <a:pt x="19" y="8"/>
                  </a:lnTo>
                  <a:lnTo>
                    <a:pt x="6" y="16"/>
                  </a:lnTo>
                  <a:lnTo>
                    <a:pt x="0" y="31"/>
                  </a:lnTo>
                  <a:lnTo>
                    <a:pt x="0" y="55"/>
                  </a:lnTo>
                  <a:lnTo>
                    <a:pt x="13" y="63"/>
                  </a:lnTo>
                  <a:lnTo>
                    <a:pt x="13" y="47"/>
                  </a:lnTo>
                  <a:lnTo>
                    <a:pt x="13" y="47"/>
                  </a:lnTo>
                  <a:lnTo>
                    <a:pt x="19" y="47"/>
                  </a:lnTo>
                  <a:lnTo>
                    <a:pt x="19" y="31"/>
                  </a:lnTo>
                  <a:lnTo>
                    <a:pt x="39" y="16"/>
                  </a:lnTo>
                  <a:lnTo>
                    <a:pt x="65" y="31"/>
                  </a:lnTo>
                  <a:lnTo>
                    <a:pt x="65" y="39"/>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46" name="Freeform 48"/>
            <p:cNvSpPr/>
            <p:nvPr/>
          </p:nvSpPr>
          <p:spPr bwMode="auto">
            <a:xfrm>
              <a:off x="4583" y="2487"/>
              <a:ext cx="32" cy="40"/>
            </a:xfrm>
            <a:custGeom>
              <a:avLst/>
              <a:gdLst>
                <a:gd name="T0" fmla="*/ 32 w 32"/>
                <a:gd name="T1" fmla="*/ 8 h 40"/>
                <a:gd name="T2" fmla="*/ 26 w 32"/>
                <a:gd name="T3" fmla="*/ 0 h 40"/>
                <a:gd name="T4" fmla="*/ 19 w 32"/>
                <a:gd name="T5" fmla="*/ 8 h 40"/>
                <a:gd name="T6" fmla="*/ 6 w 32"/>
                <a:gd name="T7" fmla="*/ 16 h 40"/>
                <a:gd name="T8" fmla="*/ 0 w 32"/>
                <a:gd name="T9" fmla="*/ 32 h 40"/>
                <a:gd name="T10" fmla="*/ 6 w 32"/>
                <a:gd name="T11" fmla="*/ 40 h 40"/>
                <a:gd name="T12" fmla="*/ 13 w 32"/>
                <a:gd name="T13" fmla="*/ 40 h 40"/>
                <a:gd name="T14" fmla="*/ 13 w 32"/>
                <a:gd name="T15" fmla="*/ 32 h 40"/>
                <a:gd name="T16" fmla="*/ 19 w 32"/>
                <a:gd name="T17" fmla="*/ 16 h 40"/>
                <a:gd name="T18" fmla="*/ 32 w 32"/>
                <a:gd name="T19" fmla="*/ 8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40">
                  <a:moveTo>
                    <a:pt x="32" y="8"/>
                  </a:moveTo>
                  <a:lnTo>
                    <a:pt x="26" y="0"/>
                  </a:lnTo>
                  <a:lnTo>
                    <a:pt x="19" y="8"/>
                  </a:lnTo>
                  <a:lnTo>
                    <a:pt x="6" y="16"/>
                  </a:lnTo>
                  <a:lnTo>
                    <a:pt x="0" y="32"/>
                  </a:lnTo>
                  <a:lnTo>
                    <a:pt x="6" y="40"/>
                  </a:lnTo>
                  <a:lnTo>
                    <a:pt x="13" y="40"/>
                  </a:lnTo>
                  <a:lnTo>
                    <a:pt x="13" y="32"/>
                  </a:lnTo>
                  <a:lnTo>
                    <a:pt x="19" y="16"/>
                  </a:lnTo>
                  <a:lnTo>
                    <a:pt x="32"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47" name="Freeform 49"/>
            <p:cNvSpPr/>
            <p:nvPr/>
          </p:nvSpPr>
          <p:spPr bwMode="auto">
            <a:xfrm>
              <a:off x="4609" y="2479"/>
              <a:ext cx="13" cy="16"/>
            </a:xfrm>
            <a:custGeom>
              <a:avLst/>
              <a:gdLst>
                <a:gd name="T0" fmla="*/ 0 w 13"/>
                <a:gd name="T1" fmla="*/ 8 h 16"/>
                <a:gd name="T2" fmla="*/ 0 w 13"/>
                <a:gd name="T3" fmla="*/ 8 h 16"/>
                <a:gd name="T4" fmla="*/ 0 w 13"/>
                <a:gd name="T5" fmla="*/ 0 h 16"/>
                <a:gd name="T6" fmla="*/ 6 w 13"/>
                <a:gd name="T7" fmla="*/ 8 h 16"/>
                <a:gd name="T8" fmla="*/ 6 w 13"/>
                <a:gd name="T9" fmla="*/ 0 h 16"/>
                <a:gd name="T10" fmla="*/ 13 w 13"/>
                <a:gd name="T11" fmla="*/ 8 h 16"/>
                <a:gd name="T12" fmla="*/ 6 w 13"/>
                <a:gd name="T13" fmla="*/ 8 h 16"/>
                <a:gd name="T14" fmla="*/ 6 w 13"/>
                <a:gd name="T15" fmla="*/ 16 h 16"/>
                <a:gd name="T16" fmla="*/ 0 w 13"/>
                <a:gd name="T17" fmla="*/ 8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6">
                  <a:moveTo>
                    <a:pt x="0" y="8"/>
                  </a:moveTo>
                  <a:lnTo>
                    <a:pt x="0" y="8"/>
                  </a:lnTo>
                  <a:lnTo>
                    <a:pt x="0" y="0"/>
                  </a:lnTo>
                  <a:lnTo>
                    <a:pt x="6" y="8"/>
                  </a:lnTo>
                  <a:lnTo>
                    <a:pt x="6" y="0"/>
                  </a:lnTo>
                  <a:lnTo>
                    <a:pt x="13" y="8"/>
                  </a:lnTo>
                  <a:lnTo>
                    <a:pt x="6" y="8"/>
                  </a:lnTo>
                  <a:lnTo>
                    <a:pt x="6" y="16"/>
                  </a:lnTo>
                  <a:lnTo>
                    <a:pt x="0"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48" name="Freeform 50"/>
            <p:cNvSpPr/>
            <p:nvPr/>
          </p:nvSpPr>
          <p:spPr bwMode="auto">
            <a:xfrm>
              <a:off x="4622" y="2511"/>
              <a:ext cx="39" cy="48"/>
            </a:xfrm>
            <a:custGeom>
              <a:avLst/>
              <a:gdLst>
                <a:gd name="T0" fmla="*/ 6 w 39"/>
                <a:gd name="T1" fmla="*/ 0 h 48"/>
                <a:gd name="T2" fmla="*/ 0 w 39"/>
                <a:gd name="T3" fmla="*/ 40 h 48"/>
                <a:gd name="T4" fmla="*/ 13 w 39"/>
                <a:gd name="T5" fmla="*/ 48 h 48"/>
                <a:gd name="T6" fmla="*/ 26 w 39"/>
                <a:gd name="T7" fmla="*/ 48 h 48"/>
                <a:gd name="T8" fmla="*/ 39 w 39"/>
                <a:gd name="T9" fmla="*/ 40 h 48"/>
                <a:gd name="T10" fmla="*/ 39 w 39"/>
                <a:gd name="T11" fmla="*/ 32 h 48"/>
                <a:gd name="T12" fmla="*/ 32 w 39"/>
                <a:gd name="T13" fmla="*/ 32 h 48"/>
                <a:gd name="T14" fmla="*/ 13 w 39"/>
                <a:gd name="T15" fmla="*/ 24 h 48"/>
                <a:gd name="T16" fmla="*/ 6 w 39"/>
                <a:gd name="T1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48">
                  <a:moveTo>
                    <a:pt x="6" y="0"/>
                  </a:moveTo>
                  <a:lnTo>
                    <a:pt x="0" y="40"/>
                  </a:lnTo>
                  <a:lnTo>
                    <a:pt x="13" y="48"/>
                  </a:lnTo>
                  <a:lnTo>
                    <a:pt x="26" y="48"/>
                  </a:lnTo>
                  <a:lnTo>
                    <a:pt x="39" y="40"/>
                  </a:lnTo>
                  <a:lnTo>
                    <a:pt x="39" y="32"/>
                  </a:lnTo>
                  <a:lnTo>
                    <a:pt x="32" y="32"/>
                  </a:lnTo>
                  <a:lnTo>
                    <a:pt x="13" y="24"/>
                  </a:lnTo>
                  <a:lnTo>
                    <a:pt x="6"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49" name="Freeform 51"/>
            <p:cNvSpPr/>
            <p:nvPr/>
          </p:nvSpPr>
          <p:spPr bwMode="auto">
            <a:xfrm>
              <a:off x="4576" y="2543"/>
              <a:ext cx="149" cy="304"/>
            </a:xfrm>
            <a:custGeom>
              <a:avLst/>
              <a:gdLst>
                <a:gd name="T0" fmla="*/ 46 w 149"/>
                <a:gd name="T1" fmla="*/ 8 h 304"/>
                <a:gd name="T2" fmla="*/ 20 w 149"/>
                <a:gd name="T3" fmla="*/ 16 h 304"/>
                <a:gd name="T4" fmla="*/ 13 w 149"/>
                <a:gd name="T5" fmla="*/ 8 h 304"/>
                <a:gd name="T6" fmla="*/ 0 w 149"/>
                <a:gd name="T7" fmla="*/ 16 h 304"/>
                <a:gd name="T8" fmla="*/ 0 w 149"/>
                <a:gd name="T9" fmla="*/ 40 h 304"/>
                <a:gd name="T10" fmla="*/ 0 w 149"/>
                <a:gd name="T11" fmla="*/ 64 h 304"/>
                <a:gd name="T12" fmla="*/ 13 w 149"/>
                <a:gd name="T13" fmla="*/ 80 h 304"/>
                <a:gd name="T14" fmla="*/ 26 w 149"/>
                <a:gd name="T15" fmla="*/ 80 h 304"/>
                <a:gd name="T16" fmla="*/ 33 w 149"/>
                <a:gd name="T17" fmla="*/ 144 h 304"/>
                <a:gd name="T18" fmla="*/ 13 w 149"/>
                <a:gd name="T19" fmla="*/ 256 h 304"/>
                <a:gd name="T20" fmla="*/ 13 w 149"/>
                <a:gd name="T21" fmla="*/ 288 h 304"/>
                <a:gd name="T22" fmla="*/ 46 w 149"/>
                <a:gd name="T23" fmla="*/ 296 h 304"/>
                <a:gd name="T24" fmla="*/ 98 w 149"/>
                <a:gd name="T25" fmla="*/ 304 h 304"/>
                <a:gd name="T26" fmla="*/ 124 w 149"/>
                <a:gd name="T27" fmla="*/ 296 h 304"/>
                <a:gd name="T28" fmla="*/ 149 w 149"/>
                <a:gd name="T29" fmla="*/ 280 h 304"/>
                <a:gd name="T30" fmla="*/ 143 w 149"/>
                <a:gd name="T31" fmla="*/ 248 h 304"/>
                <a:gd name="T32" fmla="*/ 111 w 149"/>
                <a:gd name="T33" fmla="*/ 136 h 304"/>
                <a:gd name="T34" fmla="*/ 111 w 149"/>
                <a:gd name="T35" fmla="*/ 72 h 304"/>
                <a:gd name="T36" fmla="*/ 124 w 149"/>
                <a:gd name="T37" fmla="*/ 72 h 304"/>
                <a:gd name="T38" fmla="*/ 130 w 149"/>
                <a:gd name="T39" fmla="*/ 64 h 304"/>
                <a:gd name="T40" fmla="*/ 130 w 149"/>
                <a:gd name="T41" fmla="*/ 24 h 304"/>
                <a:gd name="T42" fmla="*/ 117 w 149"/>
                <a:gd name="T43" fmla="*/ 8 h 304"/>
                <a:gd name="T44" fmla="*/ 104 w 149"/>
                <a:gd name="T45" fmla="*/ 16 h 304"/>
                <a:gd name="T46" fmla="*/ 85 w 149"/>
                <a:gd name="T47" fmla="*/ 0 h 304"/>
                <a:gd name="T48" fmla="*/ 85 w 149"/>
                <a:gd name="T49" fmla="*/ 8 h 304"/>
                <a:gd name="T50" fmla="*/ 72 w 149"/>
                <a:gd name="T51" fmla="*/ 16 h 304"/>
                <a:gd name="T52" fmla="*/ 59 w 149"/>
                <a:gd name="T53" fmla="*/ 16 h 304"/>
                <a:gd name="T54" fmla="*/ 46 w 149"/>
                <a:gd name="T55" fmla="*/ 8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49" h="304">
                  <a:moveTo>
                    <a:pt x="46" y="8"/>
                  </a:moveTo>
                  <a:lnTo>
                    <a:pt x="20" y="16"/>
                  </a:lnTo>
                  <a:lnTo>
                    <a:pt x="13" y="8"/>
                  </a:lnTo>
                  <a:lnTo>
                    <a:pt x="0" y="16"/>
                  </a:lnTo>
                  <a:lnTo>
                    <a:pt x="0" y="40"/>
                  </a:lnTo>
                  <a:lnTo>
                    <a:pt x="0" y="64"/>
                  </a:lnTo>
                  <a:lnTo>
                    <a:pt x="13" y="80"/>
                  </a:lnTo>
                  <a:lnTo>
                    <a:pt x="26" y="80"/>
                  </a:lnTo>
                  <a:lnTo>
                    <a:pt x="33" y="144"/>
                  </a:lnTo>
                  <a:lnTo>
                    <a:pt x="13" y="256"/>
                  </a:lnTo>
                  <a:lnTo>
                    <a:pt x="13" y="288"/>
                  </a:lnTo>
                  <a:lnTo>
                    <a:pt x="46" y="296"/>
                  </a:lnTo>
                  <a:lnTo>
                    <a:pt x="98" y="304"/>
                  </a:lnTo>
                  <a:lnTo>
                    <a:pt x="124" y="296"/>
                  </a:lnTo>
                  <a:lnTo>
                    <a:pt x="149" y="280"/>
                  </a:lnTo>
                  <a:lnTo>
                    <a:pt x="143" y="248"/>
                  </a:lnTo>
                  <a:lnTo>
                    <a:pt x="111" y="136"/>
                  </a:lnTo>
                  <a:lnTo>
                    <a:pt x="111" y="72"/>
                  </a:lnTo>
                  <a:lnTo>
                    <a:pt x="124" y="72"/>
                  </a:lnTo>
                  <a:lnTo>
                    <a:pt x="130" y="64"/>
                  </a:lnTo>
                  <a:lnTo>
                    <a:pt x="130" y="24"/>
                  </a:lnTo>
                  <a:lnTo>
                    <a:pt x="117" y="8"/>
                  </a:lnTo>
                  <a:lnTo>
                    <a:pt x="104" y="16"/>
                  </a:lnTo>
                  <a:lnTo>
                    <a:pt x="85" y="0"/>
                  </a:lnTo>
                  <a:lnTo>
                    <a:pt x="85" y="8"/>
                  </a:lnTo>
                  <a:lnTo>
                    <a:pt x="72" y="16"/>
                  </a:lnTo>
                  <a:lnTo>
                    <a:pt x="59" y="16"/>
                  </a:lnTo>
                  <a:lnTo>
                    <a:pt x="46"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50" name="Line 52"/>
            <p:cNvSpPr>
              <a:spLocks noChangeShapeType="1"/>
            </p:cNvSpPr>
            <p:nvPr/>
          </p:nvSpPr>
          <p:spPr bwMode="auto">
            <a:xfrm flipV="1">
              <a:off x="4687" y="2599"/>
              <a:ext cx="1" cy="16"/>
            </a:xfrm>
            <a:prstGeom prst="line">
              <a:avLst/>
            </a:prstGeom>
            <a:noFill/>
            <a:ln w="9525">
              <a:solidFill>
                <a:srgbClr val="E4BB0C"/>
              </a:solidFill>
              <a:round/>
            </a:ln>
            <a:extLst>
              <a:ext uri="{909E8E84-426E-40DD-AFC4-6F175D3DCCD1}">
                <a14:hiddenFill xmlns:a14="http://schemas.microsoft.com/office/drawing/2010/main">
                  <a:noFill/>
                </a14:hiddenFill>
              </a:ext>
            </a:extLst>
          </p:spPr>
          <p:txBody>
            <a:bodyPr/>
            <a:lstStyle/>
            <a:p>
              <a:endParaRPr lang="en-US">
                <a:latin typeface="Arial" panose="020B0604020202020204" pitchFamily="34" charset="0"/>
                <a:cs typeface="Arial" panose="020B0604020202020204" pitchFamily="34" charset="0"/>
              </a:endParaRPr>
            </a:p>
          </p:txBody>
        </p:sp>
        <p:sp>
          <p:nvSpPr>
            <p:cNvPr id="51" name="Freeform 53"/>
            <p:cNvSpPr/>
            <p:nvPr/>
          </p:nvSpPr>
          <p:spPr bwMode="auto">
            <a:xfrm>
              <a:off x="4583" y="2615"/>
              <a:ext cx="19" cy="24"/>
            </a:xfrm>
            <a:custGeom>
              <a:avLst/>
              <a:gdLst>
                <a:gd name="T0" fmla="*/ 0 w 19"/>
                <a:gd name="T1" fmla="*/ 0 h 24"/>
                <a:gd name="T2" fmla="*/ 0 w 19"/>
                <a:gd name="T3" fmla="*/ 24 h 24"/>
                <a:gd name="T4" fmla="*/ 13 w 19"/>
                <a:gd name="T5" fmla="*/ 24 h 24"/>
                <a:gd name="T6" fmla="*/ 19 w 19"/>
                <a:gd name="T7" fmla="*/ 24 h 24"/>
                <a:gd name="T8" fmla="*/ 19 w 19"/>
                <a:gd name="T9" fmla="*/ 8 h 24"/>
                <a:gd name="T10" fmla="*/ 6 w 19"/>
                <a:gd name="T11" fmla="*/ 8 h 24"/>
                <a:gd name="T12" fmla="*/ 0 w 19"/>
                <a:gd name="T13" fmla="*/ 0 h 24"/>
              </a:gdLst>
              <a:ahLst/>
              <a:cxnLst>
                <a:cxn ang="0">
                  <a:pos x="T0" y="T1"/>
                </a:cxn>
                <a:cxn ang="0">
                  <a:pos x="T2" y="T3"/>
                </a:cxn>
                <a:cxn ang="0">
                  <a:pos x="T4" y="T5"/>
                </a:cxn>
                <a:cxn ang="0">
                  <a:pos x="T6" y="T7"/>
                </a:cxn>
                <a:cxn ang="0">
                  <a:pos x="T8" y="T9"/>
                </a:cxn>
                <a:cxn ang="0">
                  <a:pos x="T10" y="T11"/>
                </a:cxn>
                <a:cxn ang="0">
                  <a:pos x="T12" y="T13"/>
                </a:cxn>
              </a:cxnLst>
              <a:rect l="0" t="0" r="r" b="b"/>
              <a:pathLst>
                <a:path w="19" h="24">
                  <a:moveTo>
                    <a:pt x="0" y="0"/>
                  </a:moveTo>
                  <a:lnTo>
                    <a:pt x="0" y="24"/>
                  </a:lnTo>
                  <a:lnTo>
                    <a:pt x="13" y="24"/>
                  </a:lnTo>
                  <a:lnTo>
                    <a:pt x="19" y="24"/>
                  </a:lnTo>
                  <a:lnTo>
                    <a:pt x="19" y="8"/>
                  </a:lnTo>
                  <a:lnTo>
                    <a:pt x="6" y="8"/>
                  </a:lnTo>
                  <a:lnTo>
                    <a:pt x="0"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52" name="Freeform 54"/>
            <p:cNvSpPr/>
            <p:nvPr/>
          </p:nvSpPr>
          <p:spPr bwMode="auto">
            <a:xfrm>
              <a:off x="4687" y="2607"/>
              <a:ext cx="19" cy="24"/>
            </a:xfrm>
            <a:custGeom>
              <a:avLst/>
              <a:gdLst>
                <a:gd name="T0" fmla="*/ 0 w 19"/>
                <a:gd name="T1" fmla="*/ 8 h 24"/>
                <a:gd name="T2" fmla="*/ 0 w 19"/>
                <a:gd name="T3" fmla="*/ 24 h 24"/>
                <a:gd name="T4" fmla="*/ 13 w 19"/>
                <a:gd name="T5" fmla="*/ 24 h 24"/>
                <a:gd name="T6" fmla="*/ 19 w 19"/>
                <a:gd name="T7" fmla="*/ 24 h 24"/>
                <a:gd name="T8" fmla="*/ 19 w 19"/>
                <a:gd name="T9" fmla="*/ 0 h 24"/>
                <a:gd name="T10" fmla="*/ 13 w 19"/>
                <a:gd name="T11" fmla="*/ 8 h 24"/>
                <a:gd name="T12" fmla="*/ 0 w 19"/>
                <a:gd name="T13" fmla="*/ 8 h 24"/>
              </a:gdLst>
              <a:ahLst/>
              <a:cxnLst>
                <a:cxn ang="0">
                  <a:pos x="T0" y="T1"/>
                </a:cxn>
                <a:cxn ang="0">
                  <a:pos x="T2" y="T3"/>
                </a:cxn>
                <a:cxn ang="0">
                  <a:pos x="T4" y="T5"/>
                </a:cxn>
                <a:cxn ang="0">
                  <a:pos x="T6" y="T7"/>
                </a:cxn>
                <a:cxn ang="0">
                  <a:pos x="T8" y="T9"/>
                </a:cxn>
                <a:cxn ang="0">
                  <a:pos x="T10" y="T11"/>
                </a:cxn>
                <a:cxn ang="0">
                  <a:pos x="T12" y="T13"/>
                </a:cxn>
              </a:cxnLst>
              <a:rect l="0" t="0" r="r" b="b"/>
              <a:pathLst>
                <a:path w="19" h="24">
                  <a:moveTo>
                    <a:pt x="0" y="8"/>
                  </a:moveTo>
                  <a:lnTo>
                    <a:pt x="0" y="24"/>
                  </a:lnTo>
                  <a:lnTo>
                    <a:pt x="13" y="24"/>
                  </a:lnTo>
                  <a:lnTo>
                    <a:pt x="19" y="24"/>
                  </a:lnTo>
                  <a:lnTo>
                    <a:pt x="19" y="0"/>
                  </a:lnTo>
                  <a:lnTo>
                    <a:pt x="13" y="8"/>
                  </a:lnTo>
                  <a:lnTo>
                    <a:pt x="0"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53" name="Freeform 55"/>
            <p:cNvSpPr/>
            <p:nvPr/>
          </p:nvSpPr>
          <p:spPr bwMode="auto">
            <a:xfrm>
              <a:off x="4583" y="2639"/>
              <a:ext cx="91" cy="72"/>
            </a:xfrm>
            <a:custGeom>
              <a:avLst/>
              <a:gdLst>
                <a:gd name="T0" fmla="*/ 0 w 91"/>
                <a:gd name="T1" fmla="*/ 0 h 72"/>
                <a:gd name="T2" fmla="*/ 6 w 91"/>
                <a:gd name="T3" fmla="*/ 32 h 72"/>
                <a:gd name="T4" fmla="*/ 45 w 91"/>
                <a:gd name="T5" fmla="*/ 64 h 72"/>
                <a:gd name="T6" fmla="*/ 58 w 91"/>
                <a:gd name="T7" fmla="*/ 72 h 72"/>
                <a:gd name="T8" fmla="*/ 78 w 91"/>
                <a:gd name="T9" fmla="*/ 72 h 72"/>
                <a:gd name="T10" fmla="*/ 91 w 91"/>
                <a:gd name="T11" fmla="*/ 64 h 72"/>
                <a:gd name="T12" fmla="*/ 78 w 91"/>
                <a:gd name="T13" fmla="*/ 56 h 72"/>
                <a:gd name="T14" fmla="*/ 71 w 91"/>
                <a:gd name="T15" fmla="*/ 56 h 72"/>
                <a:gd name="T16" fmla="*/ 78 w 91"/>
                <a:gd name="T17" fmla="*/ 48 h 72"/>
                <a:gd name="T18" fmla="*/ 78 w 91"/>
                <a:gd name="T19" fmla="*/ 40 h 72"/>
                <a:gd name="T20" fmla="*/ 65 w 91"/>
                <a:gd name="T21" fmla="*/ 40 h 72"/>
                <a:gd name="T22" fmla="*/ 58 w 91"/>
                <a:gd name="T23" fmla="*/ 48 h 72"/>
                <a:gd name="T24" fmla="*/ 26 w 91"/>
                <a:gd name="T25" fmla="*/ 24 h 72"/>
                <a:gd name="T26" fmla="*/ 19 w 91"/>
                <a:gd name="T27" fmla="*/ 0 h 72"/>
                <a:gd name="T28" fmla="*/ 0 w 91"/>
                <a:gd name="T29"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1" h="72">
                  <a:moveTo>
                    <a:pt x="0" y="0"/>
                  </a:moveTo>
                  <a:lnTo>
                    <a:pt x="6" y="32"/>
                  </a:lnTo>
                  <a:lnTo>
                    <a:pt x="45" y="64"/>
                  </a:lnTo>
                  <a:lnTo>
                    <a:pt x="58" y="72"/>
                  </a:lnTo>
                  <a:lnTo>
                    <a:pt x="78" y="72"/>
                  </a:lnTo>
                  <a:lnTo>
                    <a:pt x="91" y="64"/>
                  </a:lnTo>
                  <a:lnTo>
                    <a:pt x="78" y="56"/>
                  </a:lnTo>
                  <a:lnTo>
                    <a:pt x="71" y="56"/>
                  </a:lnTo>
                  <a:lnTo>
                    <a:pt x="78" y="48"/>
                  </a:lnTo>
                  <a:lnTo>
                    <a:pt x="78" y="40"/>
                  </a:lnTo>
                  <a:lnTo>
                    <a:pt x="65" y="40"/>
                  </a:lnTo>
                  <a:lnTo>
                    <a:pt x="58" y="48"/>
                  </a:lnTo>
                  <a:lnTo>
                    <a:pt x="26" y="24"/>
                  </a:lnTo>
                  <a:lnTo>
                    <a:pt x="19" y="0"/>
                  </a:lnTo>
                  <a:lnTo>
                    <a:pt x="0"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54" name="Freeform 56"/>
            <p:cNvSpPr/>
            <p:nvPr/>
          </p:nvSpPr>
          <p:spPr bwMode="auto">
            <a:xfrm>
              <a:off x="4654" y="2631"/>
              <a:ext cx="52" cy="72"/>
            </a:xfrm>
            <a:custGeom>
              <a:avLst/>
              <a:gdLst>
                <a:gd name="T0" fmla="*/ 33 w 52"/>
                <a:gd name="T1" fmla="*/ 0 h 72"/>
                <a:gd name="T2" fmla="*/ 33 w 52"/>
                <a:gd name="T3" fmla="*/ 32 h 72"/>
                <a:gd name="T4" fmla="*/ 20 w 52"/>
                <a:gd name="T5" fmla="*/ 48 h 72"/>
                <a:gd name="T6" fmla="*/ 7 w 52"/>
                <a:gd name="T7" fmla="*/ 48 h 72"/>
                <a:gd name="T8" fmla="*/ 7 w 52"/>
                <a:gd name="T9" fmla="*/ 56 h 72"/>
                <a:gd name="T10" fmla="*/ 0 w 52"/>
                <a:gd name="T11" fmla="*/ 64 h 72"/>
                <a:gd name="T12" fmla="*/ 7 w 52"/>
                <a:gd name="T13" fmla="*/ 64 h 72"/>
                <a:gd name="T14" fmla="*/ 20 w 52"/>
                <a:gd name="T15" fmla="*/ 72 h 72"/>
                <a:gd name="T16" fmla="*/ 26 w 52"/>
                <a:gd name="T17" fmla="*/ 64 h 72"/>
                <a:gd name="T18" fmla="*/ 33 w 52"/>
                <a:gd name="T19" fmla="*/ 56 h 72"/>
                <a:gd name="T20" fmla="*/ 46 w 52"/>
                <a:gd name="T21" fmla="*/ 40 h 72"/>
                <a:gd name="T22" fmla="*/ 52 w 52"/>
                <a:gd name="T23" fmla="*/ 0 h 72"/>
                <a:gd name="T24" fmla="*/ 46 w 52"/>
                <a:gd name="T25" fmla="*/ 0 h 72"/>
                <a:gd name="T26" fmla="*/ 33 w 52"/>
                <a:gd name="T27"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72">
                  <a:moveTo>
                    <a:pt x="33" y="0"/>
                  </a:moveTo>
                  <a:lnTo>
                    <a:pt x="33" y="32"/>
                  </a:lnTo>
                  <a:lnTo>
                    <a:pt x="20" y="48"/>
                  </a:lnTo>
                  <a:lnTo>
                    <a:pt x="7" y="48"/>
                  </a:lnTo>
                  <a:lnTo>
                    <a:pt x="7" y="56"/>
                  </a:lnTo>
                  <a:lnTo>
                    <a:pt x="0" y="64"/>
                  </a:lnTo>
                  <a:lnTo>
                    <a:pt x="7" y="64"/>
                  </a:lnTo>
                  <a:lnTo>
                    <a:pt x="20" y="72"/>
                  </a:lnTo>
                  <a:lnTo>
                    <a:pt x="26" y="64"/>
                  </a:lnTo>
                  <a:lnTo>
                    <a:pt x="33" y="56"/>
                  </a:lnTo>
                  <a:lnTo>
                    <a:pt x="46" y="40"/>
                  </a:lnTo>
                  <a:lnTo>
                    <a:pt x="52" y="0"/>
                  </a:lnTo>
                  <a:lnTo>
                    <a:pt x="46" y="0"/>
                  </a:lnTo>
                  <a:lnTo>
                    <a:pt x="33"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55" name="Freeform 57"/>
            <p:cNvSpPr/>
            <p:nvPr/>
          </p:nvSpPr>
          <p:spPr bwMode="auto">
            <a:xfrm>
              <a:off x="4609" y="2543"/>
              <a:ext cx="65" cy="40"/>
            </a:xfrm>
            <a:custGeom>
              <a:avLst/>
              <a:gdLst>
                <a:gd name="T0" fmla="*/ 13 w 65"/>
                <a:gd name="T1" fmla="*/ 8 h 40"/>
                <a:gd name="T2" fmla="*/ 0 w 65"/>
                <a:gd name="T3" fmla="*/ 8 h 40"/>
                <a:gd name="T4" fmla="*/ 0 w 65"/>
                <a:gd name="T5" fmla="*/ 24 h 40"/>
                <a:gd name="T6" fmla="*/ 19 w 65"/>
                <a:gd name="T7" fmla="*/ 40 h 40"/>
                <a:gd name="T8" fmla="*/ 32 w 65"/>
                <a:gd name="T9" fmla="*/ 40 h 40"/>
                <a:gd name="T10" fmla="*/ 39 w 65"/>
                <a:gd name="T11" fmla="*/ 24 h 40"/>
                <a:gd name="T12" fmla="*/ 45 w 65"/>
                <a:gd name="T13" fmla="*/ 40 h 40"/>
                <a:gd name="T14" fmla="*/ 58 w 65"/>
                <a:gd name="T15" fmla="*/ 40 h 40"/>
                <a:gd name="T16" fmla="*/ 65 w 65"/>
                <a:gd name="T17" fmla="*/ 24 h 40"/>
                <a:gd name="T18" fmla="*/ 65 w 65"/>
                <a:gd name="T19" fmla="*/ 8 h 40"/>
                <a:gd name="T20" fmla="*/ 52 w 65"/>
                <a:gd name="T21" fmla="*/ 0 h 40"/>
                <a:gd name="T22" fmla="*/ 52 w 65"/>
                <a:gd name="T23" fmla="*/ 8 h 40"/>
                <a:gd name="T24" fmla="*/ 39 w 65"/>
                <a:gd name="T25" fmla="*/ 16 h 40"/>
                <a:gd name="T26" fmla="*/ 26 w 65"/>
                <a:gd name="T27" fmla="*/ 16 h 40"/>
                <a:gd name="T28" fmla="*/ 13 w 65"/>
                <a:gd name="T29" fmla="*/ 8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5" h="40">
                  <a:moveTo>
                    <a:pt x="13" y="8"/>
                  </a:moveTo>
                  <a:lnTo>
                    <a:pt x="0" y="8"/>
                  </a:lnTo>
                  <a:lnTo>
                    <a:pt x="0" y="24"/>
                  </a:lnTo>
                  <a:lnTo>
                    <a:pt x="19" y="40"/>
                  </a:lnTo>
                  <a:lnTo>
                    <a:pt x="32" y="40"/>
                  </a:lnTo>
                  <a:lnTo>
                    <a:pt x="39" y="24"/>
                  </a:lnTo>
                  <a:lnTo>
                    <a:pt x="45" y="40"/>
                  </a:lnTo>
                  <a:lnTo>
                    <a:pt x="58" y="40"/>
                  </a:lnTo>
                  <a:lnTo>
                    <a:pt x="65" y="24"/>
                  </a:lnTo>
                  <a:lnTo>
                    <a:pt x="65" y="8"/>
                  </a:lnTo>
                  <a:lnTo>
                    <a:pt x="52" y="0"/>
                  </a:lnTo>
                  <a:lnTo>
                    <a:pt x="52" y="8"/>
                  </a:lnTo>
                  <a:lnTo>
                    <a:pt x="39" y="16"/>
                  </a:lnTo>
                  <a:lnTo>
                    <a:pt x="26" y="16"/>
                  </a:lnTo>
                  <a:lnTo>
                    <a:pt x="13"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56" name="Freeform 58"/>
            <p:cNvSpPr/>
            <p:nvPr/>
          </p:nvSpPr>
          <p:spPr bwMode="auto">
            <a:xfrm>
              <a:off x="4654" y="2847"/>
              <a:ext cx="7" cy="56"/>
            </a:xfrm>
            <a:custGeom>
              <a:avLst/>
              <a:gdLst>
                <a:gd name="T0" fmla="*/ 0 w 7"/>
                <a:gd name="T1" fmla="*/ 56 h 56"/>
                <a:gd name="T2" fmla="*/ 0 w 7"/>
                <a:gd name="T3" fmla="*/ 32 h 56"/>
                <a:gd name="T4" fmla="*/ 7 w 7"/>
                <a:gd name="T5" fmla="*/ 0 h 56"/>
              </a:gdLst>
              <a:ahLst/>
              <a:cxnLst>
                <a:cxn ang="0">
                  <a:pos x="T0" y="T1"/>
                </a:cxn>
                <a:cxn ang="0">
                  <a:pos x="T2" y="T3"/>
                </a:cxn>
                <a:cxn ang="0">
                  <a:pos x="T4" y="T5"/>
                </a:cxn>
              </a:cxnLst>
              <a:rect l="0" t="0" r="r" b="b"/>
              <a:pathLst>
                <a:path w="7" h="56">
                  <a:moveTo>
                    <a:pt x="0" y="56"/>
                  </a:moveTo>
                  <a:lnTo>
                    <a:pt x="0" y="32"/>
                  </a:lnTo>
                  <a:lnTo>
                    <a:pt x="7" y="0"/>
                  </a:lnTo>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57" name="Freeform 59"/>
            <p:cNvSpPr/>
            <p:nvPr/>
          </p:nvSpPr>
          <p:spPr bwMode="auto">
            <a:xfrm>
              <a:off x="4628" y="2903"/>
              <a:ext cx="78" cy="40"/>
            </a:xfrm>
            <a:custGeom>
              <a:avLst/>
              <a:gdLst>
                <a:gd name="T0" fmla="*/ 7 w 78"/>
                <a:gd name="T1" fmla="*/ 0 h 40"/>
                <a:gd name="T2" fmla="*/ 0 w 78"/>
                <a:gd name="T3" fmla="*/ 16 h 40"/>
                <a:gd name="T4" fmla="*/ 7 w 78"/>
                <a:gd name="T5" fmla="*/ 32 h 40"/>
                <a:gd name="T6" fmla="*/ 13 w 78"/>
                <a:gd name="T7" fmla="*/ 40 h 40"/>
                <a:gd name="T8" fmla="*/ 39 w 78"/>
                <a:gd name="T9" fmla="*/ 40 h 40"/>
                <a:gd name="T10" fmla="*/ 39 w 78"/>
                <a:gd name="T11" fmla="*/ 32 h 40"/>
                <a:gd name="T12" fmla="*/ 46 w 78"/>
                <a:gd name="T13" fmla="*/ 32 h 40"/>
                <a:gd name="T14" fmla="*/ 65 w 78"/>
                <a:gd name="T15" fmla="*/ 32 h 40"/>
                <a:gd name="T16" fmla="*/ 78 w 78"/>
                <a:gd name="T17" fmla="*/ 24 h 40"/>
                <a:gd name="T18" fmla="*/ 72 w 78"/>
                <a:gd name="T19" fmla="*/ 16 h 40"/>
                <a:gd name="T20" fmla="*/ 65 w 78"/>
                <a:gd name="T21" fmla="*/ 8 h 40"/>
                <a:gd name="T22" fmla="*/ 52 w 78"/>
                <a:gd name="T23" fmla="*/ 0 h 40"/>
                <a:gd name="T24" fmla="*/ 39 w 78"/>
                <a:gd name="T25" fmla="*/ 8 h 40"/>
                <a:gd name="T26" fmla="*/ 26 w 78"/>
                <a:gd name="T27" fmla="*/ 0 h 40"/>
                <a:gd name="T28" fmla="*/ 20 w 78"/>
                <a:gd name="T29" fmla="*/ 8 h 40"/>
                <a:gd name="T30" fmla="*/ 7 w 78"/>
                <a:gd name="T31"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8" h="40">
                  <a:moveTo>
                    <a:pt x="7" y="0"/>
                  </a:moveTo>
                  <a:lnTo>
                    <a:pt x="0" y="16"/>
                  </a:lnTo>
                  <a:lnTo>
                    <a:pt x="7" y="32"/>
                  </a:lnTo>
                  <a:lnTo>
                    <a:pt x="13" y="40"/>
                  </a:lnTo>
                  <a:lnTo>
                    <a:pt x="39" y="40"/>
                  </a:lnTo>
                  <a:lnTo>
                    <a:pt x="39" y="32"/>
                  </a:lnTo>
                  <a:lnTo>
                    <a:pt x="46" y="32"/>
                  </a:lnTo>
                  <a:lnTo>
                    <a:pt x="65" y="32"/>
                  </a:lnTo>
                  <a:lnTo>
                    <a:pt x="78" y="24"/>
                  </a:lnTo>
                  <a:lnTo>
                    <a:pt x="72" y="16"/>
                  </a:lnTo>
                  <a:lnTo>
                    <a:pt x="65" y="8"/>
                  </a:lnTo>
                  <a:lnTo>
                    <a:pt x="52" y="0"/>
                  </a:lnTo>
                  <a:lnTo>
                    <a:pt x="39" y="8"/>
                  </a:lnTo>
                  <a:lnTo>
                    <a:pt x="26" y="0"/>
                  </a:lnTo>
                  <a:lnTo>
                    <a:pt x="20" y="8"/>
                  </a:lnTo>
                  <a:lnTo>
                    <a:pt x="7"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58" name="Freeform 60"/>
            <p:cNvSpPr/>
            <p:nvPr/>
          </p:nvSpPr>
          <p:spPr bwMode="auto">
            <a:xfrm>
              <a:off x="4232" y="2879"/>
              <a:ext cx="39" cy="40"/>
            </a:xfrm>
            <a:custGeom>
              <a:avLst/>
              <a:gdLst>
                <a:gd name="T0" fmla="*/ 0 w 39"/>
                <a:gd name="T1" fmla="*/ 0 h 40"/>
                <a:gd name="T2" fmla="*/ 0 w 39"/>
                <a:gd name="T3" fmla="*/ 24 h 40"/>
                <a:gd name="T4" fmla="*/ 0 w 39"/>
                <a:gd name="T5" fmla="*/ 40 h 40"/>
                <a:gd name="T6" fmla="*/ 13 w 39"/>
                <a:gd name="T7" fmla="*/ 40 h 40"/>
                <a:gd name="T8" fmla="*/ 20 w 39"/>
                <a:gd name="T9" fmla="*/ 40 h 40"/>
                <a:gd name="T10" fmla="*/ 26 w 39"/>
                <a:gd name="T11" fmla="*/ 40 h 40"/>
                <a:gd name="T12" fmla="*/ 39 w 39"/>
                <a:gd name="T13" fmla="*/ 40 h 40"/>
                <a:gd name="T14" fmla="*/ 33 w 39"/>
                <a:gd name="T15" fmla="*/ 24 h 40"/>
                <a:gd name="T16" fmla="*/ 39 w 39"/>
                <a:gd name="T17" fmla="*/ 0 h 40"/>
                <a:gd name="T18" fmla="*/ 33 w 39"/>
                <a:gd name="T19" fmla="*/ 0 h 40"/>
                <a:gd name="T20" fmla="*/ 0 w 39"/>
                <a:gd name="T21"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 h="40">
                  <a:moveTo>
                    <a:pt x="0" y="0"/>
                  </a:moveTo>
                  <a:lnTo>
                    <a:pt x="0" y="24"/>
                  </a:lnTo>
                  <a:lnTo>
                    <a:pt x="0" y="40"/>
                  </a:lnTo>
                  <a:lnTo>
                    <a:pt x="13" y="40"/>
                  </a:lnTo>
                  <a:lnTo>
                    <a:pt x="20" y="40"/>
                  </a:lnTo>
                  <a:lnTo>
                    <a:pt x="26" y="40"/>
                  </a:lnTo>
                  <a:lnTo>
                    <a:pt x="39" y="40"/>
                  </a:lnTo>
                  <a:lnTo>
                    <a:pt x="33" y="24"/>
                  </a:lnTo>
                  <a:lnTo>
                    <a:pt x="39" y="0"/>
                  </a:lnTo>
                  <a:lnTo>
                    <a:pt x="33" y="0"/>
                  </a:lnTo>
                  <a:lnTo>
                    <a:pt x="0"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59" name="Freeform 61"/>
            <p:cNvSpPr/>
            <p:nvPr/>
          </p:nvSpPr>
          <p:spPr bwMode="auto">
            <a:xfrm>
              <a:off x="4265" y="2647"/>
              <a:ext cx="19" cy="24"/>
            </a:xfrm>
            <a:custGeom>
              <a:avLst/>
              <a:gdLst>
                <a:gd name="T0" fmla="*/ 0 w 19"/>
                <a:gd name="T1" fmla="*/ 0 h 24"/>
                <a:gd name="T2" fmla="*/ 0 w 19"/>
                <a:gd name="T3" fmla="*/ 0 h 24"/>
                <a:gd name="T4" fmla="*/ 6 w 19"/>
                <a:gd name="T5" fmla="*/ 0 h 24"/>
                <a:gd name="T6" fmla="*/ 19 w 19"/>
                <a:gd name="T7" fmla="*/ 8 h 24"/>
                <a:gd name="T8" fmla="*/ 19 w 19"/>
                <a:gd name="T9" fmla="*/ 16 h 24"/>
                <a:gd name="T10" fmla="*/ 19 w 19"/>
                <a:gd name="T11" fmla="*/ 24 h 24"/>
                <a:gd name="T12" fmla="*/ 13 w 19"/>
                <a:gd name="T13" fmla="*/ 24 h 24"/>
                <a:gd name="T14" fmla="*/ 6 w 19"/>
                <a:gd name="T15" fmla="*/ 16 h 24"/>
                <a:gd name="T16" fmla="*/ 6 w 19"/>
                <a:gd name="T17" fmla="*/ 8 h 24"/>
                <a:gd name="T18" fmla="*/ 0 w 19"/>
                <a:gd name="T19"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24">
                  <a:moveTo>
                    <a:pt x="0" y="0"/>
                  </a:moveTo>
                  <a:lnTo>
                    <a:pt x="0" y="0"/>
                  </a:lnTo>
                  <a:lnTo>
                    <a:pt x="6" y="0"/>
                  </a:lnTo>
                  <a:lnTo>
                    <a:pt x="19" y="8"/>
                  </a:lnTo>
                  <a:lnTo>
                    <a:pt x="19" y="16"/>
                  </a:lnTo>
                  <a:lnTo>
                    <a:pt x="19" y="24"/>
                  </a:lnTo>
                  <a:lnTo>
                    <a:pt x="13" y="24"/>
                  </a:lnTo>
                  <a:lnTo>
                    <a:pt x="6" y="16"/>
                  </a:lnTo>
                  <a:lnTo>
                    <a:pt x="6" y="8"/>
                  </a:lnTo>
                  <a:lnTo>
                    <a:pt x="0"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60" name="Freeform 62"/>
            <p:cNvSpPr/>
            <p:nvPr/>
          </p:nvSpPr>
          <p:spPr bwMode="auto">
            <a:xfrm>
              <a:off x="4226" y="2631"/>
              <a:ext cx="39" cy="56"/>
            </a:xfrm>
            <a:custGeom>
              <a:avLst/>
              <a:gdLst>
                <a:gd name="T0" fmla="*/ 6 w 39"/>
                <a:gd name="T1" fmla="*/ 24 h 56"/>
                <a:gd name="T2" fmla="*/ 0 w 39"/>
                <a:gd name="T3" fmla="*/ 16 h 56"/>
                <a:gd name="T4" fmla="*/ 0 w 39"/>
                <a:gd name="T5" fmla="*/ 24 h 56"/>
                <a:gd name="T6" fmla="*/ 0 w 39"/>
                <a:gd name="T7" fmla="*/ 32 h 56"/>
                <a:gd name="T8" fmla="*/ 6 w 39"/>
                <a:gd name="T9" fmla="*/ 32 h 56"/>
                <a:gd name="T10" fmla="*/ 13 w 39"/>
                <a:gd name="T11" fmla="*/ 40 h 56"/>
                <a:gd name="T12" fmla="*/ 26 w 39"/>
                <a:gd name="T13" fmla="*/ 56 h 56"/>
                <a:gd name="T14" fmla="*/ 32 w 39"/>
                <a:gd name="T15" fmla="*/ 48 h 56"/>
                <a:gd name="T16" fmla="*/ 39 w 39"/>
                <a:gd name="T17" fmla="*/ 40 h 56"/>
                <a:gd name="T18" fmla="*/ 39 w 39"/>
                <a:gd name="T19" fmla="*/ 24 h 56"/>
                <a:gd name="T20" fmla="*/ 39 w 39"/>
                <a:gd name="T21" fmla="*/ 8 h 56"/>
                <a:gd name="T22" fmla="*/ 19 w 39"/>
                <a:gd name="T23" fmla="*/ 0 h 56"/>
                <a:gd name="T24" fmla="*/ 6 w 39"/>
                <a:gd name="T25" fmla="*/ 8 h 56"/>
                <a:gd name="T26" fmla="*/ 6 w 39"/>
                <a:gd name="T27" fmla="*/ 24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 h="56">
                  <a:moveTo>
                    <a:pt x="6" y="24"/>
                  </a:moveTo>
                  <a:lnTo>
                    <a:pt x="0" y="16"/>
                  </a:lnTo>
                  <a:lnTo>
                    <a:pt x="0" y="24"/>
                  </a:lnTo>
                  <a:lnTo>
                    <a:pt x="0" y="32"/>
                  </a:lnTo>
                  <a:lnTo>
                    <a:pt x="6" y="32"/>
                  </a:lnTo>
                  <a:lnTo>
                    <a:pt x="13" y="40"/>
                  </a:lnTo>
                  <a:lnTo>
                    <a:pt x="26" y="56"/>
                  </a:lnTo>
                  <a:lnTo>
                    <a:pt x="32" y="48"/>
                  </a:lnTo>
                  <a:lnTo>
                    <a:pt x="39" y="40"/>
                  </a:lnTo>
                  <a:lnTo>
                    <a:pt x="39" y="24"/>
                  </a:lnTo>
                  <a:lnTo>
                    <a:pt x="39" y="8"/>
                  </a:lnTo>
                  <a:lnTo>
                    <a:pt x="19" y="0"/>
                  </a:lnTo>
                  <a:lnTo>
                    <a:pt x="6" y="8"/>
                  </a:lnTo>
                  <a:lnTo>
                    <a:pt x="6" y="24"/>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61" name="Freeform 63"/>
            <p:cNvSpPr/>
            <p:nvPr/>
          </p:nvSpPr>
          <p:spPr bwMode="auto">
            <a:xfrm>
              <a:off x="4219" y="2615"/>
              <a:ext cx="52" cy="48"/>
            </a:xfrm>
            <a:custGeom>
              <a:avLst/>
              <a:gdLst>
                <a:gd name="T0" fmla="*/ 46 w 52"/>
                <a:gd name="T1" fmla="*/ 32 h 48"/>
                <a:gd name="T2" fmla="*/ 52 w 52"/>
                <a:gd name="T3" fmla="*/ 24 h 48"/>
                <a:gd name="T4" fmla="*/ 52 w 52"/>
                <a:gd name="T5" fmla="*/ 16 h 48"/>
                <a:gd name="T6" fmla="*/ 46 w 52"/>
                <a:gd name="T7" fmla="*/ 8 h 48"/>
                <a:gd name="T8" fmla="*/ 33 w 52"/>
                <a:gd name="T9" fmla="*/ 8 h 48"/>
                <a:gd name="T10" fmla="*/ 20 w 52"/>
                <a:gd name="T11" fmla="*/ 0 h 48"/>
                <a:gd name="T12" fmla="*/ 13 w 52"/>
                <a:gd name="T13" fmla="*/ 8 h 48"/>
                <a:gd name="T14" fmla="*/ 13 w 52"/>
                <a:gd name="T15" fmla="*/ 8 h 48"/>
                <a:gd name="T16" fmla="*/ 7 w 52"/>
                <a:gd name="T17" fmla="*/ 16 h 48"/>
                <a:gd name="T18" fmla="*/ 0 w 52"/>
                <a:gd name="T19" fmla="*/ 24 h 48"/>
                <a:gd name="T20" fmla="*/ 0 w 52"/>
                <a:gd name="T21" fmla="*/ 40 h 48"/>
                <a:gd name="T22" fmla="*/ 7 w 52"/>
                <a:gd name="T23" fmla="*/ 48 h 48"/>
                <a:gd name="T24" fmla="*/ 7 w 52"/>
                <a:gd name="T25" fmla="*/ 40 h 48"/>
                <a:gd name="T26" fmla="*/ 7 w 52"/>
                <a:gd name="T27" fmla="*/ 32 h 48"/>
                <a:gd name="T28" fmla="*/ 13 w 52"/>
                <a:gd name="T29" fmla="*/ 40 h 48"/>
                <a:gd name="T30" fmla="*/ 13 w 52"/>
                <a:gd name="T31" fmla="*/ 24 h 48"/>
                <a:gd name="T32" fmla="*/ 26 w 52"/>
                <a:gd name="T33" fmla="*/ 16 h 48"/>
                <a:gd name="T34" fmla="*/ 46 w 52"/>
                <a:gd name="T35" fmla="*/ 24 h 48"/>
                <a:gd name="T36" fmla="*/ 46 w 52"/>
                <a:gd name="T3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2" h="48">
                  <a:moveTo>
                    <a:pt x="46" y="32"/>
                  </a:moveTo>
                  <a:lnTo>
                    <a:pt x="52" y="24"/>
                  </a:lnTo>
                  <a:lnTo>
                    <a:pt x="52" y="16"/>
                  </a:lnTo>
                  <a:lnTo>
                    <a:pt x="46" y="8"/>
                  </a:lnTo>
                  <a:lnTo>
                    <a:pt x="33" y="8"/>
                  </a:lnTo>
                  <a:lnTo>
                    <a:pt x="20" y="0"/>
                  </a:lnTo>
                  <a:lnTo>
                    <a:pt x="13" y="8"/>
                  </a:lnTo>
                  <a:lnTo>
                    <a:pt x="13" y="8"/>
                  </a:lnTo>
                  <a:lnTo>
                    <a:pt x="7" y="16"/>
                  </a:lnTo>
                  <a:lnTo>
                    <a:pt x="0" y="24"/>
                  </a:lnTo>
                  <a:lnTo>
                    <a:pt x="0" y="40"/>
                  </a:lnTo>
                  <a:lnTo>
                    <a:pt x="7" y="48"/>
                  </a:lnTo>
                  <a:lnTo>
                    <a:pt x="7" y="40"/>
                  </a:lnTo>
                  <a:lnTo>
                    <a:pt x="7" y="32"/>
                  </a:lnTo>
                  <a:lnTo>
                    <a:pt x="13" y="40"/>
                  </a:lnTo>
                  <a:lnTo>
                    <a:pt x="13" y="24"/>
                  </a:lnTo>
                  <a:lnTo>
                    <a:pt x="26" y="16"/>
                  </a:lnTo>
                  <a:lnTo>
                    <a:pt x="46" y="24"/>
                  </a:lnTo>
                  <a:lnTo>
                    <a:pt x="46" y="32"/>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62" name="Freeform 64"/>
            <p:cNvSpPr/>
            <p:nvPr/>
          </p:nvSpPr>
          <p:spPr bwMode="auto">
            <a:xfrm>
              <a:off x="4200" y="2647"/>
              <a:ext cx="19" cy="24"/>
            </a:xfrm>
            <a:custGeom>
              <a:avLst/>
              <a:gdLst>
                <a:gd name="T0" fmla="*/ 19 w 19"/>
                <a:gd name="T1" fmla="*/ 8 h 24"/>
                <a:gd name="T2" fmla="*/ 19 w 19"/>
                <a:gd name="T3" fmla="*/ 0 h 24"/>
                <a:gd name="T4" fmla="*/ 13 w 19"/>
                <a:gd name="T5" fmla="*/ 0 h 24"/>
                <a:gd name="T6" fmla="*/ 0 w 19"/>
                <a:gd name="T7" fmla="*/ 8 h 24"/>
                <a:gd name="T8" fmla="*/ 0 w 19"/>
                <a:gd name="T9" fmla="*/ 16 h 24"/>
                <a:gd name="T10" fmla="*/ 0 w 19"/>
                <a:gd name="T11" fmla="*/ 24 h 24"/>
                <a:gd name="T12" fmla="*/ 6 w 19"/>
                <a:gd name="T13" fmla="*/ 24 h 24"/>
                <a:gd name="T14" fmla="*/ 6 w 19"/>
                <a:gd name="T15" fmla="*/ 16 h 24"/>
                <a:gd name="T16" fmla="*/ 13 w 19"/>
                <a:gd name="T17" fmla="*/ 8 h 24"/>
                <a:gd name="T18" fmla="*/ 19 w 19"/>
                <a:gd name="T19" fmla="*/ 8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24">
                  <a:moveTo>
                    <a:pt x="19" y="8"/>
                  </a:moveTo>
                  <a:lnTo>
                    <a:pt x="19" y="0"/>
                  </a:lnTo>
                  <a:lnTo>
                    <a:pt x="13" y="0"/>
                  </a:lnTo>
                  <a:lnTo>
                    <a:pt x="0" y="8"/>
                  </a:lnTo>
                  <a:lnTo>
                    <a:pt x="0" y="16"/>
                  </a:lnTo>
                  <a:lnTo>
                    <a:pt x="0" y="24"/>
                  </a:lnTo>
                  <a:lnTo>
                    <a:pt x="6" y="24"/>
                  </a:lnTo>
                  <a:lnTo>
                    <a:pt x="6" y="16"/>
                  </a:lnTo>
                  <a:lnTo>
                    <a:pt x="13" y="8"/>
                  </a:lnTo>
                  <a:lnTo>
                    <a:pt x="19"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63" name="Freeform 65"/>
            <p:cNvSpPr/>
            <p:nvPr/>
          </p:nvSpPr>
          <p:spPr bwMode="auto">
            <a:xfrm>
              <a:off x="4213" y="2639"/>
              <a:ext cx="13" cy="16"/>
            </a:xfrm>
            <a:custGeom>
              <a:avLst/>
              <a:gdLst>
                <a:gd name="T0" fmla="*/ 6 w 13"/>
                <a:gd name="T1" fmla="*/ 8 h 16"/>
                <a:gd name="T2" fmla="*/ 0 w 13"/>
                <a:gd name="T3" fmla="*/ 8 h 16"/>
                <a:gd name="T4" fmla="*/ 6 w 13"/>
                <a:gd name="T5" fmla="*/ 0 h 16"/>
                <a:gd name="T6" fmla="*/ 6 w 13"/>
                <a:gd name="T7" fmla="*/ 8 h 16"/>
                <a:gd name="T8" fmla="*/ 6 w 13"/>
                <a:gd name="T9" fmla="*/ 0 h 16"/>
                <a:gd name="T10" fmla="*/ 13 w 13"/>
                <a:gd name="T11" fmla="*/ 8 h 16"/>
                <a:gd name="T12" fmla="*/ 6 w 13"/>
                <a:gd name="T13" fmla="*/ 8 h 16"/>
                <a:gd name="T14" fmla="*/ 6 w 13"/>
                <a:gd name="T15" fmla="*/ 16 h 16"/>
                <a:gd name="T16" fmla="*/ 6 w 13"/>
                <a:gd name="T17" fmla="*/ 8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6">
                  <a:moveTo>
                    <a:pt x="6" y="8"/>
                  </a:moveTo>
                  <a:lnTo>
                    <a:pt x="0" y="8"/>
                  </a:lnTo>
                  <a:lnTo>
                    <a:pt x="6" y="0"/>
                  </a:lnTo>
                  <a:lnTo>
                    <a:pt x="6" y="8"/>
                  </a:lnTo>
                  <a:lnTo>
                    <a:pt x="6" y="0"/>
                  </a:lnTo>
                  <a:lnTo>
                    <a:pt x="13" y="8"/>
                  </a:lnTo>
                  <a:lnTo>
                    <a:pt x="6" y="8"/>
                  </a:lnTo>
                  <a:lnTo>
                    <a:pt x="6" y="16"/>
                  </a:lnTo>
                  <a:lnTo>
                    <a:pt x="6"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64" name="Freeform 66"/>
            <p:cNvSpPr/>
            <p:nvPr/>
          </p:nvSpPr>
          <p:spPr bwMode="auto">
            <a:xfrm>
              <a:off x="4226" y="2663"/>
              <a:ext cx="26" cy="32"/>
            </a:xfrm>
            <a:custGeom>
              <a:avLst/>
              <a:gdLst>
                <a:gd name="T0" fmla="*/ 6 w 26"/>
                <a:gd name="T1" fmla="*/ 0 h 32"/>
                <a:gd name="T2" fmla="*/ 0 w 26"/>
                <a:gd name="T3" fmla="*/ 24 h 32"/>
                <a:gd name="T4" fmla="*/ 6 w 26"/>
                <a:gd name="T5" fmla="*/ 32 h 32"/>
                <a:gd name="T6" fmla="*/ 19 w 26"/>
                <a:gd name="T7" fmla="*/ 32 h 32"/>
                <a:gd name="T8" fmla="*/ 26 w 26"/>
                <a:gd name="T9" fmla="*/ 24 h 32"/>
                <a:gd name="T10" fmla="*/ 26 w 26"/>
                <a:gd name="T11" fmla="*/ 24 h 32"/>
                <a:gd name="T12" fmla="*/ 26 w 26"/>
                <a:gd name="T13" fmla="*/ 24 h 32"/>
                <a:gd name="T14" fmla="*/ 13 w 26"/>
                <a:gd name="T15" fmla="*/ 8 h 32"/>
                <a:gd name="T16" fmla="*/ 6 w 26"/>
                <a:gd name="T17"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32">
                  <a:moveTo>
                    <a:pt x="6" y="0"/>
                  </a:moveTo>
                  <a:lnTo>
                    <a:pt x="0" y="24"/>
                  </a:lnTo>
                  <a:lnTo>
                    <a:pt x="6" y="32"/>
                  </a:lnTo>
                  <a:lnTo>
                    <a:pt x="19" y="32"/>
                  </a:lnTo>
                  <a:lnTo>
                    <a:pt x="26" y="24"/>
                  </a:lnTo>
                  <a:lnTo>
                    <a:pt x="26" y="24"/>
                  </a:lnTo>
                  <a:lnTo>
                    <a:pt x="26" y="24"/>
                  </a:lnTo>
                  <a:lnTo>
                    <a:pt x="13" y="8"/>
                  </a:lnTo>
                  <a:lnTo>
                    <a:pt x="6"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65" name="Freeform 67"/>
            <p:cNvSpPr/>
            <p:nvPr/>
          </p:nvSpPr>
          <p:spPr bwMode="auto">
            <a:xfrm>
              <a:off x="4193" y="2687"/>
              <a:ext cx="111" cy="192"/>
            </a:xfrm>
            <a:custGeom>
              <a:avLst/>
              <a:gdLst>
                <a:gd name="T0" fmla="*/ 33 w 111"/>
                <a:gd name="T1" fmla="*/ 0 h 192"/>
                <a:gd name="T2" fmla="*/ 13 w 111"/>
                <a:gd name="T3" fmla="*/ 8 h 192"/>
                <a:gd name="T4" fmla="*/ 7 w 111"/>
                <a:gd name="T5" fmla="*/ 0 h 192"/>
                <a:gd name="T6" fmla="*/ 0 w 111"/>
                <a:gd name="T7" fmla="*/ 8 h 192"/>
                <a:gd name="T8" fmla="*/ 0 w 111"/>
                <a:gd name="T9" fmla="*/ 24 h 192"/>
                <a:gd name="T10" fmla="*/ 0 w 111"/>
                <a:gd name="T11" fmla="*/ 40 h 192"/>
                <a:gd name="T12" fmla="*/ 7 w 111"/>
                <a:gd name="T13" fmla="*/ 48 h 192"/>
                <a:gd name="T14" fmla="*/ 20 w 111"/>
                <a:gd name="T15" fmla="*/ 48 h 192"/>
                <a:gd name="T16" fmla="*/ 26 w 111"/>
                <a:gd name="T17" fmla="*/ 88 h 192"/>
                <a:gd name="T18" fmla="*/ 7 w 111"/>
                <a:gd name="T19" fmla="*/ 160 h 192"/>
                <a:gd name="T20" fmla="*/ 7 w 111"/>
                <a:gd name="T21" fmla="*/ 184 h 192"/>
                <a:gd name="T22" fmla="*/ 33 w 111"/>
                <a:gd name="T23" fmla="*/ 192 h 192"/>
                <a:gd name="T24" fmla="*/ 72 w 111"/>
                <a:gd name="T25" fmla="*/ 192 h 192"/>
                <a:gd name="T26" fmla="*/ 91 w 111"/>
                <a:gd name="T27" fmla="*/ 184 h 192"/>
                <a:gd name="T28" fmla="*/ 111 w 111"/>
                <a:gd name="T29" fmla="*/ 176 h 192"/>
                <a:gd name="T30" fmla="*/ 104 w 111"/>
                <a:gd name="T31" fmla="*/ 160 h 192"/>
                <a:gd name="T32" fmla="*/ 85 w 111"/>
                <a:gd name="T33" fmla="*/ 80 h 192"/>
                <a:gd name="T34" fmla="*/ 85 w 111"/>
                <a:gd name="T35" fmla="*/ 40 h 192"/>
                <a:gd name="T36" fmla="*/ 91 w 111"/>
                <a:gd name="T37" fmla="*/ 40 h 192"/>
                <a:gd name="T38" fmla="*/ 98 w 111"/>
                <a:gd name="T39" fmla="*/ 40 h 192"/>
                <a:gd name="T40" fmla="*/ 98 w 111"/>
                <a:gd name="T41" fmla="*/ 16 h 192"/>
                <a:gd name="T42" fmla="*/ 85 w 111"/>
                <a:gd name="T43" fmla="*/ 0 h 192"/>
                <a:gd name="T44" fmla="*/ 78 w 111"/>
                <a:gd name="T45" fmla="*/ 0 h 192"/>
                <a:gd name="T46" fmla="*/ 59 w 111"/>
                <a:gd name="T47" fmla="*/ 0 h 192"/>
                <a:gd name="T48" fmla="*/ 59 w 111"/>
                <a:gd name="T49" fmla="*/ 0 h 192"/>
                <a:gd name="T50" fmla="*/ 52 w 111"/>
                <a:gd name="T51" fmla="*/ 8 h 192"/>
                <a:gd name="T52" fmla="*/ 39 w 111"/>
                <a:gd name="T53" fmla="*/ 8 h 192"/>
                <a:gd name="T54" fmla="*/ 33 w 111"/>
                <a:gd name="T55" fmla="*/ 0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1" h="192">
                  <a:moveTo>
                    <a:pt x="33" y="0"/>
                  </a:moveTo>
                  <a:lnTo>
                    <a:pt x="13" y="8"/>
                  </a:lnTo>
                  <a:lnTo>
                    <a:pt x="7" y="0"/>
                  </a:lnTo>
                  <a:lnTo>
                    <a:pt x="0" y="8"/>
                  </a:lnTo>
                  <a:lnTo>
                    <a:pt x="0" y="24"/>
                  </a:lnTo>
                  <a:lnTo>
                    <a:pt x="0" y="40"/>
                  </a:lnTo>
                  <a:lnTo>
                    <a:pt x="7" y="48"/>
                  </a:lnTo>
                  <a:lnTo>
                    <a:pt x="20" y="48"/>
                  </a:lnTo>
                  <a:lnTo>
                    <a:pt x="26" y="88"/>
                  </a:lnTo>
                  <a:lnTo>
                    <a:pt x="7" y="160"/>
                  </a:lnTo>
                  <a:lnTo>
                    <a:pt x="7" y="184"/>
                  </a:lnTo>
                  <a:lnTo>
                    <a:pt x="33" y="192"/>
                  </a:lnTo>
                  <a:lnTo>
                    <a:pt x="72" y="192"/>
                  </a:lnTo>
                  <a:lnTo>
                    <a:pt x="91" y="184"/>
                  </a:lnTo>
                  <a:lnTo>
                    <a:pt x="111" y="176"/>
                  </a:lnTo>
                  <a:lnTo>
                    <a:pt x="104" y="160"/>
                  </a:lnTo>
                  <a:lnTo>
                    <a:pt x="85" y="80"/>
                  </a:lnTo>
                  <a:lnTo>
                    <a:pt x="85" y="40"/>
                  </a:lnTo>
                  <a:lnTo>
                    <a:pt x="91" y="40"/>
                  </a:lnTo>
                  <a:lnTo>
                    <a:pt x="98" y="40"/>
                  </a:lnTo>
                  <a:lnTo>
                    <a:pt x="98" y="16"/>
                  </a:lnTo>
                  <a:lnTo>
                    <a:pt x="85" y="0"/>
                  </a:lnTo>
                  <a:lnTo>
                    <a:pt x="78" y="0"/>
                  </a:lnTo>
                  <a:lnTo>
                    <a:pt x="59" y="0"/>
                  </a:lnTo>
                  <a:lnTo>
                    <a:pt x="59" y="0"/>
                  </a:lnTo>
                  <a:lnTo>
                    <a:pt x="52" y="8"/>
                  </a:lnTo>
                  <a:lnTo>
                    <a:pt x="39" y="8"/>
                  </a:lnTo>
                  <a:lnTo>
                    <a:pt x="33"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66" name="Line 68"/>
            <p:cNvSpPr>
              <a:spLocks noChangeShapeType="1"/>
            </p:cNvSpPr>
            <p:nvPr/>
          </p:nvSpPr>
          <p:spPr bwMode="auto">
            <a:xfrm flipV="1">
              <a:off x="4278" y="2719"/>
              <a:ext cx="1" cy="8"/>
            </a:xfrm>
            <a:prstGeom prst="line">
              <a:avLst/>
            </a:prstGeom>
            <a:noFill/>
            <a:ln w="9525">
              <a:solidFill>
                <a:srgbClr val="E4BB0C"/>
              </a:solidFill>
              <a:round/>
            </a:ln>
            <a:extLst>
              <a:ext uri="{909E8E84-426E-40DD-AFC4-6F175D3DCCD1}">
                <a14:hiddenFill xmlns:a14="http://schemas.microsoft.com/office/drawing/2010/main">
                  <a:noFill/>
                </a14:hiddenFill>
              </a:ext>
            </a:extLst>
          </p:spPr>
          <p:txBody>
            <a:bodyPr/>
            <a:lstStyle/>
            <a:p>
              <a:endParaRPr lang="en-US">
                <a:latin typeface="Arial" panose="020B0604020202020204" pitchFamily="34" charset="0"/>
                <a:cs typeface="Arial" panose="020B0604020202020204" pitchFamily="34" charset="0"/>
              </a:endParaRPr>
            </a:p>
          </p:txBody>
        </p:sp>
        <p:sp>
          <p:nvSpPr>
            <p:cNvPr id="67" name="Freeform 69"/>
            <p:cNvSpPr/>
            <p:nvPr/>
          </p:nvSpPr>
          <p:spPr bwMode="auto">
            <a:xfrm>
              <a:off x="4193" y="2727"/>
              <a:ext cx="20" cy="16"/>
            </a:xfrm>
            <a:custGeom>
              <a:avLst/>
              <a:gdLst>
                <a:gd name="T0" fmla="*/ 0 w 20"/>
                <a:gd name="T1" fmla="*/ 0 h 16"/>
                <a:gd name="T2" fmla="*/ 7 w 20"/>
                <a:gd name="T3" fmla="*/ 16 h 16"/>
                <a:gd name="T4" fmla="*/ 13 w 20"/>
                <a:gd name="T5" fmla="*/ 16 h 16"/>
                <a:gd name="T6" fmla="*/ 20 w 20"/>
                <a:gd name="T7" fmla="*/ 16 h 16"/>
                <a:gd name="T8" fmla="*/ 20 w 20"/>
                <a:gd name="T9" fmla="*/ 8 h 16"/>
                <a:gd name="T10" fmla="*/ 7 w 20"/>
                <a:gd name="T11" fmla="*/ 8 h 16"/>
                <a:gd name="T12" fmla="*/ 0 w 20"/>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20" h="16">
                  <a:moveTo>
                    <a:pt x="0" y="0"/>
                  </a:moveTo>
                  <a:lnTo>
                    <a:pt x="7" y="16"/>
                  </a:lnTo>
                  <a:lnTo>
                    <a:pt x="13" y="16"/>
                  </a:lnTo>
                  <a:lnTo>
                    <a:pt x="20" y="16"/>
                  </a:lnTo>
                  <a:lnTo>
                    <a:pt x="20" y="8"/>
                  </a:lnTo>
                  <a:lnTo>
                    <a:pt x="7" y="8"/>
                  </a:lnTo>
                  <a:lnTo>
                    <a:pt x="0"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68" name="Freeform 70"/>
            <p:cNvSpPr/>
            <p:nvPr/>
          </p:nvSpPr>
          <p:spPr bwMode="auto">
            <a:xfrm>
              <a:off x="4271" y="2727"/>
              <a:ext cx="20" cy="16"/>
            </a:xfrm>
            <a:custGeom>
              <a:avLst/>
              <a:gdLst>
                <a:gd name="T0" fmla="*/ 7 w 20"/>
                <a:gd name="T1" fmla="*/ 0 h 16"/>
                <a:gd name="T2" fmla="*/ 0 w 20"/>
                <a:gd name="T3" fmla="*/ 16 h 16"/>
                <a:gd name="T4" fmla="*/ 13 w 20"/>
                <a:gd name="T5" fmla="*/ 16 h 16"/>
                <a:gd name="T6" fmla="*/ 20 w 20"/>
                <a:gd name="T7" fmla="*/ 8 h 16"/>
                <a:gd name="T8" fmla="*/ 20 w 20"/>
                <a:gd name="T9" fmla="*/ 0 h 16"/>
                <a:gd name="T10" fmla="*/ 13 w 20"/>
                <a:gd name="T11" fmla="*/ 0 h 16"/>
                <a:gd name="T12" fmla="*/ 7 w 20"/>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20" h="16">
                  <a:moveTo>
                    <a:pt x="7" y="0"/>
                  </a:moveTo>
                  <a:lnTo>
                    <a:pt x="0" y="16"/>
                  </a:lnTo>
                  <a:lnTo>
                    <a:pt x="13" y="16"/>
                  </a:lnTo>
                  <a:lnTo>
                    <a:pt x="20" y="8"/>
                  </a:lnTo>
                  <a:lnTo>
                    <a:pt x="20" y="0"/>
                  </a:lnTo>
                  <a:lnTo>
                    <a:pt x="13" y="0"/>
                  </a:lnTo>
                  <a:lnTo>
                    <a:pt x="7"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69" name="Freeform 71"/>
            <p:cNvSpPr/>
            <p:nvPr/>
          </p:nvSpPr>
          <p:spPr bwMode="auto">
            <a:xfrm>
              <a:off x="4200" y="2743"/>
              <a:ext cx="65" cy="48"/>
            </a:xfrm>
            <a:custGeom>
              <a:avLst/>
              <a:gdLst>
                <a:gd name="T0" fmla="*/ 0 w 65"/>
                <a:gd name="T1" fmla="*/ 0 h 48"/>
                <a:gd name="T2" fmla="*/ 6 w 65"/>
                <a:gd name="T3" fmla="*/ 24 h 48"/>
                <a:gd name="T4" fmla="*/ 32 w 65"/>
                <a:gd name="T5" fmla="*/ 40 h 48"/>
                <a:gd name="T6" fmla="*/ 45 w 65"/>
                <a:gd name="T7" fmla="*/ 48 h 48"/>
                <a:gd name="T8" fmla="*/ 52 w 65"/>
                <a:gd name="T9" fmla="*/ 48 h 48"/>
                <a:gd name="T10" fmla="*/ 65 w 65"/>
                <a:gd name="T11" fmla="*/ 40 h 48"/>
                <a:gd name="T12" fmla="*/ 58 w 65"/>
                <a:gd name="T13" fmla="*/ 40 h 48"/>
                <a:gd name="T14" fmla="*/ 52 w 65"/>
                <a:gd name="T15" fmla="*/ 32 h 48"/>
                <a:gd name="T16" fmla="*/ 52 w 65"/>
                <a:gd name="T17" fmla="*/ 32 h 48"/>
                <a:gd name="T18" fmla="*/ 58 w 65"/>
                <a:gd name="T19" fmla="*/ 32 h 48"/>
                <a:gd name="T20" fmla="*/ 45 w 65"/>
                <a:gd name="T21" fmla="*/ 32 h 48"/>
                <a:gd name="T22" fmla="*/ 39 w 65"/>
                <a:gd name="T23" fmla="*/ 32 h 48"/>
                <a:gd name="T24" fmla="*/ 19 w 65"/>
                <a:gd name="T25" fmla="*/ 16 h 48"/>
                <a:gd name="T26" fmla="*/ 13 w 65"/>
                <a:gd name="T27" fmla="*/ 0 h 48"/>
                <a:gd name="T28" fmla="*/ 0 w 65"/>
                <a:gd name="T29"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5" h="48">
                  <a:moveTo>
                    <a:pt x="0" y="0"/>
                  </a:moveTo>
                  <a:lnTo>
                    <a:pt x="6" y="24"/>
                  </a:lnTo>
                  <a:lnTo>
                    <a:pt x="32" y="40"/>
                  </a:lnTo>
                  <a:lnTo>
                    <a:pt x="45" y="48"/>
                  </a:lnTo>
                  <a:lnTo>
                    <a:pt x="52" y="48"/>
                  </a:lnTo>
                  <a:lnTo>
                    <a:pt x="65" y="40"/>
                  </a:lnTo>
                  <a:lnTo>
                    <a:pt x="58" y="40"/>
                  </a:lnTo>
                  <a:lnTo>
                    <a:pt x="52" y="32"/>
                  </a:lnTo>
                  <a:lnTo>
                    <a:pt x="52" y="32"/>
                  </a:lnTo>
                  <a:lnTo>
                    <a:pt x="58" y="32"/>
                  </a:lnTo>
                  <a:lnTo>
                    <a:pt x="45" y="32"/>
                  </a:lnTo>
                  <a:lnTo>
                    <a:pt x="39" y="32"/>
                  </a:lnTo>
                  <a:lnTo>
                    <a:pt x="19" y="16"/>
                  </a:lnTo>
                  <a:lnTo>
                    <a:pt x="13" y="0"/>
                  </a:lnTo>
                  <a:lnTo>
                    <a:pt x="0"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70" name="Freeform 72"/>
            <p:cNvSpPr/>
            <p:nvPr/>
          </p:nvSpPr>
          <p:spPr bwMode="auto">
            <a:xfrm>
              <a:off x="4252" y="2735"/>
              <a:ext cx="39" cy="48"/>
            </a:xfrm>
            <a:custGeom>
              <a:avLst/>
              <a:gdLst>
                <a:gd name="T0" fmla="*/ 19 w 39"/>
                <a:gd name="T1" fmla="*/ 8 h 48"/>
                <a:gd name="T2" fmla="*/ 19 w 39"/>
                <a:gd name="T3" fmla="*/ 24 h 48"/>
                <a:gd name="T4" fmla="*/ 13 w 39"/>
                <a:gd name="T5" fmla="*/ 40 h 48"/>
                <a:gd name="T6" fmla="*/ 6 w 39"/>
                <a:gd name="T7" fmla="*/ 40 h 48"/>
                <a:gd name="T8" fmla="*/ 0 w 39"/>
                <a:gd name="T9" fmla="*/ 40 h 48"/>
                <a:gd name="T10" fmla="*/ 0 w 39"/>
                <a:gd name="T11" fmla="*/ 40 h 48"/>
                <a:gd name="T12" fmla="*/ 6 w 39"/>
                <a:gd name="T13" fmla="*/ 48 h 48"/>
                <a:gd name="T14" fmla="*/ 13 w 39"/>
                <a:gd name="T15" fmla="*/ 48 h 48"/>
                <a:gd name="T16" fmla="*/ 19 w 39"/>
                <a:gd name="T17" fmla="*/ 48 h 48"/>
                <a:gd name="T18" fmla="*/ 19 w 39"/>
                <a:gd name="T19" fmla="*/ 40 h 48"/>
                <a:gd name="T20" fmla="*/ 32 w 39"/>
                <a:gd name="T21" fmla="*/ 32 h 48"/>
                <a:gd name="T22" fmla="*/ 39 w 39"/>
                <a:gd name="T23" fmla="*/ 0 h 48"/>
                <a:gd name="T24" fmla="*/ 32 w 39"/>
                <a:gd name="T25" fmla="*/ 8 h 48"/>
                <a:gd name="T26" fmla="*/ 19 w 39"/>
                <a:gd name="T27" fmla="*/ 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 h="48">
                  <a:moveTo>
                    <a:pt x="19" y="8"/>
                  </a:moveTo>
                  <a:lnTo>
                    <a:pt x="19" y="24"/>
                  </a:lnTo>
                  <a:lnTo>
                    <a:pt x="13" y="40"/>
                  </a:lnTo>
                  <a:lnTo>
                    <a:pt x="6" y="40"/>
                  </a:lnTo>
                  <a:lnTo>
                    <a:pt x="0" y="40"/>
                  </a:lnTo>
                  <a:lnTo>
                    <a:pt x="0" y="40"/>
                  </a:lnTo>
                  <a:lnTo>
                    <a:pt x="6" y="48"/>
                  </a:lnTo>
                  <a:lnTo>
                    <a:pt x="13" y="48"/>
                  </a:lnTo>
                  <a:lnTo>
                    <a:pt x="19" y="48"/>
                  </a:lnTo>
                  <a:lnTo>
                    <a:pt x="19" y="40"/>
                  </a:lnTo>
                  <a:lnTo>
                    <a:pt x="32" y="32"/>
                  </a:lnTo>
                  <a:lnTo>
                    <a:pt x="39" y="0"/>
                  </a:lnTo>
                  <a:lnTo>
                    <a:pt x="32" y="8"/>
                  </a:lnTo>
                  <a:lnTo>
                    <a:pt x="19" y="8"/>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71" name="Freeform 73"/>
            <p:cNvSpPr/>
            <p:nvPr/>
          </p:nvSpPr>
          <p:spPr bwMode="auto">
            <a:xfrm>
              <a:off x="4219" y="2687"/>
              <a:ext cx="46" cy="24"/>
            </a:xfrm>
            <a:custGeom>
              <a:avLst/>
              <a:gdLst>
                <a:gd name="T0" fmla="*/ 7 w 46"/>
                <a:gd name="T1" fmla="*/ 0 h 24"/>
                <a:gd name="T2" fmla="*/ 0 w 46"/>
                <a:gd name="T3" fmla="*/ 0 h 24"/>
                <a:gd name="T4" fmla="*/ 0 w 46"/>
                <a:gd name="T5" fmla="*/ 8 h 24"/>
                <a:gd name="T6" fmla="*/ 13 w 46"/>
                <a:gd name="T7" fmla="*/ 24 h 24"/>
                <a:gd name="T8" fmla="*/ 20 w 46"/>
                <a:gd name="T9" fmla="*/ 24 h 24"/>
                <a:gd name="T10" fmla="*/ 26 w 46"/>
                <a:gd name="T11" fmla="*/ 16 h 24"/>
                <a:gd name="T12" fmla="*/ 33 w 46"/>
                <a:gd name="T13" fmla="*/ 24 h 24"/>
                <a:gd name="T14" fmla="*/ 39 w 46"/>
                <a:gd name="T15" fmla="*/ 16 h 24"/>
                <a:gd name="T16" fmla="*/ 46 w 46"/>
                <a:gd name="T17" fmla="*/ 8 h 24"/>
                <a:gd name="T18" fmla="*/ 46 w 46"/>
                <a:gd name="T19" fmla="*/ 0 h 24"/>
                <a:gd name="T20" fmla="*/ 33 w 46"/>
                <a:gd name="T21" fmla="*/ 0 h 24"/>
                <a:gd name="T22" fmla="*/ 33 w 46"/>
                <a:gd name="T23" fmla="*/ 0 h 24"/>
                <a:gd name="T24" fmla="*/ 26 w 46"/>
                <a:gd name="T25" fmla="*/ 8 h 24"/>
                <a:gd name="T26" fmla="*/ 13 w 46"/>
                <a:gd name="T27" fmla="*/ 8 h 24"/>
                <a:gd name="T28" fmla="*/ 7 w 46"/>
                <a:gd name="T29"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6" h="24">
                  <a:moveTo>
                    <a:pt x="7" y="0"/>
                  </a:moveTo>
                  <a:lnTo>
                    <a:pt x="0" y="0"/>
                  </a:lnTo>
                  <a:lnTo>
                    <a:pt x="0" y="8"/>
                  </a:lnTo>
                  <a:lnTo>
                    <a:pt x="13" y="24"/>
                  </a:lnTo>
                  <a:lnTo>
                    <a:pt x="20" y="24"/>
                  </a:lnTo>
                  <a:lnTo>
                    <a:pt x="26" y="16"/>
                  </a:lnTo>
                  <a:lnTo>
                    <a:pt x="33" y="24"/>
                  </a:lnTo>
                  <a:lnTo>
                    <a:pt x="39" y="16"/>
                  </a:lnTo>
                  <a:lnTo>
                    <a:pt x="46" y="8"/>
                  </a:lnTo>
                  <a:lnTo>
                    <a:pt x="46" y="0"/>
                  </a:lnTo>
                  <a:lnTo>
                    <a:pt x="33" y="0"/>
                  </a:lnTo>
                  <a:lnTo>
                    <a:pt x="33" y="0"/>
                  </a:lnTo>
                  <a:lnTo>
                    <a:pt x="26" y="8"/>
                  </a:lnTo>
                  <a:lnTo>
                    <a:pt x="13" y="8"/>
                  </a:lnTo>
                  <a:lnTo>
                    <a:pt x="7"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72" name="Freeform 74"/>
            <p:cNvSpPr/>
            <p:nvPr/>
          </p:nvSpPr>
          <p:spPr bwMode="auto">
            <a:xfrm>
              <a:off x="4252" y="2879"/>
              <a:ext cx="1" cy="40"/>
            </a:xfrm>
            <a:custGeom>
              <a:avLst/>
              <a:gdLst>
                <a:gd name="T0" fmla="*/ 40 h 40"/>
                <a:gd name="T1" fmla="*/ 24 h 40"/>
                <a:gd name="T2" fmla="*/ 0 h 40"/>
              </a:gdLst>
              <a:ahLst/>
              <a:cxnLst>
                <a:cxn ang="0">
                  <a:pos x="0" y="T0"/>
                </a:cxn>
                <a:cxn ang="0">
                  <a:pos x="0" y="T1"/>
                </a:cxn>
                <a:cxn ang="0">
                  <a:pos x="0" y="T2"/>
                </a:cxn>
              </a:cxnLst>
              <a:rect l="0" t="0" r="r" b="b"/>
              <a:pathLst>
                <a:path h="40">
                  <a:moveTo>
                    <a:pt x="0" y="40"/>
                  </a:moveTo>
                  <a:lnTo>
                    <a:pt x="0" y="24"/>
                  </a:lnTo>
                  <a:lnTo>
                    <a:pt x="0" y="0"/>
                  </a:lnTo>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73" name="Freeform 75"/>
            <p:cNvSpPr/>
            <p:nvPr/>
          </p:nvSpPr>
          <p:spPr bwMode="auto">
            <a:xfrm>
              <a:off x="4232" y="2919"/>
              <a:ext cx="52" cy="24"/>
            </a:xfrm>
            <a:custGeom>
              <a:avLst/>
              <a:gdLst>
                <a:gd name="T0" fmla="*/ 0 w 52"/>
                <a:gd name="T1" fmla="*/ 0 h 24"/>
                <a:gd name="T2" fmla="*/ 0 w 52"/>
                <a:gd name="T3" fmla="*/ 8 h 24"/>
                <a:gd name="T4" fmla="*/ 0 w 52"/>
                <a:gd name="T5" fmla="*/ 16 h 24"/>
                <a:gd name="T6" fmla="*/ 7 w 52"/>
                <a:gd name="T7" fmla="*/ 24 h 24"/>
                <a:gd name="T8" fmla="*/ 26 w 52"/>
                <a:gd name="T9" fmla="*/ 24 h 24"/>
                <a:gd name="T10" fmla="*/ 26 w 52"/>
                <a:gd name="T11" fmla="*/ 16 h 24"/>
                <a:gd name="T12" fmla="*/ 33 w 52"/>
                <a:gd name="T13" fmla="*/ 16 h 24"/>
                <a:gd name="T14" fmla="*/ 46 w 52"/>
                <a:gd name="T15" fmla="*/ 16 h 24"/>
                <a:gd name="T16" fmla="*/ 52 w 52"/>
                <a:gd name="T17" fmla="*/ 16 h 24"/>
                <a:gd name="T18" fmla="*/ 52 w 52"/>
                <a:gd name="T19" fmla="*/ 8 h 24"/>
                <a:gd name="T20" fmla="*/ 46 w 52"/>
                <a:gd name="T21" fmla="*/ 8 h 24"/>
                <a:gd name="T22" fmla="*/ 39 w 52"/>
                <a:gd name="T23" fmla="*/ 0 h 24"/>
                <a:gd name="T24" fmla="*/ 26 w 52"/>
                <a:gd name="T25" fmla="*/ 0 h 24"/>
                <a:gd name="T26" fmla="*/ 20 w 52"/>
                <a:gd name="T27" fmla="*/ 0 h 24"/>
                <a:gd name="T28" fmla="*/ 13 w 52"/>
                <a:gd name="T29" fmla="*/ 0 h 24"/>
                <a:gd name="T30" fmla="*/ 0 w 52"/>
                <a:gd name="T31"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2" h="24">
                  <a:moveTo>
                    <a:pt x="0" y="0"/>
                  </a:moveTo>
                  <a:lnTo>
                    <a:pt x="0" y="8"/>
                  </a:lnTo>
                  <a:lnTo>
                    <a:pt x="0" y="16"/>
                  </a:lnTo>
                  <a:lnTo>
                    <a:pt x="7" y="24"/>
                  </a:lnTo>
                  <a:lnTo>
                    <a:pt x="26" y="24"/>
                  </a:lnTo>
                  <a:lnTo>
                    <a:pt x="26" y="16"/>
                  </a:lnTo>
                  <a:lnTo>
                    <a:pt x="33" y="16"/>
                  </a:lnTo>
                  <a:lnTo>
                    <a:pt x="46" y="16"/>
                  </a:lnTo>
                  <a:lnTo>
                    <a:pt x="52" y="16"/>
                  </a:lnTo>
                  <a:lnTo>
                    <a:pt x="52" y="8"/>
                  </a:lnTo>
                  <a:lnTo>
                    <a:pt x="46" y="8"/>
                  </a:lnTo>
                  <a:lnTo>
                    <a:pt x="39" y="0"/>
                  </a:lnTo>
                  <a:lnTo>
                    <a:pt x="26" y="0"/>
                  </a:lnTo>
                  <a:lnTo>
                    <a:pt x="20" y="0"/>
                  </a:lnTo>
                  <a:lnTo>
                    <a:pt x="13" y="0"/>
                  </a:lnTo>
                  <a:lnTo>
                    <a:pt x="0" y="0"/>
                  </a:lnTo>
                  <a:close/>
                </a:path>
              </a:pathLst>
            </a:custGeom>
            <a:solidFill>
              <a:schemeClr val="accent1"/>
            </a:solidFill>
            <a:ln w="9525">
              <a:solidFill>
                <a:srgbClr val="E4BB0C"/>
              </a:solidFill>
              <a:prstDash val="solid"/>
              <a:round/>
            </a:ln>
          </p:spPr>
          <p:txBody>
            <a:bodyPr/>
            <a:lstStyle/>
            <a:p>
              <a:endParaRPr lang="en-US">
                <a:latin typeface="Arial" panose="020B0604020202020204" pitchFamily="34" charset="0"/>
                <a:cs typeface="Arial" panose="020B0604020202020204" pitchFamily="34" charset="0"/>
              </a:endParaRPr>
            </a:p>
          </p:txBody>
        </p:sp>
      </p:grpSp>
      <p:sp>
        <p:nvSpPr>
          <p:cNvPr id="74" name="Rectangle 76"/>
          <p:cNvSpPr>
            <a:spLocks noChangeArrowheads="1"/>
          </p:cNvSpPr>
          <p:nvPr/>
        </p:nvSpPr>
        <p:spPr bwMode="auto">
          <a:xfrm>
            <a:off x="6637164" y="5916930"/>
            <a:ext cx="69249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E4BB0C"/>
                </a:solidFill>
                <a:miter lim="800000"/>
                <a:headEnd/>
                <a:tailEnd/>
              </a14:hiddenLine>
            </a:ext>
          </a:extLst>
        </p:spPr>
        <p:txBody>
          <a:bodyPr wrap="none" lIns="0" tIns="0" rIns="0" bIns="0">
            <a:spAutoFit/>
          </a:bodyPr>
          <a:lstStyle/>
          <a:p>
            <a:pPr algn="ctr"/>
            <a:r>
              <a:rPr lang="en-US" altLang="en-US">
                <a:latin typeface="Arial" panose="020B0604020202020204" pitchFamily="34" charset="0"/>
                <a:cs typeface="Arial" panose="020B0604020202020204" pitchFamily="34" charset="0"/>
              </a:rPr>
              <a:t>Output</a:t>
            </a:r>
            <a:endParaRPr lang="en-US" altLang="en-US">
              <a:latin typeface="Arial" panose="020B0604020202020204" pitchFamily="34" charset="0"/>
              <a:cs typeface="Arial" panose="020B0604020202020204" pitchFamily="34" charset="0"/>
            </a:endParaRPr>
          </a:p>
        </p:txBody>
      </p:sp>
      <p:grpSp>
        <p:nvGrpSpPr>
          <p:cNvPr id="75" name="Group 156"/>
          <p:cNvGrpSpPr/>
          <p:nvPr/>
        </p:nvGrpSpPr>
        <p:grpSpPr bwMode="auto">
          <a:xfrm>
            <a:off x="2819400" y="4673918"/>
            <a:ext cx="1154113" cy="976312"/>
            <a:chOff x="1974" y="2320"/>
            <a:chExt cx="727" cy="615"/>
          </a:xfrm>
        </p:grpSpPr>
        <p:sp>
          <p:nvSpPr>
            <p:cNvPr id="76" name="Freeform 96"/>
            <p:cNvSpPr/>
            <p:nvPr/>
          </p:nvSpPr>
          <p:spPr bwMode="auto">
            <a:xfrm>
              <a:off x="2013" y="2871"/>
              <a:ext cx="104" cy="48"/>
            </a:xfrm>
            <a:custGeom>
              <a:avLst/>
              <a:gdLst>
                <a:gd name="T0" fmla="*/ 0 w 104"/>
                <a:gd name="T1" fmla="*/ 8 h 48"/>
                <a:gd name="T2" fmla="*/ 0 w 104"/>
                <a:gd name="T3" fmla="*/ 32 h 48"/>
                <a:gd name="T4" fmla="*/ 0 w 104"/>
                <a:gd name="T5" fmla="*/ 40 h 48"/>
                <a:gd name="T6" fmla="*/ 13 w 104"/>
                <a:gd name="T7" fmla="*/ 48 h 48"/>
                <a:gd name="T8" fmla="*/ 33 w 104"/>
                <a:gd name="T9" fmla="*/ 48 h 48"/>
                <a:gd name="T10" fmla="*/ 52 w 104"/>
                <a:gd name="T11" fmla="*/ 48 h 48"/>
                <a:gd name="T12" fmla="*/ 52 w 104"/>
                <a:gd name="T13" fmla="*/ 40 h 48"/>
                <a:gd name="T14" fmla="*/ 72 w 104"/>
                <a:gd name="T15" fmla="*/ 40 h 48"/>
                <a:gd name="T16" fmla="*/ 85 w 104"/>
                <a:gd name="T17" fmla="*/ 40 h 48"/>
                <a:gd name="T18" fmla="*/ 104 w 104"/>
                <a:gd name="T19" fmla="*/ 40 h 48"/>
                <a:gd name="T20" fmla="*/ 104 w 104"/>
                <a:gd name="T21" fmla="*/ 32 h 48"/>
                <a:gd name="T22" fmla="*/ 104 w 104"/>
                <a:gd name="T23" fmla="*/ 16 h 48"/>
                <a:gd name="T24" fmla="*/ 91 w 104"/>
                <a:gd name="T25" fmla="*/ 16 h 48"/>
                <a:gd name="T26" fmla="*/ 78 w 104"/>
                <a:gd name="T27" fmla="*/ 8 h 48"/>
                <a:gd name="T28" fmla="*/ 72 w 104"/>
                <a:gd name="T29" fmla="*/ 0 h 48"/>
                <a:gd name="T30" fmla="*/ 59 w 104"/>
                <a:gd name="T31" fmla="*/ 8 h 48"/>
                <a:gd name="T32" fmla="*/ 39 w 104"/>
                <a:gd name="T33" fmla="*/ 0 h 48"/>
                <a:gd name="T34" fmla="*/ 33 w 104"/>
                <a:gd name="T35" fmla="*/ 8 h 48"/>
                <a:gd name="T36" fmla="*/ 13 w 104"/>
                <a:gd name="T37" fmla="*/ 8 h 48"/>
                <a:gd name="T38" fmla="*/ 0 w 104"/>
                <a:gd name="T39" fmla="*/ 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48">
                  <a:moveTo>
                    <a:pt x="0" y="8"/>
                  </a:moveTo>
                  <a:lnTo>
                    <a:pt x="0" y="32"/>
                  </a:lnTo>
                  <a:lnTo>
                    <a:pt x="0" y="40"/>
                  </a:lnTo>
                  <a:lnTo>
                    <a:pt x="13" y="48"/>
                  </a:lnTo>
                  <a:lnTo>
                    <a:pt x="33" y="48"/>
                  </a:lnTo>
                  <a:lnTo>
                    <a:pt x="52" y="48"/>
                  </a:lnTo>
                  <a:lnTo>
                    <a:pt x="52" y="40"/>
                  </a:lnTo>
                  <a:lnTo>
                    <a:pt x="72" y="40"/>
                  </a:lnTo>
                  <a:lnTo>
                    <a:pt x="85" y="40"/>
                  </a:lnTo>
                  <a:lnTo>
                    <a:pt x="104" y="40"/>
                  </a:lnTo>
                  <a:lnTo>
                    <a:pt x="104" y="32"/>
                  </a:lnTo>
                  <a:lnTo>
                    <a:pt x="104" y="16"/>
                  </a:lnTo>
                  <a:lnTo>
                    <a:pt x="91" y="16"/>
                  </a:lnTo>
                  <a:lnTo>
                    <a:pt x="78" y="8"/>
                  </a:lnTo>
                  <a:lnTo>
                    <a:pt x="72" y="0"/>
                  </a:lnTo>
                  <a:lnTo>
                    <a:pt x="59" y="8"/>
                  </a:lnTo>
                  <a:lnTo>
                    <a:pt x="39" y="0"/>
                  </a:lnTo>
                  <a:lnTo>
                    <a:pt x="33" y="8"/>
                  </a:lnTo>
                  <a:lnTo>
                    <a:pt x="13" y="8"/>
                  </a:lnTo>
                  <a:lnTo>
                    <a:pt x="0" y="8"/>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77" name="Oval 97"/>
            <p:cNvSpPr>
              <a:spLocks noChangeArrowheads="1"/>
            </p:cNvSpPr>
            <p:nvPr/>
          </p:nvSpPr>
          <p:spPr bwMode="auto">
            <a:xfrm>
              <a:off x="2016" y="2890"/>
              <a:ext cx="7" cy="2"/>
            </a:xfrm>
            <a:prstGeom prst="ellipse">
              <a:avLst/>
            </a:prstGeom>
            <a:solidFill>
              <a:schemeClr val="bg2"/>
            </a:solidFill>
            <a:ln w="9525">
              <a:solidFill>
                <a:schemeClr val="tx1"/>
              </a:solidFill>
              <a:round/>
            </a:ln>
          </p:spPr>
          <p:txBody>
            <a:bodyPr/>
            <a:lstStyle/>
            <a:p>
              <a:endParaRPr lang="en-US">
                <a:latin typeface="Arial" panose="020B0604020202020204" pitchFamily="34" charset="0"/>
                <a:cs typeface="Arial" panose="020B0604020202020204" pitchFamily="34" charset="0"/>
              </a:endParaRPr>
            </a:p>
          </p:txBody>
        </p:sp>
        <p:sp>
          <p:nvSpPr>
            <p:cNvPr id="78" name="Oval 98"/>
            <p:cNvSpPr>
              <a:spLocks noChangeArrowheads="1"/>
            </p:cNvSpPr>
            <p:nvPr/>
          </p:nvSpPr>
          <p:spPr bwMode="auto">
            <a:xfrm>
              <a:off x="2062" y="2882"/>
              <a:ext cx="0" cy="10"/>
            </a:xfrm>
            <a:prstGeom prst="ellipse">
              <a:avLst/>
            </a:prstGeom>
            <a:solidFill>
              <a:schemeClr val="bg2"/>
            </a:solidFill>
            <a:ln w="9525">
              <a:solidFill>
                <a:schemeClr val="tx1"/>
              </a:solidFill>
              <a:round/>
            </a:ln>
          </p:spPr>
          <p:txBody>
            <a:bodyPr/>
            <a:lstStyle/>
            <a:p>
              <a:endParaRPr lang="en-US">
                <a:latin typeface="Arial" panose="020B0604020202020204" pitchFamily="34" charset="0"/>
                <a:cs typeface="Arial" panose="020B0604020202020204" pitchFamily="34" charset="0"/>
              </a:endParaRPr>
            </a:p>
          </p:txBody>
        </p:sp>
        <p:sp>
          <p:nvSpPr>
            <p:cNvPr id="79" name="Freeform 99"/>
            <p:cNvSpPr/>
            <p:nvPr/>
          </p:nvSpPr>
          <p:spPr bwMode="auto">
            <a:xfrm>
              <a:off x="2052" y="2879"/>
              <a:ext cx="20" cy="32"/>
            </a:xfrm>
            <a:custGeom>
              <a:avLst/>
              <a:gdLst>
                <a:gd name="T0" fmla="*/ 13 w 20"/>
                <a:gd name="T1" fmla="*/ 32 h 32"/>
                <a:gd name="T2" fmla="*/ 20 w 20"/>
                <a:gd name="T3" fmla="*/ 16 h 32"/>
                <a:gd name="T4" fmla="*/ 13 w 20"/>
                <a:gd name="T5" fmla="*/ 8 h 32"/>
                <a:gd name="T6" fmla="*/ 0 w 20"/>
                <a:gd name="T7" fmla="*/ 8 h 32"/>
                <a:gd name="T8" fmla="*/ 0 w 20"/>
                <a:gd name="T9" fmla="*/ 0 h 32"/>
                <a:gd name="T10" fmla="*/ 13 w 20"/>
                <a:gd name="T11" fmla="*/ 32 h 32"/>
              </a:gdLst>
              <a:ahLst/>
              <a:cxnLst>
                <a:cxn ang="0">
                  <a:pos x="T0" y="T1"/>
                </a:cxn>
                <a:cxn ang="0">
                  <a:pos x="T2" y="T3"/>
                </a:cxn>
                <a:cxn ang="0">
                  <a:pos x="T4" y="T5"/>
                </a:cxn>
                <a:cxn ang="0">
                  <a:pos x="T6" y="T7"/>
                </a:cxn>
                <a:cxn ang="0">
                  <a:pos x="T8" y="T9"/>
                </a:cxn>
                <a:cxn ang="0">
                  <a:pos x="T10" y="T11"/>
                </a:cxn>
              </a:cxnLst>
              <a:rect l="0" t="0" r="r" b="b"/>
              <a:pathLst>
                <a:path w="20" h="32">
                  <a:moveTo>
                    <a:pt x="13" y="32"/>
                  </a:moveTo>
                  <a:lnTo>
                    <a:pt x="20" y="16"/>
                  </a:lnTo>
                  <a:lnTo>
                    <a:pt x="13" y="8"/>
                  </a:lnTo>
                  <a:lnTo>
                    <a:pt x="0" y="8"/>
                  </a:lnTo>
                  <a:lnTo>
                    <a:pt x="0" y="0"/>
                  </a:lnTo>
                  <a:lnTo>
                    <a:pt x="13" y="32"/>
                  </a:lnTo>
                  <a:close/>
                </a:path>
              </a:pathLst>
            </a:custGeom>
            <a:solidFill>
              <a:schemeClr val="bg2"/>
            </a:solidFill>
            <a:ln w="9525">
              <a:solidFill>
                <a:schemeClr val="tx1"/>
              </a:solidFill>
              <a:round/>
            </a:ln>
          </p:spPr>
          <p:txBody>
            <a:bodyPr/>
            <a:lstStyle/>
            <a:p>
              <a:endParaRPr lang="en-US">
                <a:latin typeface="Arial" panose="020B0604020202020204" pitchFamily="34" charset="0"/>
                <a:cs typeface="Arial" panose="020B0604020202020204" pitchFamily="34" charset="0"/>
              </a:endParaRPr>
            </a:p>
          </p:txBody>
        </p:sp>
        <p:sp>
          <p:nvSpPr>
            <p:cNvPr id="80" name="Freeform 100"/>
            <p:cNvSpPr/>
            <p:nvPr/>
          </p:nvSpPr>
          <p:spPr bwMode="auto">
            <a:xfrm>
              <a:off x="2052" y="2879"/>
              <a:ext cx="20" cy="32"/>
            </a:xfrm>
            <a:custGeom>
              <a:avLst/>
              <a:gdLst>
                <a:gd name="T0" fmla="*/ 13 w 20"/>
                <a:gd name="T1" fmla="*/ 32 h 32"/>
                <a:gd name="T2" fmla="*/ 20 w 20"/>
                <a:gd name="T3" fmla="*/ 16 h 32"/>
                <a:gd name="T4" fmla="*/ 13 w 20"/>
                <a:gd name="T5" fmla="*/ 8 h 32"/>
                <a:gd name="T6" fmla="*/ 0 w 20"/>
                <a:gd name="T7" fmla="*/ 8 h 32"/>
                <a:gd name="T8" fmla="*/ 0 w 20"/>
                <a:gd name="T9" fmla="*/ 0 h 32"/>
              </a:gdLst>
              <a:ahLst/>
              <a:cxnLst>
                <a:cxn ang="0">
                  <a:pos x="T0" y="T1"/>
                </a:cxn>
                <a:cxn ang="0">
                  <a:pos x="T2" y="T3"/>
                </a:cxn>
                <a:cxn ang="0">
                  <a:pos x="T4" y="T5"/>
                </a:cxn>
                <a:cxn ang="0">
                  <a:pos x="T6" y="T7"/>
                </a:cxn>
                <a:cxn ang="0">
                  <a:pos x="T8" y="T9"/>
                </a:cxn>
              </a:cxnLst>
              <a:rect l="0" t="0" r="r" b="b"/>
              <a:pathLst>
                <a:path w="20" h="32">
                  <a:moveTo>
                    <a:pt x="13" y="32"/>
                  </a:moveTo>
                  <a:lnTo>
                    <a:pt x="20" y="16"/>
                  </a:lnTo>
                  <a:lnTo>
                    <a:pt x="13" y="8"/>
                  </a:lnTo>
                  <a:lnTo>
                    <a:pt x="0" y="8"/>
                  </a:lnTo>
                  <a:lnTo>
                    <a:pt x="0" y="0"/>
                  </a:lnTo>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81" name="Freeform 101"/>
            <p:cNvSpPr/>
            <p:nvPr/>
          </p:nvSpPr>
          <p:spPr bwMode="auto">
            <a:xfrm>
              <a:off x="2000" y="2671"/>
              <a:ext cx="91" cy="208"/>
            </a:xfrm>
            <a:custGeom>
              <a:avLst/>
              <a:gdLst>
                <a:gd name="T0" fmla="*/ 7 w 91"/>
                <a:gd name="T1" fmla="*/ 0 h 208"/>
                <a:gd name="T2" fmla="*/ 0 w 91"/>
                <a:gd name="T3" fmla="*/ 32 h 208"/>
                <a:gd name="T4" fmla="*/ 7 w 91"/>
                <a:gd name="T5" fmla="*/ 64 h 208"/>
                <a:gd name="T6" fmla="*/ 7 w 91"/>
                <a:gd name="T7" fmla="*/ 152 h 208"/>
                <a:gd name="T8" fmla="*/ 7 w 91"/>
                <a:gd name="T9" fmla="*/ 200 h 208"/>
                <a:gd name="T10" fmla="*/ 20 w 91"/>
                <a:gd name="T11" fmla="*/ 208 h 208"/>
                <a:gd name="T12" fmla="*/ 26 w 91"/>
                <a:gd name="T13" fmla="*/ 208 h 208"/>
                <a:gd name="T14" fmla="*/ 46 w 91"/>
                <a:gd name="T15" fmla="*/ 208 h 208"/>
                <a:gd name="T16" fmla="*/ 52 w 91"/>
                <a:gd name="T17" fmla="*/ 200 h 208"/>
                <a:gd name="T18" fmla="*/ 78 w 91"/>
                <a:gd name="T19" fmla="*/ 208 h 208"/>
                <a:gd name="T20" fmla="*/ 85 w 91"/>
                <a:gd name="T21" fmla="*/ 208 h 208"/>
                <a:gd name="T22" fmla="*/ 91 w 91"/>
                <a:gd name="T23" fmla="*/ 200 h 208"/>
                <a:gd name="T24" fmla="*/ 91 w 91"/>
                <a:gd name="T25" fmla="*/ 144 h 208"/>
                <a:gd name="T26" fmla="*/ 91 w 91"/>
                <a:gd name="T27" fmla="*/ 112 h 208"/>
                <a:gd name="T28" fmla="*/ 85 w 91"/>
                <a:gd name="T29" fmla="*/ 0 h 208"/>
                <a:gd name="T30" fmla="*/ 78 w 91"/>
                <a:gd name="T31" fmla="*/ 8 h 208"/>
                <a:gd name="T32" fmla="*/ 52 w 91"/>
                <a:gd name="T33" fmla="*/ 16 h 208"/>
                <a:gd name="T34" fmla="*/ 26 w 91"/>
                <a:gd name="T35" fmla="*/ 16 h 208"/>
                <a:gd name="T36" fmla="*/ 7 w 91"/>
                <a:gd name="T37" fmla="*/ 0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1" h="208">
                  <a:moveTo>
                    <a:pt x="7" y="0"/>
                  </a:moveTo>
                  <a:lnTo>
                    <a:pt x="0" y="32"/>
                  </a:lnTo>
                  <a:lnTo>
                    <a:pt x="7" y="64"/>
                  </a:lnTo>
                  <a:lnTo>
                    <a:pt x="7" y="152"/>
                  </a:lnTo>
                  <a:lnTo>
                    <a:pt x="7" y="200"/>
                  </a:lnTo>
                  <a:lnTo>
                    <a:pt x="20" y="208"/>
                  </a:lnTo>
                  <a:lnTo>
                    <a:pt x="26" y="208"/>
                  </a:lnTo>
                  <a:lnTo>
                    <a:pt x="46" y="208"/>
                  </a:lnTo>
                  <a:lnTo>
                    <a:pt x="52" y="200"/>
                  </a:lnTo>
                  <a:lnTo>
                    <a:pt x="78" y="208"/>
                  </a:lnTo>
                  <a:lnTo>
                    <a:pt x="85" y="208"/>
                  </a:lnTo>
                  <a:lnTo>
                    <a:pt x="91" y="200"/>
                  </a:lnTo>
                  <a:lnTo>
                    <a:pt x="91" y="144"/>
                  </a:lnTo>
                  <a:lnTo>
                    <a:pt x="91" y="112"/>
                  </a:lnTo>
                  <a:lnTo>
                    <a:pt x="85" y="0"/>
                  </a:lnTo>
                  <a:lnTo>
                    <a:pt x="78" y="8"/>
                  </a:lnTo>
                  <a:lnTo>
                    <a:pt x="52" y="16"/>
                  </a:lnTo>
                  <a:lnTo>
                    <a:pt x="26" y="16"/>
                  </a:lnTo>
                  <a:lnTo>
                    <a:pt x="7"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82" name="Freeform 102"/>
            <p:cNvSpPr/>
            <p:nvPr/>
          </p:nvSpPr>
          <p:spPr bwMode="auto">
            <a:xfrm>
              <a:off x="2052" y="2743"/>
              <a:ext cx="7" cy="128"/>
            </a:xfrm>
            <a:custGeom>
              <a:avLst/>
              <a:gdLst>
                <a:gd name="T0" fmla="*/ 0 w 7"/>
                <a:gd name="T1" fmla="*/ 128 h 128"/>
                <a:gd name="T2" fmla="*/ 7 w 7"/>
                <a:gd name="T3" fmla="*/ 48 h 128"/>
                <a:gd name="T4" fmla="*/ 7 w 7"/>
                <a:gd name="T5" fmla="*/ 0 h 128"/>
              </a:gdLst>
              <a:ahLst/>
              <a:cxnLst>
                <a:cxn ang="0">
                  <a:pos x="T0" y="T1"/>
                </a:cxn>
                <a:cxn ang="0">
                  <a:pos x="T2" y="T3"/>
                </a:cxn>
                <a:cxn ang="0">
                  <a:pos x="T4" y="T5"/>
                </a:cxn>
              </a:cxnLst>
              <a:rect l="0" t="0" r="r" b="b"/>
              <a:pathLst>
                <a:path w="7" h="128">
                  <a:moveTo>
                    <a:pt x="0" y="128"/>
                  </a:moveTo>
                  <a:lnTo>
                    <a:pt x="7" y="48"/>
                  </a:lnTo>
                  <a:lnTo>
                    <a:pt x="7" y="0"/>
                  </a:lnTo>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83" name="Freeform 103"/>
            <p:cNvSpPr/>
            <p:nvPr/>
          </p:nvSpPr>
          <p:spPr bwMode="auto">
            <a:xfrm>
              <a:off x="2013" y="2456"/>
              <a:ext cx="52" cy="71"/>
            </a:xfrm>
            <a:custGeom>
              <a:avLst/>
              <a:gdLst>
                <a:gd name="T0" fmla="*/ 7 w 52"/>
                <a:gd name="T1" fmla="*/ 23 h 71"/>
                <a:gd name="T2" fmla="*/ 0 w 52"/>
                <a:gd name="T3" fmla="*/ 23 h 71"/>
                <a:gd name="T4" fmla="*/ 0 w 52"/>
                <a:gd name="T5" fmla="*/ 31 h 71"/>
                <a:gd name="T6" fmla="*/ 0 w 52"/>
                <a:gd name="T7" fmla="*/ 39 h 71"/>
                <a:gd name="T8" fmla="*/ 7 w 52"/>
                <a:gd name="T9" fmla="*/ 39 h 71"/>
                <a:gd name="T10" fmla="*/ 13 w 52"/>
                <a:gd name="T11" fmla="*/ 55 h 71"/>
                <a:gd name="T12" fmla="*/ 26 w 52"/>
                <a:gd name="T13" fmla="*/ 71 h 71"/>
                <a:gd name="T14" fmla="*/ 46 w 52"/>
                <a:gd name="T15" fmla="*/ 71 h 71"/>
                <a:gd name="T16" fmla="*/ 52 w 52"/>
                <a:gd name="T17" fmla="*/ 55 h 71"/>
                <a:gd name="T18" fmla="*/ 52 w 52"/>
                <a:gd name="T19" fmla="*/ 47 h 71"/>
                <a:gd name="T20" fmla="*/ 52 w 52"/>
                <a:gd name="T21" fmla="*/ 16 h 71"/>
                <a:gd name="T22" fmla="*/ 46 w 52"/>
                <a:gd name="T23" fmla="*/ 0 h 71"/>
                <a:gd name="T24" fmla="*/ 20 w 52"/>
                <a:gd name="T25" fmla="*/ 16 h 71"/>
                <a:gd name="T26" fmla="*/ 7 w 52"/>
                <a:gd name="T27" fmla="*/ 8 h 71"/>
                <a:gd name="T28" fmla="*/ 7 w 52"/>
                <a:gd name="T29" fmla="*/ 23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2" h="71">
                  <a:moveTo>
                    <a:pt x="7" y="23"/>
                  </a:moveTo>
                  <a:lnTo>
                    <a:pt x="0" y="23"/>
                  </a:lnTo>
                  <a:lnTo>
                    <a:pt x="0" y="31"/>
                  </a:lnTo>
                  <a:lnTo>
                    <a:pt x="0" y="39"/>
                  </a:lnTo>
                  <a:lnTo>
                    <a:pt x="7" y="39"/>
                  </a:lnTo>
                  <a:lnTo>
                    <a:pt x="13" y="55"/>
                  </a:lnTo>
                  <a:lnTo>
                    <a:pt x="26" y="71"/>
                  </a:lnTo>
                  <a:lnTo>
                    <a:pt x="46" y="71"/>
                  </a:lnTo>
                  <a:lnTo>
                    <a:pt x="52" y="55"/>
                  </a:lnTo>
                  <a:lnTo>
                    <a:pt x="52" y="47"/>
                  </a:lnTo>
                  <a:lnTo>
                    <a:pt x="52" y="16"/>
                  </a:lnTo>
                  <a:lnTo>
                    <a:pt x="46" y="0"/>
                  </a:lnTo>
                  <a:lnTo>
                    <a:pt x="20" y="16"/>
                  </a:lnTo>
                  <a:lnTo>
                    <a:pt x="7" y="8"/>
                  </a:lnTo>
                  <a:lnTo>
                    <a:pt x="7" y="23"/>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84" name="Freeform 104"/>
            <p:cNvSpPr/>
            <p:nvPr/>
          </p:nvSpPr>
          <p:spPr bwMode="auto">
            <a:xfrm>
              <a:off x="2000" y="2432"/>
              <a:ext cx="72" cy="63"/>
            </a:xfrm>
            <a:custGeom>
              <a:avLst/>
              <a:gdLst>
                <a:gd name="T0" fmla="*/ 65 w 72"/>
                <a:gd name="T1" fmla="*/ 40 h 63"/>
                <a:gd name="T2" fmla="*/ 72 w 72"/>
                <a:gd name="T3" fmla="*/ 32 h 63"/>
                <a:gd name="T4" fmla="*/ 72 w 72"/>
                <a:gd name="T5" fmla="*/ 16 h 63"/>
                <a:gd name="T6" fmla="*/ 65 w 72"/>
                <a:gd name="T7" fmla="*/ 8 h 63"/>
                <a:gd name="T8" fmla="*/ 52 w 72"/>
                <a:gd name="T9" fmla="*/ 0 h 63"/>
                <a:gd name="T10" fmla="*/ 33 w 72"/>
                <a:gd name="T11" fmla="*/ 0 h 63"/>
                <a:gd name="T12" fmla="*/ 20 w 72"/>
                <a:gd name="T13" fmla="*/ 0 h 63"/>
                <a:gd name="T14" fmla="*/ 13 w 72"/>
                <a:gd name="T15" fmla="*/ 8 h 63"/>
                <a:gd name="T16" fmla="*/ 7 w 72"/>
                <a:gd name="T17" fmla="*/ 0 h 63"/>
                <a:gd name="T18" fmla="*/ 13 w 72"/>
                <a:gd name="T19" fmla="*/ 8 h 63"/>
                <a:gd name="T20" fmla="*/ 7 w 72"/>
                <a:gd name="T21" fmla="*/ 8 h 63"/>
                <a:gd name="T22" fmla="*/ 7 w 72"/>
                <a:gd name="T23" fmla="*/ 8 h 63"/>
                <a:gd name="T24" fmla="*/ 0 w 72"/>
                <a:gd name="T25" fmla="*/ 16 h 63"/>
                <a:gd name="T26" fmla="*/ 0 w 72"/>
                <a:gd name="T27" fmla="*/ 40 h 63"/>
                <a:gd name="T28" fmla="*/ 13 w 72"/>
                <a:gd name="T29" fmla="*/ 63 h 63"/>
                <a:gd name="T30" fmla="*/ 13 w 72"/>
                <a:gd name="T31" fmla="*/ 55 h 63"/>
                <a:gd name="T32" fmla="*/ 13 w 72"/>
                <a:gd name="T33" fmla="*/ 47 h 63"/>
                <a:gd name="T34" fmla="*/ 20 w 72"/>
                <a:gd name="T35" fmla="*/ 47 h 63"/>
                <a:gd name="T36" fmla="*/ 20 w 72"/>
                <a:gd name="T37" fmla="*/ 32 h 63"/>
                <a:gd name="T38" fmla="*/ 33 w 72"/>
                <a:gd name="T39" fmla="*/ 40 h 63"/>
                <a:gd name="T40" fmla="*/ 59 w 72"/>
                <a:gd name="T41" fmla="*/ 24 h 63"/>
                <a:gd name="T42" fmla="*/ 65 w 72"/>
                <a:gd name="T43" fmla="*/ 4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2" h="63">
                  <a:moveTo>
                    <a:pt x="65" y="40"/>
                  </a:moveTo>
                  <a:lnTo>
                    <a:pt x="72" y="32"/>
                  </a:lnTo>
                  <a:lnTo>
                    <a:pt x="72" y="16"/>
                  </a:lnTo>
                  <a:lnTo>
                    <a:pt x="65" y="8"/>
                  </a:lnTo>
                  <a:lnTo>
                    <a:pt x="52" y="0"/>
                  </a:lnTo>
                  <a:lnTo>
                    <a:pt x="33" y="0"/>
                  </a:lnTo>
                  <a:lnTo>
                    <a:pt x="20" y="0"/>
                  </a:lnTo>
                  <a:lnTo>
                    <a:pt x="13" y="8"/>
                  </a:lnTo>
                  <a:lnTo>
                    <a:pt x="7" y="0"/>
                  </a:lnTo>
                  <a:lnTo>
                    <a:pt x="13" y="8"/>
                  </a:lnTo>
                  <a:lnTo>
                    <a:pt x="7" y="8"/>
                  </a:lnTo>
                  <a:lnTo>
                    <a:pt x="7" y="8"/>
                  </a:lnTo>
                  <a:lnTo>
                    <a:pt x="0" y="16"/>
                  </a:lnTo>
                  <a:lnTo>
                    <a:pt x="0" y="40"/>
                  </a:lnTo>
                  <a:lnTo>
                    <a:pt x="13" y="63"/>
                  </a:lnTo>
                  <a:lnTo>
                    <a:pt x="13" y="55"/>
                  </a:lnTo>
                  <a:lnTo>
                    <a:pt x="13" y="47"/>
                  </a:lnTo>
                  <a:lnTo>
                    <a:pt x="20" y="47"/>
                  </a:lnTo>
                  <a:lnTo>
                    <a:pt x="20" y="32"/>
                  </a:lnTo>
                  <a:lnTo>
                    <a:pt x="33" y="40"/>
                  </a:lnTo>
                  <a:lnTo>
                    <a:pt x="59" y="24"/>
                  </a:lnTo>
                  <a:lnTo>
                    <a:pt x="65" y="4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85" name="Freeform 105"/>
            <p:cNvSpPr/>
            <p:nvPr/>
          </p:nvSpPr>
          <p:spPr bwMode="auto">
            <a:xfrm>
              <a:off x="2020" y="2495"/>
              <a:ext cx="39" cy="48"/>
            </a:xfrm>
            <a:custGeom>
              <a:avLst/>
              <a:gdLst>
                <a:gd name="T0" fmla="*/ 0 w 39"/>
                <a:gd name="T1" fmla="*/ 0 h 48"/>
                <a:gd name="T2" fmla="*/ 0 w 39"/>
                <a:gd name="T3" fmla="*/ 32 h 48"/>
                <a:gd name="T4" fmla="*/ 13 w 39"/>
                <a:gd name="T5" fmla="*/ 40 h 48"/>
                <a:gd name="T6" fmla="*/ 26 w 39"/>
                <a:gd name="T7" fmla="*/ 48 h 48"/>
                <a:gd name="T8" fmla="*/ 32 w 39"/>
                <a:gd name="T9" fmla="*/ 40 h 48"/>
                <a:gd name="T10" fmla="*/ 39 w 39"/>
                <a:gd name="T11" fmla="*/ 32 h 48"/>
                <a:gd name="T12" fmla="*/ 32 w 39"/>
                <a:gd name="T13" fmla="*/ 32 h 48"/>
                <a:gd name="T14" fmla="*/ 19 w 39"/>
                <a:gd name="T15" fmla="*/ 32 h 48"/>
                <a:gd name="T16" fmla="*/ 6 w 39"/>
                <a:gd name="T17" fmla="*/ 16 h 48"/>
                <a:gd name="T18" fmla="*/ 0 w 39"/>
                <a:gd name="T19"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 h="48">
                  <a:moveTo>
                    <a:pt x="0" y="0"/>
                  </a:moveTo>
                  <a:lnTo>
                    <a:pt x="0" y="32"/>
                  </a:lnTo>
                  <a:lnTo>
                    <a:pt x="13" y="40"/>
                  </a:lnTo>
                  <a:lnTo>
                    <a:pt x="26" y="48"/>
                  </a:lnTo>
                  <a:lnTo>
                    <a:pt x="32" y="40"/>
                  </a:lnTo>
                  <a:lnTo>
                    <a:pt x="39" y="32"/>
                  </a:lnTo>
                  <a:lnTo>
                    <a:pt x="32" y="32"/>
                  </a:lnTo>
                  <a:lnTo>
                    <a:pt x="19" y="32"/>
                  </a:lnTo>
                  <a:lnTo>
                    <a:pt x="6" y="16"/>
                  </a:lnTo>
                  <a:lnTo>
                    <a:pt x="0"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86" name="Freeform 106"/>
            <p:cNvSpPr/>
            <p:nvPr/>
          </p:nvSpPr>
          <p:spPr bwMode="auto">
            <a:xfrm>
              <a:off x="1974" y="2527"/>
              <a:ext cx="130" cy="160"/>
            </a:xfrm>
            <a:custGeom>
              <a:avLst/>
              <a:gdLst>
                <a:gd name="T0" fmla="*/ 46 w 130"/>
                <a:gd name="T1" fmla="*/ 0 h 160"/>
                <a:gd name="T2" fmla="*/ 26 w 130"/>
                <a:gd name="T3" fmla="*/ 8 h 160"/>
                <a:gd name="T4" fmla="*/ 13 w 130"/>
                <a:gd name="T5" fmla="*/ 24 h 160"/>
                <a:gd name="T6" fmla="*/ 0 w 130"/>
                <a:gd name="T7" fmla="*/ 56 h 160"/>
                <a:gd name="T8" fmla="*/ 0 w 130"/>
                <a:gd name="T9" fmla="*/ 96 h 160"/>
                <a:gd name="T10" fmla="*/ 13 w 130"/>
                <a:gd name="T11" fmla="*/ 104 h 160"/>
                <a:gd name="T12" fmla="*/ 26 w 130"/>
                <a:gd name="T13" fmla="*/ 96 h 160"/>
                <a:gd name="T14" fmla="*/ 26 w 130"/>
                <a:gd name="T15" fmla="*/ 80 h 160"/>
                <a:gd name="T16" fmla="*/ 26 w 130"/>
                <a:gd name="T17" fmla="*/ 144 h 160"/>
                <a:gd name="T18" fmla="*/ 52 w 130"/>
                <a:gd name="T19" fmla="*/ 160 h 160"/>
                <a:gd name="T20" fmla="*/ 78 w 130"/>
                <a:gd name="T21" fmla="*/ 160 h 160"/>
                <a:gd name="T22" fmla="*/ 104 w 130"/>
                <a:gd name="T23" fmla="*/ 160 h 160"/>
                <a:gd name="T24" fmla="*/ 117 w 130"/>
                <a:gd name="T25" fmla="*/ 144 h 160"/>
                <a:gd name="T26" fmla="*/ 111 w 130"/>
                <a:gd name="T27" fmla="*/ 80 h 160"/>
                <a:gd name="T28" fmla="*/ 124 w 130"/>
                <a:gd name="T29" fmla="*/ 88 h 160"/>
                <a:gd name="T30" fmla="*/ 130 w 130"/>
                <a:gd name="T31" fmla="*/ 80 h 160"/>
                <a:gd name="T32" fmla="*/ 124 w 130"/>
                <a:gd name="T33" fmla="*/ 40 h 160"/>
                <a:gd name="T34" fmla="*/ 111 w 130"/>
                <a:gd name="T35" fmla="*/ 16 h 160"/>
                <a:gd name="T36" fmla="*/ 98 w 130"/>
                <a:gd name="T37" fmla="*/ 0 h 160"/>
                <a:gd name="T38" fmla="*/ 78 w 130"/>
                <a:gd name="T39" fmla="*/ 0 h 160"/>
                <a:gd name="T40" fmla="*/ 78 w 130"/>
                <a:gd name="T41" fmla="*/ 8 h 160"/>
                <a:gd name="T42" fmla="*/ 72 w 130"/>
                <a:gd name="T43" fmla="*/ 16 h 160"/>
                <a:gd name="T44" fmla="*/ 59 w 130"/>
                <a:gd name="T45" fmla="*/ 8 h 160"/>
                <a:gd name="T46" fmla="*/ 46 w 130"/>
                <a:gd name="T47" fmla="*/ 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30" h="160">
                  <a:moveTo>
                    <a:pt x="46" y="0"/>
                  </a:moveTo>
                  <a:lnTo>
                    <a:pt x="26" y="8"/>
                  </a:lnTo>
                  <a:lnTo>
                    <a:pt x="13" y="24"/>
                  </a:lnTo>
                  <a:lnTo>
                    <a:pt x="0" y="56"/>
                  </a:lnTo>
                  <a:lnTo>
                    <a:pt x="0" y="96"/>
                  </a:lnTo>
                  <a:lnTo>
                    <a:pt x="13" y="104"/>
                  </a:lnTo>
                  <a:lnTo>
                    <a:pt x="26" y="96"/>
                  </a:lnTo>
                  <a:lnTo>
                    <a:pt x="26" y="80"/>
                  </a:lnTo>
                  <a:lnTo>
                    <a:pt x="26" y="144"/>
                  </a:lnTo>
                  <a:lnTo>
                    <a:pt x="52" y="160"/>
                  </a:lnTo>
                  <a:lnTo>
                    <a:pt x="78" y="160"/>
                  </a:lnTo>
                  <a:lnTo>
                    <a:pt x="104" y="160"/>
                  </a:lnTo>
                  <a:lnTo>
                    <a:pt x="117" y="144"/>
                  </a:lnTo>
                  <a:lnTo>
                    <a:pt x="111" y="80"/>
                  </a:lnTo>
                  <a:lnTo>
                    <a:pt x="124" y="88"/>
                  </a:lnTo>
                  <a:lnTo>
                    <a:pt x="130" y="80"/>
                  </a:lnTo>
                  <a:lnTo>
                    <a:pt x="124" y="40"/>
                  </a:lnTo>
                  <a:lnTo>
                    <a:pt x="111" y="16"/>
                  </a:lnTo>
                  <a:lnTo>
                    <a:pt x="98" y="0"/>
                  </a:lnTo>
                  <a:lnTo>
                    <a:pt x="78" y="0"/>
                  </a:lnTo>
                  <a:lnTo>
                    <a:pt x="78" y="8"/>
                  </a:lnTo>
                  <a:lnTo>
                    <a:pt x="72" y="16"/>
                  </a:lnTo>
                  <a:lnTo>
                    <a:pt x="59" y="8"/>
                  </a:lnTo>
                  <a:lnTo>
                    <a:pt x="46"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87" name="Line 107"/>
            <p:cNvSpPr>
              <a:spLocks noChangeShapeType="1"/>
            </p:cNvSpPr>
            <p:nvPr/>
          </p:nvSpPr>
          <p:spPr bwMode="auto">
            <a:xfrm flipV="1">
              <a:off x="2085" y="2591"/>
              <a:ext cx="1" cy="16"/>
            </a:xfrm>
            <a:prstGeom prst="line">
              <a:avLst/>
            </a:prstGeom>
            <a:noFill/>
            <a:ln w="9525">
              <a:solidFill>
                <a:schemeClr val="tx1"/>
              </a:solidFill>
              <a:round/>
            </a:ln>
            <a:extLst>
              <a:ext uri="{909E8E84-426E-40DD-AFC4-6F175D3DCCD1}">
                <a14:hiddenFill xmlns:a14="http://schemas.microsoft.com/office/drawing/2010/main">
                  <a:noFill/>
                </a14:hiddenFill>
              </a:ext>
            </a:extLst>
          </p:spPr>
          <p:txBody>
            <a:bodyPr/>
            <a:lstStyle/>
            <a:p>
              <a:endParaRPr lang="en-US">
                <a:latin typeface="Arial" panose="020B0604020202020204" pitchFamily="34" charset="0"/>
                <a:cs typeface="Arial" panose="020B0604020202020204" pitchFamily="34" charset="0"/>
              </a:endParaRPr>
            </a:p>
          </p:txBody>
        </p:sp>
        <p:sp>
          <p:nvSpPr>
            <p:cNvPr id="88" name="Freeform 108"/>
            <p:cNvSpPr/>
            <p:nvPr/>
          </p:nvSpPr>
          <p:spPr bwMode="auto">
            <a:xfrm>
              <a:off x="1974" y="2623"/>
              <a:ext cx="39" cy="88"/>
            </a:xfrm>
            <a:custGeom>
              <a:avLst/>
              <a:gdLst>
                <a:gd name="T0" fmla="*/ 26 w 39"/>
                <a:gd name="T1" fmla="*/ 0 h 88"/>
                <a:gd name="T2" fmla="*/ 26 w 39"/>
                <a:gd name="T3" fmla="*/ 32 h 88"/>
                <a:gd name="T4" fmla="*/ 39 w 39"/>
                <a:gd name="T5" fmla="*/ 72 h 88"/>
                <a:gd name="T6" fmla="*/ 33 w 39"/>
                <a:gd name="T7" fmla="*/ 88 h 88"/>
                <a:gd name="T8" fmla="*/ 7 w 39"/>
                <a:gd name="T9" fmla="*/ 40 h 88"/>
                <a:gd name="T10" fmla="*/ 0 w 39"/>
                <a:gd name="T11" fmla="*/ 0 h 88"/>
                <a:gd name="T12" fmla="*/ 13 w 39"/>
                <a:gd name="T13" fmla="*/ 8 h 88"/>
                <a:gd name="T14" fmla="*/ 26 w 39"/>
                <a:gd name="T15" fmla="*/ 0 h 8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88">
                  <a:moveTo>
                    <a:pt x="26" y="0"/>
                  </a:moveTo>
                  <a:lnTo>
                    <a:pt x="26" y="32"/>
                  </a:lnTo>
                  <a:lnTo>
                    <a:pt x="39" y="72"/>
                  </a:lnTo>
                  <a:lnTo>
                    <a:pt x="33" y="88"/>
                  </a:lnTo>
                  <a:lnTo>
                    <a:pt x="7" y="40"/>
                  </a:lnTo>
                  <a:lnTo>
                    <a:pt x="0" y="0"/>
                  </a:lnTo>
                  <a:lnTo>
                    <a:pt x="13" y="8"/>
                  </a:lnTo>
                  <a:lnTo>
                    <a:pt x="26"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89" name="Freeform 109"/>
            <p:cNvSpPr/>
            <p:nvPr/>
          </p:nvSpPr>
          <p:spPr bwMode="auto">
            <a:xfrm>
              <a:off x="2085" y="2607"/>
              <a:ext cx="19" cy="88"/>
            </a:xfrm>
            <a:custGeom>
              <a:avLst/>
              <a:gdLst>
                <a:gd name="T0" fmla="*/ 19 w 19"/>
                <a:gd name="T1" fmla="*/ 0 h 88"/>
                <a:gd name="T2" fmla="*/ 19 w 19"/>
                <a:gd name="T3" fmla="*/ 40 h 88"/>
                <a:gd name="T4" fmla="*/ 6 w 19"/>
                <a:gd name="T5" fmla="*/ 88 h 88"/>
                <a:gd name="T6" fmla="*/ 0 w 19"/>
                <a:gd name="T7" fmla="*/ 72 h 88"/>
                <a:gd name="T8" fmla="*/ 6 w 19"/>
                <a:gd name="T9" fmla="*/ 64 h 88"/>
                <a:gd name="T10" fmla="*/ 0 w 19"/>
                <a:gd name="T11" fmla="*/ 0 h 88"/>
                <a:gd name="T12" fmla="*/ 13 w 19"/>
                <a:gd name="T13" fmla="*/ 8 h 88"/>
                <a:gd name="T14" fmla="*/ 19 w 19"/>
                <a:gd name="T15" fmla="*/ 0 h 8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88">
                  <a:moveTo>
                    <a:pt x="19" y="0"/>
                  </a:moveTo>
                  <a:lnTo>
                    <a:pt x="19" y="40"/>
                  </a:lnTo>
                  <a:lnTo>
                    <a:pt x="6" y="88"/>
                  </a:lnTo>
                  <a:lnTo>
                    <a:pt x="0" y="72"/>
                  </a:lnTo>
                  <a:lnTo>
                    <a:pt x="6" y="64"/>
                  </a:lnTo>
                  <a:lnTo>
                    <a:pt x="0" y="0"/>
                  </a:lnTo>
                  <a:lnTo>
                    <a:pt x="13" y="8"/>
                  </a:lnTo>
                  <a:lnTo>
                    <a:pt x="19"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90" name="Freeform 110"/>
            <p:cNvSpPr/>
            <p:nvPr/>
          </p:nvSpPr>
          <p:spPr bwMode="auto">
            <a:xfrm>
              <a:off x="2228" y="2871"/>
              <a:ext cx="136" cy="64"/>
            </a:xfrm>
            <a:custGeom>
              <a:avLst/>
              <a:gdLst>
                <a:gd name="T0" fmla="*/ 6 w 136"/>
                <a:gd name="T1" fmla="*/ 16 h 64"/>
                <a:gd name="T2" fmla="*/ 0 w 136"/>
                <a:gd name="T3" fmla="*/ 40 h 64"/>
                <a:gd name="T4" fmla="*/ 0 w 136"/>
                <a:gd name="T5" fmla="*/ 48 h 64"/>
                <a:gd name="T6" fmla="*/ 19 w 136"/>
                <a:gd name="T7" fmla="*/ 56 h 64"/>
                <a:gd name="T8" fmla="*/ 38 w 136"/>
                <a:gd name="T9" fmla="*/ 64 h 64"/>
                <a:gd name="T10" fmla="*/ 64 w 136"/>
                <a:gd name="T11" fmla="*/ 56 h 64"/>
                <a:gd name="T12" fmla="*/ 71 w 136"/>
                <a:gd name="T13" fmla="*/ 48 h 64"/>
                <a:gd name="T14" fmla="*/ 97 w 136"/>
                <a:gd name="T15" fmla="*/ 48 h 64"/>
                <a:gd name="T16" fmla="*/ 103 w 136"/>
                <a:gd name="T17" fmla="*/ 48 h 64"/>
                <a:gd name="T18" fmla="*/ 129 w 136"/>
                <a:gd name="T19" fmla="*/ 48 h 64"/>
                <a:gd name="T20" fmla="*/ 136 w 136"/>
                <a:gd name="T21" fmla="*/ 40 h 64"/>
                <a:gd name="T22" fmla="*/ 129 w 136"/>
                <a:gd name="T23" fmla="*/ 24 h 64"/>
                <a:gd name="T24" fmla="*/ 116 w 136"/>
                <a:gd name="T25" fmla="*/ 16 h 64"/>
                <a:gd name="T26" fmla="*/ 103 w 136"/>
                <a:gd name="T27" fmla="*/ 8 h 64"/>
                <a:gd name="T28" fmla="*/ 90 w 136"/>
                <a:gd name="T29" fmla="*/ 0 h 64"/>
                <a:gd name="T30" fmla="*/ 77 w 136"/>
                <a:gd name="T31" fmla="*/ 8 h 64"/>
                <a:gd name="T32" fmla="*/ 51 w 136"/>
                <a:gd name="T33" fmla="*/ 8 h 64"/>
                <a:gd name="T34" fmla="*/ 38 w 136"/>
                <a:gd name="T35" fmla="*/ 8 h 64"/>
                <a:gd name="T36" fmla="*/ 19 w 136"/>
                <a:gd name="T37" fmla="*/ 16 h 64"/>
                <a:gd name="T38" fmla="*/ 6 w 136"/>
                <a:gd name="T39" fmla="*/ 16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36" h="64">
                  <a:moveTo>
                    <a:pt x="6" y="16"/>
                  </a:moveTo>
                  <a:lnTo>
                    <a:pt x="0" y="40"/>
                  </a:lnTo>
                  <a:lnTo>
                    <a:pt x="0" y="48"/>
                  </a:lnTo>
                  <a:lnTo>
                    <a:pt x="19" y="56"/>
                  </a:lnTo>
                  <a:lnTo>
                    <a:pt x="38" y="64"/>
                  </a:lnTo>
                  <a:lnTo>
                    <a:pt x="64" y="56"/>
                  </a:lnTo>
                  <a:lnTo>
                    <a:pt x="71" y="48"/>
                  </a:lnTo>
                  <a:lnTo>
                    <a:pt x="97" y="48"/>
                  </a:lnTo>
                  <a:lnTo>
                    <a:pt x="103" y="48"/>
                  </a:lnTo>
                  <a:lnTo>
                    <a:pt x="129" y="48"/>
                  </a:lnTo>
                  <a:lnTo>
                    <a:pt x="136" y="40"/>
                  </a:lnTo>
                  <a:lnTo>
                    <a:pt x="129" y="24"/>
                  </a:lnTo>
                  <a:lnTo>
                    <a:pt x="116" y="16"/>
                  </a:lnTo>
                  <a:lnTo>
                    <a:pt x="103" y="8"/>
                  </a:lnTo>
                  <a:lnTo>
                    <a:pt x="90" y="0"/>
                  </a:lnTo>
                  <a:lnTo>
                    <a:pt x="77" y="8"/>
                  </a:lnTo>
                  <a:lnTo>
                    <a:pt x="51" y="8"/>
                  </a:lnTo>
                  <a:lnTo>
                    <a:pt x="38" y="8"/>
                  </a:lnTo>
                  <a:lnTo>
                    <a:pt x="19" y="16"/>
                  </a:lnTo>
                  <a:lnTo>
                    <a:pt x="6" y="16"/>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91" name="Oval 111"/>
            <p:cNvSpPr>
              <a:spLocks noChangeArrowheads="1"/>
            </p:cNvSpPr>
            <p:nvPr/>
          </p:nvSpPr>
          <p:spPr bwMode="auto">
            <a:xfrm>
              <a:off x="2237" y="2890"/>
              <a:ext cx="1" cy="10"/>
            </a:xfrm>
            <a:prstGeom prst="ellipse">
              <a:avLst/>
            </a:prstGeom>
            <a:solidFill>
              <a:schemeClr val="bg2"/>
            </a:solidFill>
            <a:ln w="9525">
              <a:solidFill>
                <a:schemeClr val="tx1"/>
              </a:solidFill>
              <a:round/>
            </a:ln>
          </p:spPr>
          <p:txBody>
            <a:bodyPr/>
            <a:lstStyle/>
            <a:p>
              <a:endParaRPr lang="en-US">
                <a:latin typeface="Arial" panose="020B0604020202020204" pitchFamily="34" charset="0"/>
                <a:cs typeface="Arial" panose="020B0604020202020204" pitchFamily="34" charset="0"/>
              </a:endParaRPr>
            </a:p>
          </p:txBody>
        </p:sp>
        <p:sp>
          <p:nvSpPr>
            <p:cNvPr id="92" name="Oval 112"/>
            <p:cNvSpPr>
              <a:spLocks noChangeArrowheads="1"/>
            </p:cNvSpPr>
            <p:nvPr/>
          </p:nvSpPr>
          <p:spPr bwMode="auto">
            <a:xfrm>
              <a:off x="2289" y="2882"/>
              <a:ext cx="0" cy="10"/>
            </a:xfrm>
            <a:prstGeom prst="ellipse">
              <a:avLst/>
            </a:prstGeom>
            <a:solidFill>
              <a:schemeClr val="bg2"/>
            </a:solidFill>
            <a:ln w="9525">
              <a:solidFill>
                <a:schemeClr val="tx1"/>
              </a:solidFill>
              <a:round/>
            </a:ln>
          </p:spPr>
          <p:txBody>
            <a:bodyPr/>
            <a:lstStyle/>
            <a:p>
              <a:endParaRPr lang="en-US">
                <a:latin typeface="Arial" panose="020B0604020202020204" pitchFamily="34" charset="0"/>
                <a:cs typeface="Arial" panose="020B0604020202020204" pitchFamily="34" charset="0"/>
              </a:endParaRPr>
            </a:p>
          </p:txBody>
        </p:sp>
        <p:sp>
          <p:nvSpPr>
            <p:cNvPr id="93" name="Freeform 113"/>
            <p:cNvSpPr/>
            <p:nvPr/>
          </p:nvSpPr>
          <p:spPr bwMode="auto">
            <a:xfrm>
              <a:off x="2279" y="2879"/>
              <a:ext cx="20" cy="40"/>
            </a:xfrm>
            <a:custGeom>
              <a:avLst/>
              <a:gdLst>
                <a:gd name="T0" fmla="*/ 20 w 20"/>
                <a:gd name="T1" fmla="*/ 40 h 40"/>
                <a:gd name="T2" fmla="*/ 20 w 20"/>
                <a:gd name="T3" fmla="*/ 24 h 40"/>
                <a:gd name="T4" fmla="*/ 13 w 20"/>
                <a:gd name="T5" fmla="*/ 16 h 40"/>
                <a:gd name="T6" fmla="*/ 0 w 20"/>
                <a:gd name="T7" fmla="*/ 16 h 40"/>
                <a:gd name="T8" fmla="*/ 0 w 20"/>
                <a:gd name="T9" fmla="*/ 0 h 40"/>
                <a:gd name="T10" fmla="*/ 20 w 20"/>
                <a:gd name="T11" fmla="*/ 40 h 40"/>
              </a:gdLst>
              <a:ahLst/>
              <a:cxnLst>
                <a:cxn ang="0">
                  <a:pos x="T0" y="T1"/>
                </a:cxn>
                <a:cxn ang="0">
                  <a:pos x="T2" y="T3"/>
                </a:cxn>
                <a:cxn ang="0">
                  <a:pos x="T4" y="T5"/>
                </a:cxn>
                <a:cxn ang="0">
                  <a:pos x="T6" y="T7"/>
                </a:cxn>
                <a:cxn ang="0">
                  <a:pos x="T8" y="T9"/>
                </a:cxn>
                <a:cxn ang="0">
                  <a:pos x="T10" y="T11"/>
                </a:cxn>
              </a:cxnLst>
              <a:rect l="0" t="0" r="r" b="b"/>
              <a:pathLst>
                <a:path w="20" h="40">
                  <a:moveTo>
                    <a:pt x="20" y="40"/>
                  </a:moveTo>
                  <a:lnTo>
                    <a:pt x="20" y="24"/>
                  </a:lnTo>
                  <a:lnTo>
                    <a:pt x="13" y="16"/>
                  </a:lnTo>
                  <a:lnTo>
                    <a:pt x="0" y="16"/>
                  </a:lnTo>
                  <a:lnTo>
                    <a:pt x="0" y="0"/>
                  </a:lnTo>
                  <a:lnTo>
                    <a:pt x="20" y="40"/>
                  </a:lnTo>
                  <a:close/>
                </a:path>
              </a:pathLst>
            </a:custGeom>
            <a:solidFill>
              <a:schemeClr val="bg2"/>
            </a:solidFill>
            <a:ln w="9525">
              <a:solidFill>
                <a:schemeClr val="tx1"/>
              </a:solidFill>
              <a:round/>
            </a:ln>
          </p:spPr>
          <p:txBody>
            <a:bodyPr/>
            <a:lstStyle/>
            <a:p>
              <a:endParaRPr lang="en-US">
                <a:latin typeface="Arial" panose="020B0604020202020204" pitchFamily="34" charset="0"/>
                <a:cs typeface="Arial" panose="020B0604020202020204" pitchFamily="34" charset="0"/>
              </a:endParaRPr>
            </a:p>
          </p:txBody>
        </p:sp>
        <p:sp>
          <p:nvSpPr>
            <p:cNvPr id="94" name="Freeform 114"/>
            <p:cNvSpPr/>
            <p:nvPr/>
          </p:nvSpPr>
          <p:spPr bwMode="auto">
            <a:xfrm>
              <a:off x="2279" y="2879"/>
              <a:ext cx="20" cy="40"/>
            </a:xfrm>
            <a:custGeom>
              <a:avLst/>
              <a:gdLst>
                <a:gd name="T0" fmla="*/ 20 w 20"/>
                <a:gd name="T1" fmla="*/ 40 h 40"/>
                <a:gd name="T2" fmla="*/ 20 w 20"/>
                <a:gd name="T3" fmla="*/ 24 h 40"/>
                <a:gd name="T4" fmla="*/ 13 w 20"/>
                <a:gd name="T5" fmla="*/ 16 h 40"/>
                <a:gd name="T6" fmla="*/ 0 w 20"/>
                <a:gd name="T7" fmla="*/ 16 h 40"/>
                <a:gd name="T8" fmla="*/ 0 w 20"/>
                <a:gd name="T9" fmla="*/ 0 h 40"/>
              </a:gdLst>
              <a:ahLst/>
              <a:cxnLst>
                <a:cxn ang="0">
                  <a:pos x="T0" y="T1"/>
                </a:cxn>
                <a:cxn ang="0">
                  <a:pos x="T2" y="T3"/>
                </a:cxn>
                <a:cxn ang="0">
                  <a:pos x="T4" y="T5"/>
                </a:cxn>
                <a:cxn ang="0">
                  <a:pos x="T6" y="T7"/>
                </a:cxn>
                <a:cxn ang="0">
                  <a:pos x="T8" y="T9"/>
                </a:cxn>
              </a:cxnLst>
              <a:rect l="0" t="0" r="r" b="b"/>
              <a:pathLst>
                <a:path w="20" h="40">
                  <a:moveTo>
                    <a:pt x="20" y="40"/>
                  </a:moveTo>
                  <a:lnTo>
                    <a:pt x="20" y="24"/>
                  </a:lnTo>
                  <a:lnTo>
                    <a:pt x="13" y="16"/>
                  </a:lnTo>
                  <a:lnTo>
                    <a:pt x="0" y="16"/>
                  </a:lnTo>
                  <a:lnTo>
                    <a:pt x="0" y="0"/>
                  </a:lnTo>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95" name="Freeform 115"/>
            <p:cNvSpPr/>
            <p:nvPr/>
          </p:nvSpPr>
          <p:spPr bwMode="auto">
            <a:xfrm>
              <a:off x="2215" y="2623"/>
              <a:ext cx="116" cy="264"/>
            </a:xfrm>
            <a:custGeom>
              <a:avLst/>
              <a:gdLst>
                <a:gd name="T0" fmla="*/ 6 w 116"/>
                <a:gd name="T1" fmla="*/ 0 h 264"/>
                <a:gd name="T2" fmla="*/ 0 w 116"/>
                <a:gd name="T3" fmla="*/ 40 h 264"/>
                <a:gd name="T4" fmla="*/ 6 w 116"/>
                <a:gd name="T5" fmla="*/ 80 h 264"/>
                <a:gd name="T6" fmla="*/ 13 w 116"/>
                <a:gd name="T7" fmla="*/ 184 h 264"/>
                <a:gd name="T8" fmla="*/ 13 w 116"/>
                <a:gd name="T9" fmla="*/ 248 h 264"/>
                <a:gd name="T10" fmla="*/ 19 w 116"/>
                <a:gd name="T11" fmla="*/ 264 h 264"/>
                <a:gd name="T12" fmla="*/ 32 w 116"/>
                <a:gd name="T13" fmla="*/ 264 h 264"/>
                <a:gd name="T14" fmla="*/ 58 w 116"/>
                <a:gd name="T15" fmla="*/ 256 h 264"/>
                <a:gd name="T16" fmla="*/ 64 w 116"/>
                <a:gd name="T17" fmla="*/ 248 h 264"/>
                <a:gd name="T18" fmla="*/ 90 w 116"/>
                <a:gd name="T19" fmla="*/ 256 h 264"/>
                <a:gd name="T20" fmla="*/ 103 w 116"/>
                <a:gd name="T21" fmla="*/ 256 h 264"/>
                <a:gd name="T22" fmla="*/ 110 w 116"/>
                <a:gd name="T23" fmla="*/ 240 h 264"/>
                <a:gd name="T24" fmla="*/ 116 w 116"/>
                <a:gd name="T25" fmla="*/ 176 h 264"/>
                <a:gd name="T26" fmla="*/ 116 w 116"/>
                <a:gd name="T27" fmla="*/ 136 h 264"/>
                <a:gd name="T28" fmla="*/ 110 w 116"/>
                <a:gd name="T29" fmla="*/ 0 h 264"/>
                <a:gd name="T30" fmla="*/ 97 w 116"/>
                <a:gd name="T31" fmla="*/ 8 h 264"/>
                <a:gd name="T32" fmla="*/ 64 w 116"/>
                <a:gd name="T33" fmla="*/ 16 h 264"/>
                <a:gd name="T34" fmla="*/ 32 w 116"/>
                <a:gd name="T35" fmla="*/ 16 h 264"/>
                <a:gd name="T36" fmla="*/ 6 w 116"/>
                <a:gd name="T37" fmla="*/ 0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6" h="264">
                  <a:moveTo>
                    <a:pt x="6" y="0"/>
                  </a:moveTo>
                  <a:lnTo>
                    <a:pt x="0" y="40"/>
                  </a:lnTo>
                  <a:lnTo>
                    <a:pt x="6" y="80"/>
                  </a:lnTo>
                  <a:lnTo>
                    <a:pt x="13" y="184"/>
                  </a:lnTo>
                  <a:lnTo>
                    <a:pt x="13" y="248"/>
                  </a:lnTo>
                  <a:lnTo>
                    <a:pt x="19" y="264"/>
                  </a:lnTo>
                  <a:lnTo>
                    <a:pt x="32" y="264"/>
                  </a:lnTo>
                  <a:lnTo>
                    <a:pt x="58" y="256"/>
                  </a:lnTo>
                  <a:lnTo>
                    <a:pt x="64" y="248"/>
                  </a:lnTo>
                  <a:lnTo>
                    <a:pt x="90" y="256"/>
                  </a:lnTo>
                  <a:lnTo>
                    <a:pt x="103" y="256"/>
                  </a:lnTo>
                  <a:lnTo>
                    <a:pt x="110" y="240"/>
                  </a:lnTo>
                  <a:lnTo>
                    <a:pt x="116" y="176"/>
                  </a:lnTo>
                  <a:lnTo>
                    <a:pt x="116" y="136"/>
                  </a:lnTo>
                  <a:lnTo>
                    <a:pt x="110" y="0"/>
                  </a:lnTo>
                  <a:lnTo>
                    <a:pt x="97" y="8"/>
                  </a:lnTo>
                  <a:lnTo>
                    <a:pt x="64" y="16"/>
                  </a:lnTo>
                  <a:lnTo>
                    <a:pt x="32" y="16"/>
                  </a:lnTo>
                  <a:lnTo>
                    <a:pt x="6"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96" name="Freeform 116"/>
            <p:cNvSpPr/>
            <p:nvPr/>
          </p:nvSpPr>
          <p:spPr bwMode="auto">
            <a:xfrm>
              <a:off x="2279" y="2703"/>
              <a:ext cx="7" cy="168"/>
            </a:xfrm>
            <a:custGeom>
              <a:avLst/>
              <a:gdLst>
                <a:gd name="T0" fmla="*/ 0 w 7"/>
                <a:gd name="T1" fmla="*/ 168 h 168"/>
                <a:gd name="T2" fmla="*/ 7 w 7"/>
                <a:gd name="T3" fmla="*/ 64 h 168"/>
                <a:gd name="T4" fmla="*/ 7 w 7"/>
                <a:gd name="T5" fmla="*/ 0 h 168"/>
              </a:gdLst>
              <a:ahLst/>
              <a:cxnLst>
                <a:cxn ang="0">
                  <a:pos x="T0" y="T1"/>
                </a:cxn>
                <a:cxn ang="0">
                  <a:pos x="T2" y="T3"/>
                </a:cxn>
                <a:cxn ang="0">
                  <a:pos x="T4" y="T5"/>
                </a:cxn>
              </a:cxnLst>
              <a:rect l="0" t="0" r="r" b="b"/>
              <a:pathLst>
                <a:path w="7" h="168">
                  <a:moveTo>
                    <a:pt x="0" y="168"/>
                  </a:moveTo>
                  <a:lnTo>
                    <a:pt x="7" y="64"/>
                  </a:lnTo>
                  <a:lnTo>
                    <a:pt x="7" y="0"/>
                  </a:lnTo>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97" name="Freeform 117"/>
            <p:cNvSpPr/>
            <p:nvPr/>
          </p:nvSpPr>
          <p:spPr bwMode="auto">
            <a:xfrm>
              <a:off x="2228" y="2344"/>
              <a:ext cx="71" cy="96"/>
            </a:xfrm>
            <a:custGeom>
              <a:avLst/>
              <a:gdLst>
                <a:gd name="T0" fmla="*/ 13 w 71"/>
                <a:gd name="T1" fmla="*/ 40 h 96"/>
                <a:gd name="T2" fmla="*/ 6 w 71"/>
                <a:gd name="T3" fmla="*/ 40 h 96"/>
                <a:gd name="T4" fmla="*/ 0 w 71"/>
                <a:gd name="T5" fmla="*/ 48 h 96"/>
                <a:gd name="T6" fmla="*/ 0 w 71"/>
                <a:gd name="T7" fmla="*/ 56 h 96"/>
                <a:gd name="T8" fmla="*/ 13 w 71"/>
                <a:gd name="T9" fmla="*/ 64 h 96"/>
                <a:gd name="T10" fmla="*/ 19 w 71"/>
                <a:gd name="T11" fmla="*/ 80 h 96"/>
                <a:gd name="T12" fmla="*/ 38 w 71"/>
                <a:gd name="T13" fmla="*/ 96 h 96"/>
                <a:gd name="T14" fmla="*/ 58 w 71"/>
                <a:gd name="T15" fmla="*/ 96 h 96"/>
                <a:gd name="T16" fmla="*/ 64 w 71"/>
                <a:gd name="T17" fmla="*/ 80 h 96"/>
                <a:gd name="T18" fmla="*/ 71 w 71"/>
                <a:gd name="T19" fmla="*/ 64 h 96"/>
                <a:gd name="T20" fmla="*/ 71 w 71"/>
                <a:gd name="T21" fmla="*/ 32 h 96"/>
                <a:gd name="T22" fmla="*/ 64 w 71"/>
                <a:gd name="T23" fmla="*/ 0 h 96"/>
                <a:gd name="T24" fmla="*/ 25 w 71"/>
                <a:gd name="T25" fmla="*/ 24 h 96"/>
                <a:gd name="T26" fmla="*/ 13 w 71"/>
                <a:gd name="T27" fmla="*/ 24 h 96"/>
                <a:gd name="T28" fmla="*/ 13 w 71"/>
                <a:gd name="T29" fmla="*/ 40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1" h="96">
                  <a:moveTo>
                    <a:pt x="13" y="40"/>
                  </a:moveTo>
                  <a:lnTo>
                    <a:pt x="6" y="40"/>
                  </a:lnTo>
                  <a:lnTo>
                    <a:pt x="0" y="48"/>
                  </a:lnTo>
                  <a:lnTo>
                    <a:pt x="0" y="56"/>
                  </a:lnTo>
                  <a:lnTo>
                    <a:pt x="13" y="64"/>
                  </a:lnTo>
                  <a:lnTo>
                    <a:pt x="19" y="80"/>
                  </a:lnTo>
                  <a:lnTo>
                    <a:pt x="38" y="96"/>
                  </a:lnTo>
                  <a:lnTo>
                    <a:pt x="58" y="96"/>
                  </a:lnTo>
                  <a:lnTo>
                    <a:pt x="64" y="80"/>
                  </a:lnTo>
                  <a:lnTo>
                    <a:pt x="71" y="64"/>
                  </a:lnTo>
                  <a:lnTo>
                    <a:pt x="71" y="32"/>
                  </a:lnTo>
                  <a:lnTo>
                    <a:pt x="64" y="0"/>
                  </a:lnTo>
                  <a:lnTo>
                    <a:pt x="25" y="24"/>
                  </a:lnTo>
                  <a:lnTo>
                    <a:pt x="13" y="24"/>
                  </a:lnTo>
                  <a:lnTo>
                    <a:pt x="13" y="4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98" name="Freeform 118"/>
            <p:cNvSpPr/>
            <p:nvPr/>
          </p:nvSpPr>
          <p:spPr bwMode="auto">
            <a:xfrm>
              <a:off x="2215" y="2320"/>
              <a:ext cx="90" cy="80"/>
            </a:xfrm>
            <a:custGeom>
              <a:avLst/>
              <a:gdLst>
                <a:gd name="T0" fmla="*/ 84 w 90"/>
                <a:gd name="T1" fmla="*/ 56 h 80"/>
                <a:gd name="T2" fmla="*/ 84 w 90"/>
                <a:gd name="T3" fmla="*/ 40 h 80"/>
                <a:gd name="T4" fmla="*/ 90 w 90"/>
                <a:gd name="T5" fmla="*/ 24 h 80"/>
                <a:gd name="T6" fmla="*/ 77 w 90"/>
                <a:gd name="T7" fmla="*/ 8 h 80"/>
                <a:gd name="T8" fmla="*/ 64 w 90"/>
                <a:gd name="T9" fmla="*/ 0 h 80"/>
                <a:gd name="T10" fmla="*/ 38 w 90"/>
                <a:gd name="T11" fmla="*/ 0 h 80"/>
                <a:gd name="T12" fmla="*/ 19 w 90"/>
                <a:gd name="T13" fmla="*/ 0 h 80"/>
                <a:gd name="T14" fmla="*/ 13 w 90"/>
                <a:gd name="T15" fmla="*/ 8 h 80"/>
                <a:gd name="T16" fmla="*/ 6 w 90"/>
                <a:gd name="T17" fmla="*/ 0 h 80"/>
                <a:gd name="T18" fmla="*/ 13 w 90"/>
                <a:gd name="T19" fmla="*/ 8 h 80"/>
                <a:gd name="T20" fmla="*/ 6 w 90"/>
                <a:gd name="T21" fmla="*/ 8 h 80"/>
                <a:gd name="T22" fmla="*/ 13 w 90"/>
                <a:gd name="T23" fmla="*/ 16 h 80"/>
                <a:gd name="T24" fmla="*/ 0 w 90"/>
                <a:gd name="T25" fmla="*/ 24 h 80"/>
                <a:gd name="T26" fmla="*/ 0 w 90"/>
                <a:gd name="T27" fmla="*/ 56 h 80"/>
                <a:gd name="T28" fmla="*/ 13 w 90"/>
                <a:gd name="T29" fmla="*/ 80 h 80"/>
                <a:gd name="T30" fmla="*/ 13 w 90"/>
                <a:gd name="T31" fmla="*/ 72 h 80"/>
                <a:gd name="T32" fmla="*/ 19 w 90"/>
                <a:gd name="T33" fmla="*/ 64 h 80"/>
                <a:gd name="T34" fmla="*/ 26 w 90"/>
                <a:gd name="T35" fmla="*/ 64 h 80"/>
                <a:gd name="T36" fmla="*/ 26 w 90"/>
                <a:gd name="T37" fmla="*/ 48 h 80"/>
                <a:gd name="T38" fmla="*/ 38 w 90"/>
                <a:gd name="T39" fmla="*/ 48 h 80"/>
                <a:gd name="T40" fmla="*/ 77 w 90"/>
                <a:gd name="T41" fmla="*/ 24 h 80"/>
                <a:gd name="T42" fmla="*/ 84 w 90"/>
                <a:gd name="T43" fmla="*/ 56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 h="80">
                  <a:moveTo>
                    <a:pt x="84" y="56"/>
                  </a:moveTo>
                  <a:lnTo>
                    <a:pt x="84" y="40"/>
                  </a:lnTo>
                  <a:lnTo>
                    <a:pt x="90" y="24"/>
                  </a:lnTo>
                  <a:lnTo>
                    <a:pt x="77" y="8"/>
                  </a:lnTo>
                  <a:lnTo>
                    <a:pt x="64" y="0"/>
                  </a:lnTo>
                  <a:lnTo>
                    <a:pt x="38" y="0"/>
                  </a:lnTo>
                  <a:lnTo>
                    <a:pt x="19" y="0"/>
                  </a:lnTo>
                  <a:lnTo>
                    <a:pt x="13" y="8"/>
                  </a:lnTo>
                  <a:lnTo>
                    <a:pt x="6" y="0"/>
                  </a:lnTo>
                  <a:lnTo>
                    <a:pt x="13" y="8"/>
                  </a:lnTo>
                  <a:lnTo>
                    <a:pt x="6" y="8"/>
                  </a:lnTo>
                  <a:lnTo>
                    <a:pt x="13" y="16"/>
                  </a:lnTo>
                  <a:lnTo>
                    <a:pt x="0" y="24"/>
                  </a:lnTo>
                  <a:lnTo>
                    <a:pt x="0" y="56"/>
                  </a:lnTo>
                  <a:lnTo>
                    <a:pt x="13" y="80"/>
                  </a:lnTo>
                  <a:lnTo>
                    <a:pt x="13" y="72"/>
                  </a:lnTo>
                  <a:lnTo>
                    <a:pt x="19" y="64"/>
                  </a:lnTo>
                  <a:lnTo>
                    <a:pt x="26" y="64"/>
                  </a:lnTo>
                  <a:lnTo>
                    <a:pt x="26" y="48"/>
                  </a:lnTo>
                  <a:lnTo>
                    <a:pt x="38" y="48"/>
                  </a:lnTo>
                  <a:lnTo>
                    <a:pt x="77" y="24"/>
                  </a:lnTo>
                  <a:lnTo>
                    <a:pt x="84" y="56"/>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99" name="Freeform 119"/>
            <p:cNvSpPr/>
            <p:nvPr/>
          </p:nvSpPr>
          <p:spPr bwMode="auto">
            <a:xfrm>
              <a:off x="2234" y="2408"/>
              <a:ext cx="52" cy="48"/>
            </a:xfrm>
            <a:custGeom>
              <a:avLst/>
              <a:gdLst>
                <a:gd name="T0" fmla="*/ 7 w 52"/>
                <a:gd name="T1" fmla="*/ 0 h 48"/>
                <a:gd name="T2" fmla="*/ 0 w 52"/>
                <a:gd name="T3" fmla="*/ 32 h 48"/>
                <a:gd name="T4" fmla="*/ 19 w 52"/>
                <a:gd name="T5" fmla="*/ 48 h 48"/>
                <a:gd name="T6" fmla="*/ 32 w 52"/>
                <a:gd name="T7" fmla="*/ 48 h 48"/>
                <a:gd name="T8" fmla="*/ 45 w 52"/>
                <a:gd name="T9" fmla="*/ 40 h 48"/>
                <a:gd name="T10" fmla="*/ 52 w 52"/>
                <a:gd name="T11" fmla="*/ 40 h 48"/>
                <a:gd name="T12" fmla="*/ 45 w 52"/>
                <a:gd name="T13" fmla="*/ 32 h 48"/>
                <a:gd name="T14" fmla="*/ 32 w 52"/>
                <a:gd name="T15" fmla="*/ 32 h 48"/>
                <a:gd name="T16" fmla="*/ 13 w 52"/>
                <a:gd name="T17" fmla="*/ 16 h 48"/>
                <a:gd name="T18" fmla="*/ 7 w 52"/>
                <a:gd name="T19"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 h="48">
                  <a:moveTo>
                    <a:pt x="7" y="0"/>
                  </a:moveTo>
                  <a:lnTo>
                    <a:pt x="0" y="32"/>
                  </a:lnTo>
                  <a:lnTo>
                    <a:pt x="19" y="48"/>
                  </a:lnTo>
                  <a:lnTo>
                    <a:pt x="32" y="48"/>
                  </a:lnTo>
                  <a:lnTo>
                    <a:pt x="45" y="40"/>
                  </a:lnTo>
                  <a:lnTo>
                    <a:pt x="52" y="40"/>
                  </a:lnTo>
                  <a:lnTo>
                    <a:pt x="45" y="32"/>
                  </a:lnTo>
                  <a:lnTo>
                    <a:pt x="32" y="32"/>
                  </a:lnTo>
                  <a:lnTo>
                    <a:pt x="13" y="16"/>
                  </a:lnTo>
                  <a:lnTo>
                    <a:pt x="7"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00" name="Freeform 120"/>
            <p:cNvSpPr/>
            <p:nvPr/>
          </p:nvSpPr>
          <p:spPr bwMode="auto">
            <a:xfrm>
              <a:off x="2182" y="2440"/>
              <a:ext cx="162" cy="199"/>
            </a:xfrm>
            <a:custGeom>
              <a:avLst/>
              <a:gdLst>
                <a:gd name="T0" fmla="*/ 52 w 162"/>
                <a:gd name="T1" fmla="*/ 0 h 199"/>
                <a:gd name="T2" fmla="*/ 33 w 162"/>
                <a:gd name="T3" fmla="*/ 16 h 199"/>
                <a:gd name="T4" fmla="*/ 13 w 162"/>
                <a:gd name="T5" fmla="*/ 32 h 199"/>
                <a:gd name="T6" fmla="*/ 0 w 162"/>
                <a:gd name="T7" fmla="*/ 71 h 199"/>
                <a:gd name="T8" fmla="*/ 0 w 162"/>
                <a:gd name="T9" fmla="*/ 119 h 199"/>
                <a:gd name="T10" fmla="*/ 13 w 162"/>
                <a:gd name="T11" fmla="*/ 127 h 199"/>
                <a:gd name="T12" fmla="*/ 33 w 162"/>
                <a:gd name="T13" fmla="*/ 119 h 199"/>
                <a:gd name="T14" fmla="*/ 33 w 162"/>
                <a:gd name="T15" fmla="*/ 103 h 199"/>
                <a:gd name="T16" fmla="*/ 33 w 162"/>
                <a:gd name="T17" fmla="*/ 183 h 199"/>
                <a:gd name="T18" fmla="*/ 65 w 162"/>
                <a:gd name="T19" fmla="*/ 199 h 199"/>
                <a:gd name="T20" fmla="*/ 97 w 162"/>
                <a:gd name="T21" fmla="*/ 199 h 199"/>
                <a:gd name="T22" fmla="*/ 130 w 162"/>
                <a:gd name="T23" fmla="*/ 199 h 199"/>
                <a:gd name="T24" fmla="*/ 143 w 162"/>
                <a:gd name="T25" fmla="*/ 183 h 199"/>
                <a:gd name="T26" fmla="*/ 136 w 162"/>
                <a:gd name="T27" fmla="*/ 103 h 199"/>
                <a:gd name="T28" fmla="*/ 156 w 162"/>
                <a:gd name="T29" fmla="*/ 103 h 199"/>
                <a:gd name="T30" fmla="*/ 162 w 162"/>
                <a:gd name="T31" fmla="*/ 95 h 199"/>
                <a:gd name="T32" fmla="*/ 156 w 162"/>
                <a:gd name="T33" fmla="*/ 55 h 199"/>
                <a:gd name="T34" fmla="*/ 143 w 162"/>
                <a:gd name="T35" fmla="*/ 16 h 199"/>
                <a:gd name="T36" fmla="*/ 117 w 162"/>
                <a:gd name="T37" fmla="*/ 8 h 199"/>
                <a:gd name="T38" fmla="*/ 97 w 162"/>
                <a:gd name="T39" fmla="*/ 0 h 199"/>
                <a:gd name="T40" fmla="*/ 97 w 162"/>
                <a:gd name="T41" fmla="*/ 8 h 199"/>
                <a:gd name="T42" fmla="*/ 84 w 162"/>
                <a:gd name="T43" fmla="*/ 16 h 199"/>
                <a:gd name="T44" fmla="*/ 71 w 162"/>
                <a:gd name="T45" fmla="*/ 16 h 199"/>
                <a:gd name="T46" fmla="*/ 52 w 162"/>
                <a:gd name="T47" fmla="*/ 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62" h="199">
                  <a:moveTo>
                    <a:pt x="52" y="0"/>
                  </a:moveTo>
                  <a:lnTo>
                    <a:pt x="33" y="16"/>
                  </a:lnTo>
                  <a:lnTo>
                    <a:pt x="13" y="32"/>
                  </a:lnTo>
                  <a:lnTo>
                    <a:pt x="0" y="71"/>
                  </a:lnTo>
                  <a:lnTo>
                    <a:pt x="0" y="119"/>
                  </a:lnTo>
                  <a:lnTo>
                    <a:pt x="13" y="127"/>
                  </a:lnTo>
                  <a:lnTo>
                    <a:pt x="33" y="119"/>
                  </a:lnTo>
                  <a:lnTo>
                    <a:pt x="33" y="103"/>
                  </a:lnTo>
                  <a:lnTo>
                    <a:pt x="33" y="183"/>
                  </a:lnTo>
                  <a:lnTo>
                    <a:pt x="65" y="199"/>
                  </a:lnTo>
                  <a:lnTo>
                    <a:pt x="97" y="199"/>
                  </a:lnTo>
                  <a:lnTo>
                    <a:pt x="130" y="199"/>
                  </a:lnTo>
                  <a:lnTo>
                    <a:pt x="143" y="183"/>
                  </a:lnTo>
                  <a:lnTo>
                    <a:pt x="136" y="103"/>
                  </a:lnTo>
                  <a:lnTo>
                    <a:pt x="156" y="103"/>
                  </a:lnTo>
                  <a:lnTo>
                    <a:pt x="162" y="95"/>
                  </a:lnTo>
                  <a:lnTo>
                    <a:pt x="156" y="55"/>
                  </a:lnTo>
                  <a:lnTo>
                    <a:pt x="143" y="16"/>
                  </a:lnTo>
                  <a:lnTo>
                    <a:pt x="117" y="8"/>
                  </a:lnTo>
                  <a:lnTo>
                    <a:pt x="97" y="0"/>
                  </a:lnTo>
                  <a:lnTo>
                    <a:pt x="97" y="8"/>
                  </a:lnTo>
                  <a:lnTo>
                    <a:pt x="84" y="16"/>
                  </a:lnTo>
                  <a:lnTo>
                    <a:pt x="71" y="16"/>
                  </a:lnTo>
                  <a:lnTo>
                    <a:pt x="52"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01" name="Line 121"/>
            <p:cNvSpPr>
              <a:spLocks noChangeShapeType="1"/>
            </p:cNvSpPr>
            <p:nvPr/>
          </p:nvSpPr>
          <p:spPr bwMode="auto">
            <a:xfrm flipV="1">
              <a:off x="2318" y="2519"/>
              <a:ext cx="1" cy="24"/>
            </a:xfrm>
            <a:prstGeom prst="line">
              <a:avLst/>
            </a:prstGeom>
            <a:noFill/>
            <a:ln w="9525">
              <a:solidFill>
                <a:schemeClr val="tx1"/>
              </a:solidFill>
              <a:round/>
            </a:ln>
            <a:extLst>
              <a:ext uri="{909E8E84-426E-40DD-AFC4-6F175D3DCCD1}">
                <a14:hiddenFill xmlns:a14="http://schemas.microsoft.com/office/drawing/2010/main">
                  <a:noFill/>
                </a14:hiddenFill>
              </a:ext>
            </a:extLst>
          </p:spPr>
          <p:txBody>
            <a:bodyPr/>
            <a:lstStyle/>
            <a:p>
              <a:endParaRPr lang="en-US">
                <a:latin typeface="Arial" panose="020B0604020202020204" pitchFamily="34" charset="0"/>
                <a:cs typeface="Arial" panose="020B0604020202020204" pitchFamily="34" charset="0"/>
              </a:endParaRPr>
            </a:p>
          </p:txBody>
        </p:sp>
        <p:sp>
          <p:nvSpPr>
            <p:cNvPr id="102" name="Freeform 122"/>
            <p:cNvSpPr/>
            <p:nvPr/>
          </p:nvSpPr>
          <p:spPr bwMode="auto">
            <a:xfrm>
              <a:off x="2182" y="2559"/>
              <a:ext cx="52" cy="104"/>
            </a:xfrm>
            <a:custGeom>
              <a:avLst/>
              <a:gdLst>
                <a:gd name="T0" fmla="*/ 26 w 52"/>
                <a:gd name="T1" fmla="*/ 0 h 104"/>
                <a:gd name="T2" fmla="*/ 33 w 52"/>
                <a:gd name="T3" fmla="*/ 48 h 104"/>
                <a:gd name="T4" fmla="*/ 52 w 52"/>
                <a:gd name="T5" fmla="*/ 88 h 104"/>
                <a:gd name="T6" fmla="*/ 46 w 52"/>
                <a:gd name="T7" fmla="*/ 104 h 104"/>
                <a:gd name="T8" fmla="*/ 7 w 52"/>
                <a:gd name="T9" fmla="*/ 48 h 104"/>
                <a:gd name="T10" fmla="*/ 0 w 52"/>
                <a:gd name="T11" fmla="*/ 0 h 104"/>
                <a:gd name="T12" fmla="*/ 13 w 52"/>
                <a:gd name="T13" fmla="*/ 8 h 104"/>
                <a:gd name="T14" fmla="*/ 26 w 52"/>
                <a:gd name="T15" fmla="*/ 0 h 1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104">
                  <a:moveTo>
                    <a:pt x="26" y="0"/>
                  </a:moveTo>
                  <a:lnTo>
                    <a:pt x="33" y="48"/>
                  </a:lnTo>
                  <a:lnTo>
                    <a:pt x="52" y="88"/>
                  </a:lnTo>
                  <a:lnTo>
                    <a:pt x="46" y="104"/>
                  </a:lnTo>
                  <a:lnTo>
                    <a:pt x="7" y="48"/>
                  </a:lnTo>
                  <a:lnTo>
                    <a:pt x="0" y="0"/>
                  </a:lnTo>
                  <a:lnTo>
                    <a:pt x="13" y="8"/>
                  </a:lnTo>
                  <a:lnTo>
                    <a:pt x="26"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03" name="Freeform 123"/>
            <p:cNvSpPr/>
            <p:nvPr/>
          </p:nvSpPr>
          <p:spPr bwMode="auto">
            <a:xfrm>
              <a:off x="2318" y="2543"/>
              <a:ext cx="26" cy="112"/>
            </a:xfrm>
            <a:custGeom>
              <a:avLst/>
              <a:gdLst>
                <a:gd name="T0" fmla="*/ 26 w 26"/>
                <a:gd name="T1" fmla="*/ 0 h 112"/>
                <a:gd name="T2" fmla="*/ 26 w 26"/>
                <a:gd name="T3" fmla="*/ 40 h 112"/>
                <a:gd name="T4" fmla="*/ 7 w 26"/>
                <a:gd name="T5" fmla="*/ 112 h 112"/>
                <a:gd name="T6" fmla="*/ 7 w 26"/>
                <a:gd name="T7" fmla="*/ 88 h 112"/>
                <a:gd name="T8" fmla="*/ 7 w 26"/>
                <a:gd name="T9" fmla="*/ 80 h 112"/>
                <a:gd name="T10" fmla="*/ 0 w 26"/>
                <a:gd name="T11" fmla="*/ 0 h 112"/>
                <a:gd name="T12" fmla="*/ 20 w 26"/>
                <a:gd name="T13" fmla="*/ 0 h 112"/>
                <a:gd name="T14" fmla="*/ 26 w 26"/>
                <a:gd name="T15" fmla="*/ 0 h 1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112">
                  <a:moveTo>
                    <a:pt x="26" y="0"/>
                  </a:moveTo>
                  <a:lnTo>
                    <a:pt x="26" y="40"/>
                  </a:lnTo>
                  <a:lnTo>
                    <a:pt x="7" y="112"/>
                  </a:lnTo>
                  <a:lnTo>
                    <a:pt x="7" y="88"/>
                  </a:lnTo>
                  <a:lnTo>
                    <a:pt x="7" y="80"/>
                  </a:lnTo>
                  <a:lnTo>
                    <a:pt x="0" y="0"/>
                  </a:lnTo>
                  <a:lnTo>
                    <a:pt x="20" y="0"/>
                  </a:lnTo>
                  <a:lnTo>
                    <a:pt x="26"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04" name="Freeform 124"/>
            <p:cNvSpPr/>
            <p:nvPr/>
          </p:nvSpPr>
          <p:spPr bwMode="auto">
            <a:xfrm>
              <a:off x="2455" y="2895"/>
              <a:ext cx="77" cy="40"/>
            </a:xfrm>
            <a:custGeom>
              <a:avLst/>
              <a:gdLst>
                <a:gd name="T0" fmla="*/ 0 w 77"/>
                <a:gd name="T1" fmla="*/ 8 h 40"/>
                <a:gd name="T2" fmla="*/ 0 w 77"/>
                <a:gd name="T3" fmla="*/ 24 h 40"/>
                <a:gd name="T4" fmla="*/ 0 w 77"/>
                <a:gd name="T5" fmla="*/ 32 h 40"/>
                <a:gd name="T6" fmla="*/ 13 w 77"/>
                <a:gd name="T7" fmla="*/ 32 h 40"/>
                <a:gd name="T8" fmla="*/ 19 w 77"/>
                <a:gd name="T9" fmla="*/ 40 h 40"/>
                <a:gd name="T10" fmla="*/ 39 w 77"/>
                <a:gd name="T11" fmla="*/ 32 h 40"/>
                <a:gd name="T12" fmla="*/ 39 w 77"/>
                <a:gd name="T13" fmla="*/ 24 h 40"/>
                <a:gd name="T14" fmla="*/ 58 w 77"/>
                <a:gd name="T15" fmla="*/ 32 h 40"/>
                <a:gd name="T16" fmla="*/ 64 w 77"/>
                <a:gd name="T17" fmla="*/ 32 h 40"/>
                <a:gd name="T18" fmla="*/ 77 w 77"/>
                <a:gd name="T19" fmla="*/ 32 h 40"/>
                <a:gd name="T20" fmla="*/ 77 w 77"/>
                <a:gd name="T21" fmla="*/ 24 h 40"/>
                <a:gd name="T22" fmla="*/ 77 w 77"/>
                <a:gd name="T23" fmla="*/ 16 h 40"/>
                <a:gd name="T24" fmla="*/ 71 w 77"/>
                <a:gd name="T25" fmla="*/ 8 h 40"/>
                <a:gd name="T26" fmla="*/ 58 w 77"/>
                <a:gd name="T27" fmla="*/ 8 h 40"/>
                <a:gd name="T28" fmla="*/ 52 w 77"/>
                <a:gd name="T29" fmla="*/ 0 h 40"/>
                <a:gd name="T30" fmla="*/ 45 w 77"/>
                <a:gd name="T31" fmla="*/ 8 h 40"/>
                <a:gd name="T32" fmla="*/ 26 w 77"/>
                <a:gd name="T33" fmla="*/ 0 h 40"/>
                <a:gd name="T34" fmla="*/ 19 w 77"/>
                <a:gd name="T35" fmla="*/ 8 h 40"/>
                <a:gd name="T36" fmla="*/ 6 w 77"/>
                <a:gd name="T37" fmla="*/ 8 h 40"/>
                <a:gd name="T38" fmla="*/ 0 w 77"/>
                <a:gd name="T39" fmla="*/ 8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7" h="40">
                  <a:moveTo>
                    <a:pt x="0" y="8"/>
                  </a:moveTo>
                  <a:lnTo>
                    <a:pt x="0" y="24"/>
                  </a:lnTo>
                  <a:lnTo>
                    <a:pt x="0" y="32"/>
                  </a:lnTo>
                  <a:lnTo>
                    <a:pt x="13" y="32"/>
                  </a:lnTo>
                  <a:lnTo>
                    <a:pt x="19" y="40"/>
                  </a:lnTo>
                  <a:lnTo>
                    <a:pt x="39" y="32"/>
                  </a:lnTo>
                  <a:lnTo>
                    <a:pt x="39" y="24"/>
                  </a:lnTo>
                  <a:lnTo>
                    <a:pt x="58" y="32"/>
                  </a:lnTo>
                  <a:lnTo>
                    <a:pt x="64" y="32"/>
                  </a:lnTo>
                  <a:lnTo>
                    <a:pt x="77" y="32"/>
                  </a:lnTo>
                  <a:lnTo>
                    <a:pt x="77" y="24"/>
                  </a:lnTo>
                  <a:lnTo>
                    <a:pt x="77" y="16"/>
                  </a:lnTo>
                  <a:lnTo>
                    <a:pt x="71" y="8"/>
                  </a:lnTo>
                  <a:lnTo>
                    <a:pt x="58" y="8"/>
                  </a:lnTo>
                  <a:lnTo>
                    <a:pt x="52" y="0"/>
                  </a:lnTo>
                  <a:lnTo>
                    <a:pt x="45" y="8"/>
                  </a:lnTo>
                  <a:lnTo>
                    <a:pt x="26" y="0"/>
                  </a:lnTo>
                  <a:lnTo>
                    <a:pt x="19" y="8"/>
                  </a:lnTo>
                  <a:lnTo>
                    <a:pt x="6" y="8"/>
                  </a:lnTo>
                  <a:lnTo>
                    <a:pt x="0" y="8"/>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05" name="Oval 125"/>
            <p:cNvSpPr>
              <a:spLocks noChangeArrowheads="1"/>
            </p:cNvSpPr>
            <p:nvPr/>
          </p:nvSpPr>
          <p:spPr bwMode="auto">
            <a:xfrm>
              <a:off x="2458" y="2906"/>
              <a:ext cx="0" cy="10"/>
            </a:xfrm>
            <a:prstGeom prst="ellipse">
              <a:avLst/>
            </a:prstGeom>
            <a:solidFill>
              <a:schemeClr val="bg2"/>
            </a:solidFill>
            <a:ln w="9525">
              <a:solidFill>
                <a:schemeClr val="tx1"/>
              </a:solidFill>
              <a:round/>
            </a:ln>
          </p:spPr>
          <p:txBody>
            <a:bodyPr/>
            <a:lstStyle/>
            <a:p>
              <a:endParaRPr lang="en-US">
                <a:latin typeface="Arial" panose="020B0604020202020204" pitchFamily="34" charset="0"/>
                <a:cs typeface="Arial" panose="020B0604020202020204" pitchFamily="34" charset="0"/>
              </a:endParaRPr>
            </a:p>
          </p:txBody>
        </p:sp>
        <p:sp>
          <p:nvSpPr>
            <p:cNvPr id="106" name="Oval 126"/>
            <p:cNvSpPr>
              <a:spLocks noChangeArrowheads="1"/>
            </p:cNvSpPr>
            <p:nvPr/>
          </p:nvSpPr>
          <p:spPr bwMode="auto">
            <a:xfrm>
              <a:off x="2490" y="2906"/>
              <a:ext cx="1" cy="2"/>
            </a:xfrm>
            <a:prstGeom prst="ellipse">
              <a:avLst/>
            </a:prstGeom>
            <a:solidFill>
              <a:schemeClr val="bg2"/>
            </a:solidFill>
            <a:ln w="9525">
              <a:solidFill>
                <a:schemeClr val="tx1"/>
              </a:solidFill>
              <a:round/>
            </a:ln>
          </p:spPr>
          <p:txBody>
            <a:bodyPr/>
            <a:lstStyle/>
            <a:p>
              <a:endParaRPr lang="en-US">
                <a:latin typeface="Arial" panose="020B0604020202020204" pitchFamily="34" charset="0"/>
                <a:cs typeface="Arial" panose="020B0604020202020204" pitchFamily="34" charset="0"/>
              </a:endParaRPr>
            </a:p>
          </p:txBody>
        </p:sp>
        <p:sp>
          <p:nvSpPr>
            <p:cNvPr id="107" name="Freeform 127"/>
            <p:cNvSpPr/>
            <p:nvPr/>
          </p:nvSpPr>
          <p:spPr bwMode="auto">
            <a:xfrm>
              <a:off x="2481" y="2903"/>
              <a:ext cx="13" cy="24"/>
            </a:xfrm>
            <a:custGeom>
              <a:avLst/>
              <a:gdLst>
                <a:gd name="T0" fmla="*/ 13 w 13"/>
                <a:gd name="T1" fmla="*/ 24 h 24"/>
                <a:gd name="T2" fmla="*/ 13 w 13"/>
                <a:gd name="T3" fmla="*/ 16 h 24"/>
                <a:gd name="T4" fmla="*/ 13 w 13"/>
                <a:gd name="T5" fmla="*/ 8 h 24"/>
                <a:gd name="T6" fmla="*/ 6 w 13"/>
                <a:gd name="T7" fmla="*/ 8 h 24"/>
                <a:gd name="T8" fmla="*/ 0 w 13"/>
                <a:gd name="T9" fmla="*/ 0 h 24"/>
                <a:gd name="T10" fmla="*/ 13 w 13"/>
                <a:gd name="T11" fmla="*/ 24 h 24"/>
              </a:gdLst>
              <a:ahLst/>
              <a:cxnLst>
                <a:cxn ang="0">
                  <a:pos x="T0" y="T1"/>
                </a:cxn>
                <a:cxn ang="0">
                  <a:pos x="T2" y="T3"/>
                </a:cxn>
                <a:cxn ang="0">
                  <a:pos x="T4" y="T5"/>
                </a:cxn>
                <a:cxn ang="0">
                  <a:pos x="T6" y="T7"/>
                </a:cxn>
                <a:cxn ang="0">
                  <a:pos x="T8" y="T9"/>
                </a:cxn>
                <a:cxn ang="0">
                  <a:pos x="T10" y="T11"/>
                </a:cxn>
              </a:cxnLst>
              <a:rect l="0" t="0" r="r" b="b"/>
              <a:pathLst>
                <a:path w="13" h="24">
                  <a:moveTo>
                    <a:pt x="13" y="24"/>
                  </a:moveTo>
                  <a:lnTo>
                    <a:pt x="13" y="16"/>
                  </a:lnTo>
                  <a:lnTo>
                    <a:pt x="13" y="8"/>
                  </a:lnTo>
                  <a:lnTo>
                    <a:pt x="6" y="8"/>
                  </a:lnTo>
                  <a:lnTo>
                    <a:pt x="0" y="0"/>
                  </a:lnTo>
                  <a:lnTo>
                    <a:pt x="13" y="24"/>
                  </a:lnTo>
                  <a:close/>
                </a:path>
              </a:pathLst>
            </a:custGeom>
            <a:solidFill>
              <a:schemeClr val="bg2"/>
            </a:solidFill>
            <a:ln w="9525">
              <a:solidFill>
                <a:schemeClr val="tx1"/>
              </a:solidFill>
              <a:round/>
            </a:ln>
          </p:spPr>
          <p:txBody>
            <a:bodyPr/>
            <a:lstStyle/>
            <a:p>
              <a:endParaRPr lang="en-US">
                <a:latin typeface="Arial" panose="020B0604020202020204" pitchFamily="34" charset="0"/>
                <a:cs typeface="Arial" panose="020B0604020202020204" pitchFamily="34" charset="0"/>
              </a:endParaRPr>
            </a:p>
          </p:txBody>
        </p:sp>
        <p:sp>
          <p:nvSpPr>
            <p:cNvPr id="108" name="Freeform 128"/>
            <p:cNvSpPr/>
            <p:nvPr/>
          </p:nvSpPr>
          <p:spPr bwMode="auto">
            <a:xfrm>
              <a:off x="2481" y="2903"/>
              <a:ext cx="13" cy="24"/>
            </a:xfrm>
            <a:custGeom>
              <a:avLst/>
              <a:gdLst>
                <a:gd name="T0" fmla="*/ 13 w 13"/>
                <a:gd name="T1" fmla="*/ 24 h 24"/>
                <a:gd name="T2" fmla="*/ 13 w 13"/>
                <a:gd name="T3" fmla="*/ 16 h 24"/>
                <a:gd name="T4" fmla="*/ 13 w 13"/>
                <a:gd name="T5" fmla="*/ 8 h 24"/>
                <a:gd name="T6" fmla="*/ 6 w 13"/>
                <a:gd name="T7" fmla="*/ 8 h 24"/>
                <a:gd name="T8" fmla="*/ 0 w 13"/>
                <a:gd name="T9" fmla="*/ 0 h 24"/>
              </a:gdLst>
              <a:ahLst/>
              <a:cxnLst>
                <a:cxn ang="0">
                  <a:pos x="T0" y="T1"/>
                </a:cxn>
                <a:cxn ang="0">
                  <a:pos x="T2" y="T3"/>
                </a:cxn>
                <a:cxn ang="0">
                  <a:pos x="T4" y="T5"/>
                </a:cxn>
                <a:cxn ang="0">
                  <a:pos x="T6" y="T7"/>
                </a:cxn>
                <a:cxn ang="0">
                  <a:pos x="T8" y="T9"/>
                </a:cxn>
              </a:cxnLst>
              <a:rect l="0" t="0" r="r" b="b"/>
              <a:pathLst>
                <a:path w="13" h="24">
                  <a:moveTo>
                    <a:pt x="13" y="24"/>
                  </a:moveTo>
                  <a:lnTo>
                    <a:pt x="13" y="16"/>
                  </a:lnTo>
                  <a:lnTo>
                    <a:pt x="13" y="8"/>
                  </a:lnTo>
                  <a:lnTo>
                    <a:pt x="6" y="8"/>
                  </a:lnTo>
                  <a:lnTo>
                    <a:pt x="0" y="0"/>
                  </a:lnTo>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09" name="Freeform 129"/>
            <p:cNvSpPr/>
            <p:nvPr/>
          </p:nvSpPr>
          <p:spPr bwMode="auto">
            <a:xfrm>
              <a:off x="2448" y="2751"/>
              <a:ext cx="65" cy="152"/>
            </a:xfrm>
            <a:custGeom>
              <a:avLst/>
              <a:gdLst>
                <a:gd name="T0" fmla="*/ 0 w 65"/>
                <a:gd name="T1" fmla="*/ 0 h 152"/>
                <a:gd name="T2" fmla="*/ 0 w 65"/>
                <a:gd name="T3" fmla="*/ 16 h 152"/>
                <a:gd name="T4" fmla="*/ 0 w 65"/>
                <a:gd name="T5" fmla="*/ 40 h 152"/>
                <a:gd name="T6" fmla="*/ 0 w 65"/>
                <a:gd name="T7" fmla="*/ 104 h 152"/>
                <a:gd name="T8" fmla="*/ 0 w 65"/>
                <a:gd name="T9" fmla="*/ 144 h 152"/>
                <a:gd name="T10" fmla="*/ 7 w 65"/>
                <a:gd name="T11" fmla="*/ 152 h 152"/>
                <a:gd name="T12" fmla="*/ 20 w 65"/>
                <a:gd name="T13" fmla="*/ 152 h 152"/>
                <a:gd name="T14" fmla="*/ 33 w 65"/>
                <a:gd name="T15" fmla="*/ 152 h 152"/>
                <a:gd name="T16" fmla="*/ 39 w 65"/>
                <a:gd name="T17" fmla="*/ 144 h 152"/>
                <a:gd name="T18" fmla="*/ 52 w 65"/>
                <a:gd name="T19" fmla="*/ 152 h 152"/>
                <a:gd name="T20" fmla="*/ 59 w 65"/>
                <a:gd name="T21" fmla="*/ 152 h 152"/>
                <a:gd name="T22" fmla="*/ 65 w 65"/>
                <a:gd name="T23" fmla="*/ 144 h 152"/>
                <a:gd name="T24" fmla="*/ 65 w 65"/>
                <a:gd name="T25" fmla="*/ 96 h 152"/>
                <a:gd name="T26" fmla="*/ 65 w 65"/>
                <a:gd name="T27" fmla="*/ 80 h 152"/>
                <a:gd name="T28" fmla="*/ 59 w 65"/>
                <a:gd name="T29" fmla="*/ 0 h 152"/>
                <a:gd name="T30" fmla="*/ 59 w 65"/>
                <a:gd name="T31" fmla="*/ 0 h 152"/>
                <a:gd name="T32" fmla="*/ 39 w 65"/>
                <a:gd name="T33" fmla="*/ 8 h 152"/>
                <a:gd name="T34" fmla="*/ 20 w 65"/>
                <a:gd name="T35" fmla="*/ 8 h 152"/>
                <a:gd name="T36" fmla="*/ 0 w 65"/>
                <a:gd name="T37" fmla="*/ 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5" h="152">
                  <a:moveTo>
                    <a:pt x="0" y="0"/>
                  </a:moveTo>
                  <a:lnTo>
                    <a:pt x="0" y="16"/>
                  </a:lnTo>
                  <a:lnTo>
                    <a:pt x="0" y="40"/>
                  </a:lnTo>
                  <a:lnTo>
                    <a:pt x="0" y="104"/>
                  </a:lnTo>
                  <a:lnTo>
                    <a:pt x="0" y="144"/>
                  </a:lnTo>
                  <a:lnTo>
                    <a:pt x="7" y="152"/>
                  </a:lnTo>
                  <a:lnTo>
                    <a:pt x="20" y="152"/>
                  </a:lnTo>
                  <a:lnTo>
                    <a:pt x="33" y="152"/>
                  </a:lnTo>
                  <a:lnTo>
                    <a:pt x="39" y="144"/>
                  </a:lnTo>
                  <a:lnTo>
                    <a:pt x="52" y="152"/>
                  </a:lnTo>
                  <a:lnTo>
                    <a:pt x="59" y="152"/>
                  </a:lnTo>
                  <a:lnTo>
                    <a:pt x="65" y="144"/>
                  </a:lnTo>
                  <a:lnTo>
                    <a:pt x="65" y="96"/>
                  </a:lnTo>
                  <a:lnTo>
                    <a:pt x="65" y="80"/>
                  </a:lnTo>
                  <a:lnTo>
                    <a:pt x="59" y="0"/>
                  </a:lnTo>
                  <a:lnTo>
                    <a:pt x="59" y="0"/>
                  </a:lnTo>
                  <a:lnTo>
                    <a:pt x="39" y="8"/>
                  </a:lnTo>
                  <a:lnTo>
                    <a:pt x="20" y="8"/>
                  </a:lnTo>
                  <a:lnTo>
                    <a:pt x="0"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10" name="Freeform 130"/>
            <p:cNvSpPr/>
            <p:nvPr/>
          </p:nvSpPr>
          <p:spPr bwMode="auto">
            <a:xfrm>
              <a:off x="2487" y="2799"/>
              <a:ext cx="1" cy="96"/>
            </a:xfrm>
            <a:custGeom>
              <a:avLst/>
              <a:gdLst>
                <a:gd name="T0" fmla="*/ 96 h 96"/>
                <a:gd name="T1" fmla="*/ 32 h 96"/>
                <a:gd name="T2" fmla="*/ 0 h 96"/>
              </a:gdLst>
              <a:ahLst/>
              <a:cxnLst>
                <a:cxn ang="0">
                  <a:pos x="0" y="T0"/>
                </a:cxn>
                <a:cxn ang="0">
                  <a:pos x="0" y="T1"/>
                </a:cxn>
                <a:cxn ang="0">
                  <a:pos x="0" y="T2"/>
                </a:cxn>
              </a:cxnLst>
              <a:rect l="0" t="0" r="r" b="b"/>
              <a:pathLst>
                <a:path h="96">
                  <a:moveTo>
                    <a:pt x="0" y="96"/>
                  </a:moveTo>
                  <a:lnTo>
                    <a:pt x="0" y="32"/>
                  </a:lnTo>
                  <a:lnTo>
                    <a:pt x="0" y="0"/>
                  </a:lnTo>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11" name="Freeform 131"/>
            <p:cNvSpPr/>
            <p:nvPr/>
          </p:nvSpPr>
          <p:spPr bwMode="auto">
            <a:xfrm>
              <a:off x="2455" y="2583"/>
              <a:ext cx="39" cy="56"/>
            </a:xfrm>
            <a:custGeom>
              <a:avLst/>
              <a:gdLst>
                <a:gd name="T0" fmla="*/ 6 w 39"/>
                <a:gd name="T1" fmla="*/ 24 h 56"/>
                <a:gd name="T2" fmla="*/ 0 w 39"/>
                <a:gd name="T3" fmla="*/ 16 h 56"/>
                <a:gd name="T4" fmla="*/ 0 w 39"/>
                <a:gd name="T5" fmla="*/ 24 h 56"/>
                <a:gd name="T6" fmla="*/ 0 w 39"/>
                <a:gd name="T7" fmla="*/ 32 h 56"/>
                <a:gd name="T8" fmla="*/ 6 w 39"/>
                <a:gd name="T9" fmla="*/ 32 h 56"/>
                <a:gd name="T10" fmla="*/ 6 w 39"/>
                <a:gd name="T11" fmla="*/ 48 h 56"/>
                <a:gd name="T12" fmla="*/ 19 w 39"/>
                <a:gd name="T13" fmla="*/ 56 h 56"/>
                <a:gd name="T14" fmla="*/ 32 w 39"/>
                <a:gd name="T15" fmla="*/ 48 h 56"/>
                <a:gd name="T16" fmla="*/ 39 w 39"/>
                <a:gd name="T17" fmla="*/ 48 h 56"/>
                <a:gd name="T18" fmla="*/ 39 w 39"/>
                <a:gd name="T19" fmla="*/ 32 h 56"/>
                <a:gd name="T20" fmla="*/ 39 w 39"/>
                <a:gd name="T21" fmla="*/ 16 h 56"/>
                <a:gd name="T22" fmla="*/ 32 w 39"/>
                <a:gd name="T23" fmla="*/ 0 h 56"/>
                <a:gd name="T24" fmla="*/ 13 w 39"/>
                <a:gd name="T25" fmla="*/ 8 h 56"/>
                <a:gd name="T26" fmla="*/ 6 w 39"/>
                <a:gd name="T27" fmla="*/ 8 h 56"/>
                <a:gd name="T28" fmla="*/ 6 w 39"/>
                <a:gd name="T29" fmla="*/ 24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9" h="56">
                  <a:moveTo>
                    <a:pt x="6" y="24"/>
                  </a:moveTo>
                  <a:lnTo>
                    <a:pt x="0" y="16"/>
                  </a:lnTo>
                  <a:lnTo>
                    <a:pt x="0" y="24"/>
                  </a:lnTo>
                  <a:lnTo>
                    <a:pt x="0" y="32"/>
                  </a:lnTo>
                  <a:lnTo>
                    <a:pt x="6" y="32"/>
                  </a:lnTo>
                  <a:lnTo>
                    <a:pt x="6" y="48"/>
                  </a:lnTo>
                  <a:lnTo>
                    <a:pt x="19" y="56"/>
                  </a:lnTo>
                  <a:lnTo>
                    <a:pt x="32" y="48"/>
                  </a:lnTo>
                  <a:lnTo>
                    <a:pt x="39" y="48"/>
                  </a:lnTo>
                  <a:lnTo>
                    <a:pt x="39" y="32"/>
                  </a:lnTo>
                  <a:lnTo>
                    <a:pt x="39" y="16"/>
                  </a:lnTo>
                  <a:lnTo>
                    <a:pt x="32" y="0"/>
                  </a:lnTo>
                  <a:lnTo>
                    <a:pt x="13" y="8"/>
                  </a:lnTo>
                  <a:lnTo>
                    <a:pt x="6" y="8"/>
                  </a:lnTo>
                  <a:lnTo>
                    <a:pt x="6" y="24"/>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12" name="Freeform 132"/>
            <p:cNvSpPr/>
            <p:nvPr/>
          </p:nvSpPr>
          <p:spPr bwMode="auto">
            <a:xfrm>
              <a:off x="2442" y="2559"/>
              <a:ext cx="58" cy="56"/>
            </a:xfrm>
            <a:custGeom>
              <a:avLst/>
              <a:gdLst>
                <a:gd name="T0" fmla="*/ 52 w 58"/>
                <a:gd name="T1" fmla="*/ 40 h 56"/>
                <a:gd name="T2" fmla="*/ 52 w 58"/>
                <a:gd name="T3" fmla="*/ 32 h 56"/>
                <a:gd name="T4" fmla="*/ 58 w 58"/>
                <a:gd name="T5" fmla="*/ 16 h 56"/>
                <a:gd name="T6" fmla="*/ 52 w 58"/>
                <a:gd name="T7" fmla="*/ 8 h 56"/>
                <a:gd name="T8" fmla="*/ 45 w 58"/>
                <a:gd name="T9" fmla="*/ 8 h 56"/>
                <a:gd name="T10" fmla="*/ 26 w 58"/>
                <a:gd name="T11" fmla="*/ 0 h 56"/>
                <a:gd name="T12" fmla="*/ 13 w 58"/>
                <a:gd name="T13" fmla="*/ 8 h 56"/>
                <a:gd name="T14" fmla="*/ 13 w 58"/>
                <a:gd name="T15" fmla="*/ 8 h 56"/>
                <a:gd name="T16" fmla="*/ 6 w 58"/>
                <a:gd name="T17" fmla="*/ 8 h 56"/>
                <a:gd name="T18" fmla="*/ 13 w 58"/>
                <a:gd name="T19" fmla="*/ 8 h 56"/>
                <a:gd name="T20" fmla="*/ 6 w 58"/>
                <a:gd name="T21" fmla="*/ 8 h 56"/>
                <a:gd name="T22" fmla="*/ 6 w 58"/>
                <a:gd name="T23" fmla="*/ 16 h 56"/>
                <a:gd name="T24" fmla="*/ 6 w 58"/>
                <a:gd name="T25" fmla="*/ 16 h 56"/>
                <a:gd name="T26" fmla="*/ 0 w 58"/>
                <a:gd name="T27" fmla="*/ 40 h 56"/>
                <a:gd name="T28" fmla="*/ 13 w 58"/>
                <a:gd name="T29" fmla="*/ 56 h 56"/>
                <a:gd name="T30" fmla="*/ 13 w 58"/>
                <a:gd name="T31" fmla="*/ 48 h 56"/>
                <a:gd name="T32" fmla="*/ 13 w 58"/>
                <a:gd name="T33" fmla="*/ 40 h 56"/>
                <a:gd name="T34" fmla="*/ 19 w 58"/>
                <a:gd name="T35" fmla="*/ 48 h 56"/>
                <a:gd name="T36" fmla="*/ 19 w 58"/>
                <a:gd name="T37" fmla="*/ 32 h 56"/>
                <a:gd name="T38" fmla="*/ 26 w 58"/>
                <a:gd name="T39" fmla="*/ 32 h 56"/>
                <a:gd name="T40" fmla="*/ 45 w 58"/>
                <a:gd name="T41" fmla="*/ 24 h 56"/>
                <a:gd name="T42" fmla="*/ 52 w 58"/>
                <a:gd name="T43" fmla="*/ 40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8" h="56">
                  <a:moveTo>
                    <a:pt x="52" y="40"/>
                  </a:moveTo>
                  <a:lnTo>
                    <a:pt x="52" y="32"/>
                  </a:lnTo>
                  <a:lnTo>
                    <a:pt x="58" y="16"/>
                  </a:lnTo>
                  <a:lnTo>
                    <a:pt x="52" y="8"/>
                  </a:lnTo>
                  <a:lnTo>
                    <a:pt x="45" y="8"/>
                  </a:lnTo>
                  <a:lnTo>
                    <a:pt x="26" y="0"/>
                  </a:lnTo>
                  <a:lnTo>
                    <a:pt x="13" y="8"/>
                  </a:lnTo>
                  <a:lnTo>
                    <a:pt x="13" y="8"/>
                  </a:lnTo>
                  <a:lnTo>
                    <a:pt x="6" y="8"/>
                  </a:lnTo>
                  <a:lnTo>
                    <a:pt x="13" y="8"/>
                  </a:lnTo>
                  <a:lnTo>
                    <a:pt x="6" y="8"/>
                  </a:lnTo>
                  <a:lnTo>
                    <a:pt x="6" y="16"/>
                  </a:lnTo>
                  <a:lnTo>
                    <a:pt x="6" y="16"/>
                  </a:lnTo>
                  <a:lnTo>
                    <a:pt x="0" y="40"/>
                  </a:lnTo>
                  <a:lnTo>
                    <a:pt x="13" y="56"/>
                  </a:lnTo>
                  <a:lnTo>
                    <a:pt x="13" y="48"/>
                  </a:lnTo>
                  <a:lnTo>
                    <a:pt x="13" y="40"/>
                  </a:lnTo>
                  <a:lnTo>
                    <a:pt x="19" y="48"/>
                  </a:lnTo>
                  <a:lnTo>
                    <a:pt x="19" y="32"/>
                  </a:lnTo>
                  <a:lnTo>
                    <a:pt x="26" y="32"/>
                  </a:lnTo>
                  <a:lnTo>
                    <a:pt x="45" y="24"/>
                  </a:lnTo>
                  <a:lnTo>
                    <a:pt x="52" y="4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13" name="Freeform 133"/>
            <p:cNvSpPr/>
            <p:nvPr/>
          </p:nvSpPr>
          <p:spPr bwMode="auto">
            <a:xfrm>
              <a:off x="2461" y="2615"/>
              <a:ext cx="26" cy="32"/>
            </a:xfrm>
            <a:custGeom>
              <a:avLst/>
              <a:gdLst>
                <a:gd name="T0" fmla="*/ 0 w 26"/>
                <a:gd name="T1" fmla="*/ 0 h 32"/>
                <a:gd name="T2" fmla="*/ 0 w 26"/>
                <a:gd name="T3" fmla="*/ 24 h 32"/>
                <a:gd name="T4" fmla="*/ 7 w 26"/>
                <a:gd name="T5" fmla="*/ 32 h 32"/>
                <a:gd name="T6" fmla="*/ 13 w 26"/>
                <a:gd name="T7" fmla="*/ 32 h 32"/>
                <a:gd name="T8" fmla="*/ 20 w 26"/>
                <a:gd name="T9" fmla="*/ 32 h 32"/>
                <a:gd name="T10" fmla="*/ 26 w 26"/>
                <a:gd name="T11" fmla="*/ 24 h 32"/>
                <a:gd name="T12" fmla="*/ 26 w 26"/>
                <a:gd name="T13" fmla="*/ 16 h 32"/>
                <a:gd name="T14" fmla="*/ 13 w 26"/>
                <a:gd name="T15" fmla="*/ 24 h 32"/>
                <a:gd name="T16" fmla="*/ 0 w 26"/>
                <a:gd name="T17" fmla="*/ 16 h 32"/>
                <a:gd name="T18" fmla="*/ 0 w 26"/>
                <a:gd name="T19"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32">
                  <a:moveTo>
                    <a:pt x="0" y="0"/>
                  </a:moveTo>
                  <a:lnTo>
                    <a:pt x="0" y="24"/>
                  </a:lnTo>
                  <a:lnTo>
                    <a:pt x="7" y="32"/>
                  </a:lnTo>
                  <a:lnTo>
                    <a:pt x="13" y="32"/>
                  </a:lnTo>
                  <a:lnTo>
                    <a:pt x="20" y="32"/>
                  </a:lnTo>
                  <a:lnTo>
                    <a:pt x="26" y="24"/>
                  </a:lnTo>
                  <a:lnTo>
                    <a:pt x="26" y="16"/>
                  </a:lnTo>
                  <a:lnTo>
                    <a:pt x="13" y="24"/>
                  </a:lnTo>
                  <a:lnTo>
                    <a:pt x="0" y="16"/>
                  </a:lnTo>
                  <a:lnTo>
                    <a:pt x="0"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14" name="Freeform 134"/>
            <p:cNvSpPr/>
            <p:nvPr/>
          </p:nvSpPr>
          <p:spPr bwMode="auto">
            <a:xfrm>
              <a:off x="2422" y="2631"/>
              <a:ext cx="97" cy="128"/>
            </a:xfrm>
            <a:custGeom>
              <a:avLst/>
              <a:gdLst>
                <a:gd name="T0" fmla="*/ 39 w 97"/>
                <a:gd name="T1" fmla="*/ 8 h 128"/>
                <a:gd name="T2" fmla="*/ 20 w 97"/>
                <a:gd name="T3" fmla="*/ 16 h 128"/>
                <a:gd name="T4" fmla="*/ 13 w 97"/>
                <a:gd name="T5" fmla="*/ 24 h 128"/>
                <a:gd name="T6" fmla="*/ 7 w 97"/>
                <a:gd name="T7" fmla="*/ 48 h 128"/>
                <a:gd name="T8" fmla="*/ 0 w 97"/>
                <a:gd name="T9" fmla="*/ 72 h 128"/>
                <a:gd name="T10" fmla="*/ 13 w 97"/>
                <a:gd name="T11" fmla="*/ 80 h 128"/>
                <a:gd name="T12" fmla="*/ 20 w 97"/>
                <a:gd name="T13" fmla="*/ 80 h 128"/>
                <a:gd name="T14" fmla="*/ 26 w 97"/>
                <a:gd name="T15" fmla="*/ 64 h 128"/>
                <a:gd name="T16" fmla="*/ 26 w 97"/>
                <a:gd name="T17" fmla="*/ 120 h 128"/>
                <a:gd name="T18" fmla="*/ 46 w 97"/>
                <a:gd name="T19" fmla="*/ 128 h 128"/>
                <a:gd name="T20" fmla="*/ 65 w 97"/>
                <a:gd name="T21" fmla="*/ 128 h 128"/>
                <a:gd name="T22" fmla="*/ 85 w 97"/>
                <a:gd name="T23" fmla="*/ 120 h 128"/>
                <a:gd name="T24" fmla="*/ 91 w 97"/>
                <a:gd name="T25" fmla="*/ 120 h 128"/>
                <a:gd name="T26" fmla="*/ 85 w 97"/>
                <a:gd name="T27" fmla="*/ 72 h 128"/>
                <a:gd name="T28" fmla="*/ 97 w 97"/>
                <a:gd name="T29" fmla="*/ 72 h 128"/>
                <a:gd name="T30" fmla="*/ 97 w 97"/>
                <a:gd name="T31" fmla="*/ 64 h 128"/>
                <a:gd name="T32" fmla="*/ 97 w 97"/>
                <a:gd name="T33" fmla="*/ 40 h 128"/>
                <a:gd name="T34" fmla="*/ 85 w 97"/>
                <a:gd name="T35" fmla="*/ 16 h 128"/>
                <a:gd name="T36" fmla="*/ 72 w 97"/>
                <a:gd name="T37" fmla="*/ 8 h 128"/>
                <a:gd name="T38" fmla="*/ 65 w 97"/>
                <a:gd name="T39" fmla="*/ 0 h 128"/>
                <a:gd name="T40" fmla="*/ 59 w 97"/>
                <a:gd name="T41" fmla="*/ 16 h 128"/>
                <a:gd name="T42" fmla="*/ 52 w 97"/>
                <a:gd name="T43" fmla="*/ 16 h 128"/>
                <a:gd name="T44" fmla="*/ 46 w 97"/>
                <a:gd name="T45" fmla="*/ 16 h 128"/>
                <a:gd name="T46" fmla="*/ 39 w 97"/>
                <a:gd name="T47" fmla="*/ 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97" h="128">
                  <a:moveTo>
                    <a:pt x="39" y="8"/>
                  </a:moveTo>
                  <a:lnTo>
                    <a:pt x="20" y="16"/>
                  </a:lnTo>
                  <a:lnTo>
                    <a:pt x="13" y="24"/>
                  </a:lnTo>
                  <a:lnTo>
                    <a:pt x="7" y="48"/>
                  </a:lnTo>
                  <a:lnTo>
                    <a:pt x="0" y="72"/>
                  </a:lnTo>
                  <a:lnTo>
                    <a:pt x="13" y="80"/>
                  </a:lnTo>
                  <a:lnTo>
                    <a:pt x="20" y="80"/>
                  </a:lnTo>
                  <a:lnTo>
                    <a:pt x="26" y="64"/>
                  </a:lnTo>
                  <a:lnTo>
                    <a:pt x="26" y="120"/>
                  </a:lnTo>
                  <a:lnTo>
                    <a:pt x="46" y="128"/>
                  </a:lnTo>
                  <a:lnTo>
                    <a:pt x="65" y="128"/>
                  </a:lnTo>
                  <a:lnTo>
                    <a:pt x="85" y="120"/>
                  </a:lnTo>
                  <a:lnTo>
                    <a:pt x="91" y="120"/>
                  </a:lnTo>
                  <a:lnTo>
                    <a:pt x="85" y="72"/>
                  </a:lnTo>
                  <a:lnTo>
                    <a:pt x="97" y="72"/>
                  </a:lnTo>
                  <a:lnTo>
                    <a:pt x="97" y="64"/>
                  </a:lnTo>
                  <a:lnTo>
                    <a:pt x="97" y="40"/>
                  </a:lnTo>
                  <a:lnTo>
                    <a:pt x="85" y="16"/>
                  </a:lnTo>
                  <a:lnTo>
                    <a:pt x="72" y="8"/>
                  </a:lnTo>
                  <a:lnTo>
                    <a:pt x="65" y="0"/>
                  </a:lnTo>
                  <a:lnTo>
                    <a:pt x="59" y="16"/>
                  </a:lnTo>
                  <a:lnTo>
                    <a:pt x="52" y="16"/>
                  </a:lnTo>
                  <a:lnTo>
                    <a:pt x="46" y="16"/>
                  </a:lnTo>
                  <a:lnTo>
                    <a:pt x="39" y="8"/>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15" name="Line 135"/>
            <p:cNvSpPr>
              <a:spLocks noChangeShapeType="1"/>
            </p:cNvSpPr>
            <p:nvPr/>
          </p:nvSpPr>
          <p:spPr bwMode="auto">
            <a:xfrm flipV="1">
              <a:off x="2507" y="2679"/>
              <a:ext cx="1" cy="24"/>
            </a:xfrm>
            <a:prstGeom prst="line">
              <a:avLst/>
            </a:prstGeom>
            <a:noFill/>
            <a:ln w="9525">
              <a:solidFill>
                <a:schemeClr val="tx1"/>
              </a:solidFill>
              <a:round/>
            </a:ln>
            <a:extLst>
              <a:ext uri="{909E8E84-426E-40DD-AFC4-6F175D3DCCD1}">
                <a14:hiddenFill xmlns:a14="http://schemas.microsoft.com/office/drawing/2010/main">
                  <a:noFill/>
                </a14:hiddenFill>
              </a:ext>
            </a:extLst>
          </p:spPr>
          <p:txBody>
            <a:bodyPr/>
            <a:lstStyle/>
            <a:p>
              <a:endParaRPr lang="en-US">
                <a:latin typeface="Arial" panose="020B0604020202020204" pitchFamily="34" charset="0"/>
                <a:cs typeface="Arial" panose="020B0604020202020204" pitchFamily="34" charset="0"/>
              </a:endParaRPr>
            </a:p>
          </p:txBody>
        </p:sp>
        <p:sp>
          <p:nvSpPr>
            <p:cNvPr id="116" name="Freeform 136"/>
            <p:cNvSpPr/>
            <p:nvPr/>
          </p:nvSpPr>
          <p:spPr bwMode="auto">
            <a:xfrm>
              <a:off x="2429" y="2711"/>
              <a:ext cx="26" cy="64"/>
            </a:xfrm>
            <a:custGeom>
              <a:avLst/>
              <a:gdLst>
                <a:gd name="T0" fmla="*/ 13 w 26"/>
                <a:gd name="T1" fmla="*/ 0 h 64"/>
                <a:gd name="T2" fmla="*/ 13 w 26"/>
                <a:gd name="T3" fmla="*/ 24 h 64"/>
                <a:gd name="T4" fmla="*/ 26 w 26"/>
                <a:gd name="T5" fmla="*/ 48 h 64"/>
                <a:gd name="T6" fmla="*/ 19 w 26"/>
                <a:gd name="T7" fmla="*/ 64 h 64"/>
                <a:gd name="T8" fmla="*/ 0 w 26"/>
                <a:gd name="T9" fmla="*/ 24 h 64"/>
                <a:gd name="T10" fmla="*/ 0 w 26"/>
                <a:gd name="T11" fmla="*/ 0 h 64"/>
                <a:gd name="T12" fmla="*/ 6 w 26"/>
                <a:gd name="T13" fmla="*/ 0 h 64"/>
                <a:gd name="T14" fmla="*/ 13 w 26"/>
                <a:gd name="T15" fmla="*/ 0 h 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64">
                  <a:moveTo>
                    <a:pt x="13" y="0"/>
                  </a:moveTo>
                  <a:lnTo>
                    <a:pt x="13" y="24"/>
                  </a:lnTo>
                  <a:lnTo>
                    <a:pt x="26" y="48"/>
                  </a:lnTo>
                  <a:lnTo>
                    <a:pt x="19" y="64"/>
                  </a:lnTo>
                  <a:lnTo>
                    <a:pt x="0" y="24"/>
                  </a:lnTo>
                  <a:lnTo>
                    <a:pt x="0" y="0"/>
                  </a:lnTo>
                  <a:lnTo>
                    <a:pt x="6" y="0"/>
                  </a:lnTo>
                  <a:lnTo>
                    <a:pt x="13"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17" name="Freeform 137"/>
            <p:cNvSpPr/>
            <p:nvPr/>
          </p:nvSpPr>
          <p:spPr bwMode="auto">
            <a:xfrm>
              <a:off x="2507" y="2695"/>
              <a:ext cx="12" cy="72"/>
            </a:xfrm>
            <a:custGeom>
              <a:avLst/>
              <a:gdLst>
                <a:gd name="T0" fmla="*/ 12 w 12"/>
                <a:gd name="T1" fmla="*/ 0 h 72"/>
                <a:gd name="T2" fmla="*/ 12 w 12"/>
                <a:gd name="T3" fmla="*/ 32 h 72"/>
                <a:gd name="T4" fmla="*/ 6 w 12"/>
                <a:gd name="T5" fmla="*/ 72 h 72"/>
                <a:gd name="T6" fmla="*/ 0 w 12"/>
                <a:gd name="T7" fmla="*/ 56 h 72"/>
                <a:gd name="T8" fmla="*/ 6 w 12"/>
                <a:gd name="T9" fmla="*/ 56 h 72"/>
                <a:gd name="T10" fmla="*/ 0 w 12"/>
                <a:gd name="T11" fmla="*/ 8 h 72"/>
                <a:gd name="T12" fmla="*/ 12 w 12"/>
                <a:gd name="T13" fmla="*/ 8 h 72"/>
                <a:gd name="T14" fmla="*/ 12 w 12"/>
                <a:gd name="T15" fmla="*/ 0 h 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72">
                  <a:moveTo>
                    <a:pt x="12" y="0"/>
                  </a:moveTo>
                  <a:lnTo>
                    <a:pt x="12" y="32"/>
                  </a:lnTo>
                  <a:lnTo>
                    <a:pt x="6" y="72"/>
                  </a:lnTo>
                  <a:lnTo>
                    <a:pt x="0" y="56"/>
                  </a:lnTo>
                  <a:lnTo>
                    <a:pt x="6" y="56"/>
                  </a:lnTo>
                  <a:lnTo>
                    <a:pt x="0" y="8"/>
                  </a:lnTo>
                  <a:lnTo>
                    <a:pt x="12" y="8"/>
                  </a:lnTo>
                  <a:lnTo>
                    <a:pt x="12"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18" name="Freeform 138"/>
            <p:cNvSpPr/>
            <p:nvPr/>
          </p:nvSpPr>
          <p:spPr bwMode="auto">
            <a:xfrm>
              <a:off x="2630" y="2903"/>
              <a:ext cx="71" cy="32"/>
            </a:xfrm>
            <a:custGeom>
              <a:avLst/>
              <a:gdLst>
                <a:gd name="T0" fmla="*/ 6 w 71"/>
                <a:gd name="T1" fmla="*/ 8 h 32"/>
                <a:gd name="T2" fmla="*/ 0 w 71"/>
                <a:gd name="T3" fmla="*/ 16 h 32"/>
                <a:gd name="T4" fmla="*/ 0 w 71"/>
                <a:gd name="T5" fmla="*/ 24 h 32"/>
                <a:gd name="T6" fmla="*/ 13 w 71"/>
                <a:gd name="T7" fmla="*/ 24 h 32"/>
                <a:gd name="T8" fmla="*/ 19 w 71"/>
                <a:gd name="T9" fmla="*/ 32 h 32"/>
                <a:gd name="T10" fmla="*/ 32 w 71"/>
                <a:gd name="T11" fmla="*/ 24 h 32"/>
                <a:gd name="T12" fmla="*/ 39 w 71"/>
                <a:gd name="T13" fmla="*/ 24 h 32"/>
                <a:gd name="T14" fmla="*/ 45 w 71"/>
                <a:gd name="T15" fmla="*/ 24 h 32"/>
                <a:gd name="T16" fmla="*/ 52 w 71"/>
                <a:gd name="T17" fmla="*/ 24 h 32"/>
                <a:gd name="T18" fmla="*/ 65 w 71"/>
                <a:gd name="T19" fmla="*/ 24 h 32"/>
                <a:gd name="T20" fmla="*/ 71 w 71"/>
                <a:gd name="T21" fmla="*/ 16 h 32"/>
                <a:gd name="T22" fmla="*/ 65 w 71"/>
                <a:gd name="T23" fmla="*/ 8 h 32"/>
                <a:gd name="T24" fmla="*/ 58 w 71"/>
                <a:gd name="T25" fmla="*/ 8 h 32"/>
                <a:gd name="T26" fmla="*/ 52 w 71"/>
                <a:gd name="T27" fmla="*/ 0 h 32"/>
                <a:gd name="T28" fmla="*/ 45 w 71"/>
                <a:gd name="T29" fmla="*/ 0 h 32"/>
                <a:gd name="T30" fmla="*/ 39 w 71"/>
                <a:gd name="T31" fmla="*/ 0 h 32"/>
                <a:gd name="T32" fmla="*/ 26 w 71"/>
                <a:gd name="T33" fmla="*/ 0 h 32"/>
                <a:gd name="T34" fmla="*/ 19 w 71"/>
                <a:gd name="T35" fmla="*/ 0 h 32"/>
                <a:gd name="T36" fmla="*/ 13 w 71"/>
                <a:gd name="T37" fmla="*/ 8 h 32"/>
                <a:gd name="T38" fmla="*/ 6 w 71"/>
                <a:gd name="T39" fmla="*/ 8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1" h="32">
                  <a:moveTo>
                    <a:pt x="6" y="8"/>
                  </a:moveTo>
                  <a:lnTo>
                    <a:pt x="0" y="16"/>
                  </a:lnTo>
                  <a:lnTo>
                    <a:pt x="0" y="24"/>
                  </a:lnTo>
                  <a:lnTo>
                    <a:pt x="13" y="24"/>
                  </a:lnTo>
                  <a:lnTo>
                    <a:pt x="19" y="32"/>
                  </a:lnTo>
                  <a:lnTo>
                    <a:pt x="32" y="24"/>
                  </a:lnTo>
                  <a:lnTo>
                    <a:pt x="39" y="24"/>
                  </a:lnTo>
                  <a:lnTo>
                    <a:pt x="45" y="24"/>
                  </a:lnTo>
                  <a:lnTo>
                    <a:pt x="52" y="24"/>
                  </a:lnTo>
                  <a:lnTo>
                    <a:pt x="65" y="24"/>
                  </a:lnTo>
                  <a:lnTo>
                    <a:pt x="71" y="16"/>
                  </a:lnTo>
                  <a:lnTo>
                    <a:pt x="65" y="8"/>
                  </a:lnTo>
                  <a:lnTo>
                    <a:pt x="58" y="8"/>
                  </a:lnTo>
                  <a:lnTo>
                    <a:pt x="52" y="0"/>
                  </a:lnTo>
                  <a:lnTo>
                    <a:pt x="45" y="0"/>
                  </a:lnTo>
                  <a:lnTo>
                    <a:pt x="39" y="0"/>
                  </a:lnTo>
                  <a:lnTo>
                    <a:pt x="26" y="0"/>
                  </a:lnTo>
                  <a:lnTo>
                    <a:pt x="19" y="0"/>
                  </a:lnTo>
                  <a:lnTo>
                    <a:pt x="13" y="8"/>
                  </a:lnTo>
                  <a:lnTo>
                    <a:pt x="6" y="8"/>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19" name="Freeform 139"/>
            <p:cNvSpPr/>
            <p:nvPr/>
          </p:nvSpPr>
          <p:spPr bwMode="auto">
            <a:xfrm>
              <a:off x="2656" y="2903"/>
              <a:ext cx="13" cy="24"/>
            </a:xfrm>
            <a:custGeom>
              <a:avLst/>
              <a:gdLst>
                <a:gd name="T0" fmla="*/ 13 w 13"/>
                <a:gd name="T1" fmla="*/ 24 h 24"/>
                <a:gd name="T2" fmla="*/ 13 w 13"/>
                <a:gd name="T3" fmla="*/ 16 h 24"/>
                <a:gd name="T4" fmla="*/ 6 w 13"/>
                <a:gd name="T5" fmla="*/ 8 h 24"/>
                <a:gd name="T6" fmla="*/ 0 w 13"/>
                <a:gd name="T7" fmla="*/ 8 h 24"/>
                <a:gd name="T8" fmla="*/ 0 w 13"/>
                <a:gd name="T9" fmla="*/ 0 h 24"/>
                <a:gd name="T10" fmla="*/ 13 w 13"/>
                <a:gd name="T11" fmla="*/ 24 h 24"/>
              </a:gdLst>
              <a:ahLst/>
              <a:cxnLst>
                <a:cxn ang="0">
                  <a:pos x="T0" y="T1"/>
                </a:cxn>
                <a:cxn ang="0">
                  <a:pos x="T2" y="T3"/>
                </a:cxn>
                <a:cxn ang="0">
                  <a:pos x="T4" y="T5"/>
                </a:cxn>
                <a:cxn ang="0">
                  <a:pos x="T6" y="T7"/>
                </a:cxn>
                <a:cxn ang="0">
                  <a:pos x="T8" y="T9"/>
                </a:cxn>
                <a:cxn ang="0">
                  <a:pos x="T10" y="T11"/>
                </a:cxn>
              </a:cxnLst>
              <a:rect l="0" t="0" r="r" b="b"/>
              <a:pathLst>
                <a:path w="13" h="24">
                  <a:moveTo>
                    <a:pt x="13" y="24"/>
                  </a:moveTo>
                  <a:lnTo>
                    <a:pt x="13" y="16"/>
                  </a:lnTo>
                  <a:lnTo>
                    <a:pt x="6" y="8"/>
                  </a:lnTo>
                  <a:lnTo>
                    <a:pt x="0" y="8"/>
                  </a:lnTo>
                  <a:lnTo>
                    <a:pt x="0" y="0"/>
                  </a:lnTo>
                  <a:lnTo>
                    <a:pt x="13" y="24"/>
                  </a:lnTo>
                  <a:close/>
                </a:path>
              </a:pathLst>
            </a:custGeom>
            <a:solidFill>
              <a:schemeClr val="bg2"/>
            </a:solidFill>
            <a:ln w="9525">
              <a:solidFill>
                <a:schemeClr val="tx1"/>
              </a:solidFill>
              <a:round/>
            </a:ln>
          </p:spPr>
          <p:txBody>
            <a:bodyPr/>
            <a:lstStyle/>
            <a:p>
              <a:endParaRPr lang="en-US">
                <a:latin typeface="Arial" panose="020B0604020202020204" pitchFamily="34" charset="0"/>
                <a:cs typeface="Arial" panose="020B0604020202020204" pitchFamily="34" charset="0"/>
              </a:endParaRPr>
            </a:p>
          </p:txBody>
        </p:sp>
        <p:sp>
          <p:nvSpPr>
            <p:cNvPr id="120" name="Freeform 140"/>
            <p:cNvSpPr/>
            <p:nvPr/>
          </p:nvSpPr>
          <p:spPr bwMode="auto">
            <a:xfrm>
              <a:off x="2656" y="2903"/>
              <a:ext cx="13" cy="24"/>
            </a:xfrm>
            <a:custGeom>
              <a:avLst/>
              <a:gdLst>
                <a:gd name="T0" fmla="*/ 13 w 13"/>
                <a:gd name="T1" fmla="*/ 24 h 24"/>
                <a:gd name="T2" fmla="*/ 13 w 13"/>
                <a:gd name="T3" fmla="*/ 16 h 24"/>
                <a:gd name="T4" fmla="*/ 6 w 13"/>
                <a:gd name="T5" fmla="*/ 8 h 24"/>
                <a:gd name="T6" fmla="*/ 0 w 13"/>
                <a:gd name="T7" fmla="*/ 8 h 24"/>
                <a:gd name="T8" fmla="*/ 0 w 13"/>
                <a:gd name="T9" fmla="*/ 0 h 24"/>
              </a:gdLst>
              <a:ahLst/>
              <a:cxnLst>
                <a:cxn ang="0">
                  <a:pos x="T0" y="T1"/>
                </a:cxn>
                <a:cxn ang="0">
                  <a:pos x="T2" y="T3"/>
                </a:cxn>
                <a:cxn ang="0">
                  <a:pos x="T4" y="T5"/>
                </a:cxn>
                <a:cxn ang="0">
                  <a:pos x="T6" y="T7"/>
                </a:cxn>
                <a:cxn ang="0">
                  <a:pos x="T8" y="T9"/>
                </a:cxn>
              </a:cxnLst>
              <a:rect l="0" t="0" r="r" b="b"/>
              <a:pathLst>
                <a:path w="13" h="24">
                  <a:moveTo>
                    <a:pt x="13" y="24"/>
                  </a:moveTo>
                  <a:lnTo>
                    <a:pt x="13" y="16"/>
                  </a:lnTo>
                  <a:lnTo>
                    <a:pt x="6" y="8"/>
                  </a:lnTo>
                  <a:lnTo>
                    <a:pt x="0" y="8"/>
                  </a:lnTo>
                  <a:lnTo>
                    <a:pt x="0" y="0"/>
                  </a:lnTo>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21" name="Freeform 141"/>
            <p:cNvSpPr/>
            <p:nvPr/>
          </p:nvSpPr>
          <p:spPr bwMode="auto">
            <a:xfrm>
              <a:off x="2623" y="2775"/>
              <a:ext cx="59" cy="136"/>
            </a:xfrm>
            <a:custGeom>
              <a:avLst/>
              <a:gdLst>
                <a:gd name="T0" fmla="*/ 0 w 59"/>
                <a:gd name="T1" fmla="*/ 0 h 136"/>
                <a:gd name="T2" fmla="*/ 0 w 59"/>
                <a:gd name="T3" fmla="*/ 24 h 136"/>
                <a:gd name="T4" fmla="*/ 7 w 59"/>
                <a:gd name="T5" fmla="*/ 40 h 136"/>
                <a:gd name="T6" fmla="*/ 7 w 59"/>
                <a:gd name="T7" fmla="*/ 96 h 136"/>
                <a:gd name="T8" fmla="*/ 7 w 59"/>
                <a:gd name="T9" fmla="*/ 128 h 136"/>
                <a:gd name="T10" fmla="*/ 13 w 59"/>
                <a:gd name="T11" fmla="*/ 136 h 136"/>
                <a:gd name="T12" fmla="*/ 20 w 59"/>
                <a:gd name="T13" fmla="*/ 136 h 136"/>
                <a:gd name="T14" fmla="*/ 26 w 59"/>
                <a:gd name="T15" fmla="*/ 128 h 136"/>
                <a:gd name="T16" fmla="*/ 33 w 59"/>
                <a:gd name="T17" fmla="*/ 128 h 136"/>
                <a:gd name="T18" fmla="*/ 46 w 59"/>
                <a:gd name="T19" fmla="*/ 136 h 136"/>
                <a:gd name="T20" fmla="*/ 52 w 59"/>
                <a:gd name="T21" fmla="*/ 128 h 136"/>
                <a:gd name="T22" fmla="*/ 59 w 59"/>
                <a:gd name="T23" fmla="*/ 120 h 136"/>
                <a:gd name="T24" fmla="*/ 59 w 59"/>
                <a:gd name="T25" fmla="*/ 88 h 136"/>
                <a:gd name="T26" fmla="*/ 59 w 59"/>
                <a:gd name="T27" fmla="*/ 72 h 136"/>
                <a:gd name="T28" fmla="*/ 52 w 59"/>
                <a:gd name="T29" fmla="*/ 0 h 136"/>
                <a:gd name="T30" fmla="*/ 52 w 59"/>
                <a:gd name="T31" fmla="*/ 8 h 136"/>
                <a:gd name="T32" fmla="*/ 33 w 59"/>
                <a:gd name="T33" fmla="*/ 8 h 136"/>
                <a:gd name="T34" fmla="*/ 20 w 59"/>
                <a:gd name="T35" fmla="*/ 8 h 136"/>
                <a:gd name="T36" fmla="*/ 0 w 59"/>
                <a:gd name="T37" fmla="*/ 0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9" h="136">
                  <a:moveTo>
                    <a:pt x="0" y="0"/>
                  </a:moveTo>
                  <a:lnTo>
                    <a:pt x="0" y="24"/>
                  </a:lnTo>
                  <a:lnTo>
                    <a:pt x="7" y="40"/>
                  </a:lnTo>
                  <a:lnTo>
                    <a:pt x="7" y="96"/>
                  </a:lnTo>
                  <a:lnTo>
                    <a:pt x="7" y="128"/>
                  </a:lnTo>
                  <a:lnTo>
                    <a:pt x="13" y="136"/>
                  </a:lnTo>
                  <a:lnTo>
                    <a:pt x="20" y="136"/>
                  </a:lnTo>
                  <a:lnTo>
                    <a:pt x="26" y="128"/>
                  </a:lnTo>
                  <a:lnTo>
                    <a:pt x="33" y="128"/>
                  </a:lnTo>
                  <a:lnTo>
                    <a:pt x="46" y="136"/>
                  </a:lnTo>
                  <a:lnTo>
                    <a:pt x="52" y="128"/>
                  </a:lnTo>
                  <a:lnTo>
                    <a:pt x="59" y="120"/>
                  </a:lnTo>
                  <a:lnTo>
                    <a:pt x="59" y="88"/>
                  </a:lnTo>
                  <a:lnTo>
                    <a:pt x="59" y="72"/>
                  </a:lnTo>
                  <a:lnTo>
                    <a:pt x="52" y="0"/>
                  </a:lnTo>
                  <a:lnTo>
                    <a:pt x="52" y="8"/>
                  </a:lnTo>
                  <a:lnTo>
                    <a:pt x="33" y="8"/>
                  </a:lnTo>
                  <a:lnTo>
                    <a:pt x="20" y="8"/>
                  </a:lnTo>
                  <a:lnTo>
                    <a:pt x="0"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22" name="Freeform 142"/>
            <p:cNvSpPr/>
            <p:nvPr/>
          </p:nvSpPr>
          <p:spPr bwMode="auto">
            <a:xfrm>
              <a:off x="2656" y="2815"/>
              <a:ext cx="6" cy="88"/>
            </a:xfrm>
            <a:custGeom>
              <a:avLst/>
              <a:gdLst>
                <a:gd name="T0" fmla="*/ 0 w 6"/>
                <a:gd name="T1" fmla="*/ 88 h 88"/>
                <a:gd name="T2" fmla="*/ 6 w 6"/>
                <a:gd name="T3" fmla="*/ 32 h 88"/>
                <a:gd name="T4" fmla="*/ 6 w 6"/>
                <a:gd name="T5" fmla="*/ 0 h 88"/>
              </a:gdLst>
              <a:ahLst/>
              <a:cxnLst>
                <a:cxn ang="0">
                  <a:pos x="T0" y="T1"/>
                </a:cxn>
                <a:cxn ang="0">
                  <a:pos x="T2" y="T3"/>
                </a:cxn>
                <a:cxn ang="0">
                  <a:pos x="T4" y="T5"/>
                </a:cxn>
              </a:cxnLst>
              <a:rect l="0" t="0" r="r" b="b"/>
              <a:pathLst>
                <a:path w="6" h="88">
                  <a:moveTo>
                    <a:pt x="0" y="88"/>
                  </a:moveTo>
                  <a:lnTo>
                    <a:pt x="6" y="32"/>
                  </a:lnTo>
                  <a:lnTo>
                    <a:pt x="6" y="0"/>
                  </a:lnTo>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23" name="Freeform 143"/>
            <p:cNvSpPr/>
            <p:nvPr/>
          </p:nvSpPr>
          <p:spPr bwMode="auto">
            <a:xfrm>
              <a:off x="2630" y="2639"/>
              <a:ext cx="32" cy="48"/>
            </a:xfrm>
            <a:custGeom>
              <a:avLst/>
              <a:gdLst>
                <a:gd name="T0" fmla="*/ 6 w 32"/>
                <a:gd name="T1" fmla="*/ 16 h 48"/>
                <a:gd name="T2" fmla="*/ 6 w 32"/>
                <a:gd name="T3" fmla="*/ 16 h 48"/>
                <a:gd name="T4" fmla="*/ 0 w 32"/>
                <a:gd name="T5" fmla="*/ 24 h 48"/>
                <a:gd name="T6" fmla="*/ 0 w 32"/>
                <a:gd name="T7" fmla="*/ 24 h 48"/>
                <a:gd name="T8" fmla="*/ 6 w 32"/>
                <a:gd name="T9" fmla="*/ 32 h 48"/>
                <a:gd name="T10" fmla="*/ 6 w 32"/>
                <a:gd name="T11" fmla="*/ 40 h 48"/>
                <a:gd name="T12" fmla="*/ 19 w 32"/>
                <a:gd name="T13" fmla="*/ 48 h 48"/>
                <a:gd name="T14" fmla="*/ 32 w 32"/>
                <a:gd name="T15" fmla="*/ 48 h 48"/>
                <a:gd name="T16" fmla="*/ 32 w 32"/>
                <a:gd name="T17" fmla="*/ 40 h 48"/>
                <a:gd name="T18" fmla="*/ 32 w 32"/>
                <a:gd name="T19" fmla="*/ 32 h 48"/>
                <a:gd name="T20" fmla="*/ 32 w 32"/>
                <a:gd name="T21" fmla="*/ 16 h 48"/>
                <a:gd name="T22" fmla="*/ 32 w 32"/>
                <a:gd name="T23" fmla="*/ 0 h 48"/>
                <a:gd name="T24" fmla="*/ 13 w 32"/>
                <a:gd name="T25" fmla="*/ 8 h 48"/>
                <a:gd name="T26" fmla="*/ 6 w 32"/>
                <a:gd name="T27" fmla="*/ 8 h 48"/>
                <a:gd name="T28" fmla="*/ 6 w 32"/>
                <a:gd name="T29" fmla="*/ 1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2" h="48">
                  <a:moveTo>
                    <a:pt x="6" y="16"/>
                  </a:moveTo>
                  <a:lnTo>
                    <a:pt x="6" y="16"/>
                  </a:lnTo>
                  <a:lnTo>
                    <a:pt x="0" y="24"/>
                  </a:lnTo>
                  <a:lnTo>
                    <a:pt x="0" y="24"/>
                  </a:lnTo>
                  <a:lnTo>
                    <a:pt x="6" y="32"/>
                  </a:lnTo>
                  <a:lnTo>
                    <a:pt x="6" y="40"/>
                  </a:lnTo>
                  <a:lnTo>
                    <a:pt x="19" y="48"/>
                  </a:lnTo>
                  <a:lnTo>
                    <a:pt x="32" y="48"/>
                  </a:lnTo>
                  <a:lnTo>
                    <a:pt x="32" y="40"/>
                  </a:lnTo>
                  <a:lnTo>
                    <a:pt x="32" y="32"/>
                  </a:lnTo>
                  <a:lnTo>
                    <a:pt x="32" y="16"/>
                  </a:lnTo>
                  <a:lnTo>
                    <a:pt x="32" y="0"/>
                  </a:lnTo>
                  <a:lnTo>
                    <a:pt x="13" y="8"/>
                  </a:lnTo>
                  <a:lnTo>
                    <a:pt x="6" y="8"/>
                  </a:lnTo>
                  <a:lnTo>
                    <a:pt x="6" y="16"/>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24" name="Freeform 144"/>
            <p:cNvSpPr/>
            <p:nvPr/>
          </p:nvSpPr>
          <p:spPr bwMode="auto">
            <a:xfrm>
              <a:off x="2623" y="2623"/>
              <a:ext cx="46" cy="40"/>
            </a:xfrm>
            <a:custGeom>
              <a:avLst/>
              <a:gdLst>
                <a:gd name="T0" fmla="*/ 39 w 46"/>
                <a:gd name="T1" fmla="*/ 32 h 40"/>
                <a:gd name="T2" fmla="*/ 46 w 46"/>
                <a:gd name="T3" fmla="*/ 24 h 40"/>
                <a:gd name="T4" fmla="*/ 46 w 46"/>
                <a:gd name="T5" fmla="*/ 16 h 40"/>
                <a:gd name="T6" fmla="*/ 39 w 46"/>
                <a:gd name="T7" fmla="*/ 8 h 40"/>
                <a:gd name="T8" fmla="*/ 33 w 46"/>
                <a:gd name="T9" fmla="*/ 0 h 40"/>
                <a:gd name="T10" fmla="*/ 20 w 46"/>
                <a:gd name="T11" fmla="*/ 0 h 40"/>
                <a:gd name="T12" fmla="*/ 13 w 46"/>
                <a:gd name="T13" fmla="*/ 0 h 40"/>
                <a:gd name="T14" fmla="*/ 7 w 46"/>
                <a:gd name="T15" fmla="*/ 8 h 40"/>
                <a:gd name="T16" fmla="*/ 7 w 46"/>
                <a:gd name="T17" fmla="*/ 0 h 40"/>
                <a:gd name="T18" fmla="*/ 7 w 46"/>
                <a:gd name="T19" fmla="*/ 8 h 40"/>
                <a:gd name="T20" fmla="*/ 0 w 46"/>
                <a:gd name="T21" fmla="*/ 8 h 40"/>
                <a:gd name="T22" fmla="*/ 7 w 46"/>
                <a:gd name="T23" fmla="*/ 8 h 40"/>
                <a:gd name="T24" fmla="*/ 0 w 46"/>
                <a:gd name="T25" fmla="*/ 16 h 40"/>
                <a:gd name="T26" fmla="*/ 0 w 46"/>
                <a:gd name="T27" fmla="*/ 32 h 40"/>
                <a:gd name="T28" fmla="*/ 7 w 46"/>
                <a:gd name="T29" fmla="*/ 40 h 40"/>
                <a:gd name="T30" fmla="*/ 7 w 46"/>
                <a:gd name="T31" fmla="*/ 40 h 40"/>
                <a:gd name="T32" fmla="*/ 13 w 46"/>
                <a:gd name="T33" fmla="*/ 32 h 40"/>
                <a:gd name="T34" fmla="*/ 13 w 46"/>
                <a:gd name="T35" fmla="*/ 32 h 40"/>
                <a:gd name="T36" fmla="*/ 13 w 46"/>
                <a:gd name="T37" fmla="*/ 24 h 40"/>
                <a:gd name="T38" fmla="*/ 20 w 46"/>
                <a:gd name="T39" fmla="*/ 24 h 40"/>
                <a:gd name="T40" fmla="*/ 39 w 46"/>
                <a:gd name="T41" fmla="*/ 16 h 40"/>
                <a:gd name="T42" fmla="*/ 39 w 46"/>
                <a:gd name="T43" fmla="*/ 3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6" h="40">
                  <a:moveTo>
                    <a:pt x="39" y="32"/>
                  </a:moveTo>
                  <a:lnTo>
                    <a:pt x="46" y="24"/>
                  </a:lnTo>
                  <a:lnTo>
                    <a:pt x="46" y="16"/>
                  </a:lnTo>
                  <a:lnTo>
                    <a:pt x="39" y="8"/>
                  </a:lnTo>
                  <a:lnTo>
                    <a:pt x="33" y="0"/>
                  </a:lnTo>
                  <a:lnTo>
                    <a:pt x="20" y="0"/>
                  </a:lnTo>
                  <a:lnTo>
                    <a:pt x="13" y="0"/>
                  </a:lnTo>
                  <a:lnTo>
                    <a:pt x="7" y="8"/>
                  </a:lnTo>
                  <a:lnTo>
                    <a:pt x="7" y="0"/>
                  </a:lnTo>
                  <a:lnTo>
                    <a:pt x="7" y="8"/>
                  </a:lnTo>
                  <a:lnTo>
                    <a:pt x="0" y="8"/>
                  </a:lnTo>
                  <a:lnTo>
                    <a:pt x="7" y="8"/>
                  </a:lnTo>
                  <a:lnTo>
                    <a:pt x="0" y="16"/>
                  </a:lnTo>
                  <a:lnTo>
                    <a:pt x="0" y="32"/>
                  </a:lnTo>
                  <a:lnTo>
                    <a:pt x="7" y="40"/>
                  </a:lnTo>
                  <a:lnTo>
                    <a:pt x="7" y="40"/>
                  </a:lnTo>
                  <a:lnTo>
                    <a:pt x="13" y="32"/>
                  </a:lnTo>
                  <a:lnTo>
                    <a:pt x="13" y="32"/>
                  </a:lnTo>
                  <a:lnTo>
                    <a:pt x="13" y="24"/>
                  </a:lnTo>
                  <a:lnTo>
                    <a:pt x="20" y="24"/>
                  </a:lnTo>
                  <a:lnTo>
                    <a:pt x="39" y="16"/>
                  </a:lnTo>
                  <a:lnTo>
                    <a:pt x="39" y="32"/>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25" name="Freeform 145"/>
            <p:cNvSpPr/>
            <p:nvPr/>
          </p:nvSpPr>
          <p:spPr bwMode="auto">
            <a:xfrm>
              <a:off x="2636" y="2671"/>
              <a:ext cx="20" cy="24"/>
            </a:xfrm>
            <a:custGeom>
              <a:avLst/>
              <a:gdLst>
                <a:gd name="T0" fmla="*/ 0 w 20"/>
                <a:gd name="T1" fmla="*/ 0 h 24"/>
                <a:gd name="T2" fmla="*/ 0 w 20"/>
                <a:gd name="T3" fmla="*/ 16 h 24"/>
                <a:gd name="T4" fmla="*/ 7 w 20"/>
                <a:gd name="T5" fmla="*/ 24 h 24"/>
                <a:gd name="T6" fmla="*/ 13 w 20"/>
                <a:gd name="T7" fmla="*/ 24 h 24"/>
                <a:gd name="T8" fmla="*/ 20 w 20"/>
                <a:gd name="T9" fmla="*/ 24 h 24"/>
                <a:gd name="T10" fmla="*/ 20 w 20"/>
                <a:gd name="T11" fmla="*/ 16 h 24"/>
                <a:gd name="T12" fmla="*/ 20 w 20"/>
                <a:gd name="T13" fmla="*/ 16 h 24"/>
                <a:gd name="T14" fmla="*/ 13 w 20"/>
                <a:gd name="T15" fmla="*/ 16 h 24"/>
                <a:gd name="T16" fmla="*/ 0 w 20"/>
                <a:gd name="T17" fmla="*/ 8 h 24"/>
                <a:gd name="T18" fmla="*/ 0 w 20"/>
                <a:gd name="T19"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 h="24">
                  <a:moveTo>
                    <a:pt x="0" y="0"/>
                  </a:moveTo>
                  <a:lnTo>
                    <a:pt x="0" y="16"/>
                  </a:lnTo>
                  <a:lnTo>
                    <a:pt x="7" y="24"/>
                  </a:lnTo>
                  <a:lnTo>
                    <a:pt x="13" y="24"/>
                  </a:lnTo>
                  <a:lnTo>
                    <a:pt x="20" y="24"/>
                  </a:lnTo>
                  <a:lnTo>
                    <a:pt x="20" y="16"/>
                  </a:lnTo>
                  <a:lnTo>
                    <a:pt x="20" y="16"/>
                  </a:lnTo>
                  <a:lnTo>
                    <a:pt x="13" y="16"/>
                  </a:lnTo>
                  <a:lnTo>
                    <a:pt x="0" y="8"/>
                  </a:lnTo>
                  <a:lnTo>
                    <a:pt x="0"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26" name="Freeform 146"/>
            <p:cNvSpPr/>
            <p:nvPr/>
          </p:nvSpPr>
          <p:spPr bwMode="auto">
            <a:xfrm>
              <a:off x="2610" y="2687"/>
              <a:ext cx="78" cy="96"/>
            </a:xfrm>
            <a:custGeom>
              <a:avLst/>
              <a:gdLst>
                <a:gd name="T0" fmla="*/ 26 w 78"/>
                <a:gd name="T1" fmla="*/ 0 h 96"/>
                <a:gd name="T2" fmla="*/ 13 w 78"/>
                <a:gd name="T3" fmla="*/ 8 h 96"/>
                <a:gd name="T4" fmla="*/ 7 w 78"/>
                <a:gd name="T5" fmla="*/ 16 h 96"/>
                <a:gd name="T6" fmla="*/ 0 w 78"/>
                <a:gd name="T7" fmla="*/ 32 h 96"/>
                <a:gd name="T8" fmla="*/ 0 w 78"/>
                <a:gd name="T9" fmla="*/ 56 h 96"/>
                <a:gd name="T10" fmla="*/ 7 w 78"/>
                <a:gd name="T11" fmla="*/ 64 h 96"/>
                <a:gd name="T12" fmla="*/ 13 w 78"/>
                <a:gd name="T13" fmla="*/ 56 h 96"/>
                <a:gd name="T14" fmla="*/ 13 w 78"/>
                <a:gd name="T15" fmla="*/ 48 h 96"/>
                <a:gd name="T16" fmla="*/ 13 w 78"/>
                <a:gd name="T17" fmla="*/ 88 h 96"/>
                <a:gd name="T18" fmla="*/ 33 w 78"/>
                <a:gd name="T19" fmla="*/ 96 h 96"/>
                <a:gd name="T20" fmla="*/ 46 w 78"/>
                <a:gd name="T21" fmla="*/ 96 h 96"/>
                <a:gd name="T22" fmla="*/ 65 w 78"/>
                <a:gd name="T23" fmla="*/ 96 h 96"/>
                <a:gd name="T24" fmla="*/ 72 w 78"/>
                <a:gd name="T25" fmla="*/ 88 h 96"/>
                <a:gd name="T26" fmla="*/ 65 w 78"/>
                <a:gd name="T27" fmla="*/ 48 h 96"/>
                <a:gd name="T28" fmla="*/ 72 w 78"/>
                <a:gd name="T29" fmla="*/ 48 h 96"/>
                <a:gd name="T30" fmla="*/ 78 w 78"/>
                <a:gd name="T31" fmla="*/ 48 h 96"/>
                <a:gd name="T32" fmla="*/ 78 w 78"/>
                <a:gd name="T33" fmla="*/ 24 h 96"/>
                <a:gd name="T34" fmla="*/ 65 w 78"/>
                <a:gd name="T35" fmla="*/ 8 h 96"/>
                <a:gd name="T36" fmla="*/ 59 w 78"/>
                <a:gd name="T37" fmla="*/ 0 h 96"/>
                <a:gd name="T38" fmla="*/ 46 w 78"/>
                <a:gd name="T39" fmla="*/ 0 h 96"/>
                <a:gd name="T40" fmla="*/ 46 w 78"/>
                <a:gd name="T41" fmla="*/ 8 h 96"/>
                <a:gd name="T42" fmla="*/ 39 w 78"/>
                <a:gd name="T43" fmla="*/ 8 h 96"/>
                <a:gd name="T44" fmla="*/ 33 w 78"/>
                <a:gd name="T45" fmla="*/ 8 h 96"/>
                <a:gd name="T46" fmla="*/ 26 w 78"/>
                <a:gd name="T47" fmla="*/ 0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8" h="96">
                  <a:moveTo>
                    <a:pt x="26" y="0"/>
                  </a:moveTo>
                  <a:lnTo>
                    <a:pt x="13" y="8"/>
                  </a:lnTo>
                  <a:lnTo>
                    <a:pt x="7" y="16"/>
                  </a:lnTo>
                  <a:lnTo>
                    <a:pt x="0" y="32"/>
                  </a:lnTo>
                  <a:lnTo>
                    <a:pt x="0" y="56"/>
                  </a:lnTo>
                  <a:lnTo>
                    <a:pt x="7" y="64"/>
                  </a:lnTo>
                  <a:lnTo>
                    <a:pt x="13" y="56"/>
                  </a:lnTo>
                  <a:lnTo>
                    <a:pt x="13" y="48"/>
                  </a:lnTo>
                  <a:lnTo>
                    <a:pt x="13" y="88"/>
                  </a:lnTo>
                  <a:lnTo>
                    <a:pt x="33" y="96"/>
                  </a:lnTo>
                  <a:lnTo>
                    <a:pt x="46" y="96"/>
                  </a:lnTo>
                  <a:lnTo>
                    <a:pt x="65" y="96"/>
                  </a:lnTo>
                  <a:lnTo>
                    <a:pt x="72" y="88"/>
                  </a:lnTo>
                  <a:lnTo>
                    <a:pt x="65" y="48"/>
                  </a:lnTo>
                  <a:lnTo>
                    <a:pt x="72" y="48"/>
                  </a:lnTo>
                  <a:lnTo>
                    <a:pt x="78" y="48"/>
                  </a:lnTo>
                  <a:lnTo>
                    <a:pt x="78" y="24"/>
                  </a:lnTo>
                  <a:lnTo>
                    <a:pt x="65" y="8"/>
                  </a:lnTo>
                  <a:lnTo>
                    <a:pt x="59" y="0"/>
                  </a:lnTo>
                  <a:lnTo>
                    <a:pt x="46" y="0"/>
                  </a:lnTo>
                  <a:lnTo>
                    <a:pt x="46" y="8"/>
                  </a:lnTo>
                  <a:lnTo>
                    <a:pt x="39" y="8"/>
                  </a:lnTo>
                  <a:lnTo>
                    <a:pt x="33" y="8"/>
                  </a:lnTo>
                  <a:lnTo>
                    <a:pt x="26"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27" name="Line 147"/>
            <p:cNvSpPr>
              <a:spLocks noChangeShapeType="1"/>
            </p:cNvSpPr>
            <p:nvPr/>
          </p:nvSpPr>
          <p:spPr bwMode="auto">
            <a:xfrm flipV="1">
              <a:off x="2675" y="2727"/>
              <a:ext cx="1" cy="8"/>
            </a:xfrm>
            <a:prstGeom prst="line">
              <a:avLst/>
            </a:prstGeom>
            <a:noFill/>
            <a:ln w="9525">
              <a:solidFill>
                <a:schemeClr val="tx1"/>
              </a:solidFill>
              <a:round/>
            </a:ln>
            <a:extLst>
              <a:ext uri="{909E8E84-426E-40DD-AFC4-6F175D3DCCD1}">
                <a14:hiddenFill xmlns:a14="http://schemas.microsoft.com/office/drawing/2010/main">
                  <a:noFill/>
                </a14:hiddenFill>
              </a:ext>
            </a:extLst>
          </p:spPr>
          <p:txBody>
            <a:bodyPr/>
            <a:lstStyle/>
            <a:p>
              <a:endParaRPr lang="en-US">
                <a:latin typeface="Arial" panose="020B0604020202020204" pitchFamily="34" charset="0"/>
                <a:cs typeface="Arial" panose="020B0604020202020204" pitchFamily="34" charset="0"/>
              </a:endParaRPr>
            </a:p>
          </p:txBody>
        </p:sp>
        <p:sp>
          <p:nvSpPr>
            <p:cNvPr id="128" name="Freeform 148"/>
            <p:cNvSpPr/>
            <p:nvPr/>
          </p:nvSpPr>
          <p:spPr bwMode="auto">
            <a:xfrm>
              <a:off x="2610" y="2743"/>
              <a:ext cx="26" cy="56"/>
            </a:xfrm>
            <a:custGeom>
              <a:avLst/>
              <a:gdLst>
                <a:gd name="T0" fmla="*/ 13 w 26"/>
                <a:gd name="T1" fmla="*/ 0 h 56"/>
                <a:gd name="T2" fmla="*/ 13 w 26"/>
                <a:gd name="T3" fmla="*/ 24 h 56"/>
                <a:gd name="T4" fmla="*/ 26 w 26"/>
                <a:gd name="T5" fmla="*/ 48 h 56"/>
                <a:gd name="T6" fmla="*/ 20 w 26"/>
                <a:gd name="T7" fmla="*/ 56 h 56"/>
                <a:gd name="T8" fmla="*/ 0 w 26"/>
                <a:gd name="T9" fmla="*/ 24 h 56"/>
                <a:gd name="T10" fmla="*/ 0 w 26"/>
                <a:gd name="T11" fmla="*/ 0 h 56"/>
                <a:gd name="T12" fmla="*/ 7 w 26"/>
                <a:gd name="T13" fmla="*/ 8 h 56"/>
                <a:gd name="T14" fmla="*/ 13 w 26"/>
                <a:gd name="T15" fmla="*/ 0 h 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56">
                  <a:moveTo>
                    <a:pt x="13" y="0"/>
                  </a:moveTo>
                  <a:lnTo>
                    <a:pt x="13" y="24"/>
                  </a:lnTo>
                  <a:lnTo>
                    <a:pt x="26" y="48"/>
                  </a:lnTo>
                  <a:lnTo>
                    <a:pt x="20" y="56"/>
                  </a:lnTo>
                  <a:lnTo>
                    <a:pt x="0" y="24"/>
                  </a:lnTo>
                  <a:lnTo>
                    <a:pt x="0" y="0"/>
                  </a:lnTo>
                  <a:lnTo>
                    <a:pt x="7" y="8"/>
                  </a:lnTo>
                  <a:lnTo>
                    <a:pt x="13"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sp>
          <p:nvSpPr>
            <p:cNvPr id="129" name="Freeform 149"/>
            <p:cNvSpPr/>
            <p:nvPr/>
          </p:nvSpPr>
          <p:spPr bwMode="auto">
            <a:xfrm>
              <a:off x="2675" y="2735"/>
              <a:ext cx="13" cy="56"/>
            </a:xfrm>
            <a:custGeom>
              <a:avLst/>
              <a:gdLst>
                <a:gd name="T0" fmla="*/ 13 w 13"/>
                <a:gd name="T1" fmla="*/ 0 h 56"/>
                <a:gd name="T2" fmla="*/ 13 w 13"/>
                <a:gd name="T3" fmla="*/ 24 h 56"/>
                <a:gd name="T4" fmla="*/ 0 w 13"/>
                <a:gd name="T5" fmla="*/ 56 h 56"/>
                <a:gd name="T6" fmla="*/ 0 w 13"/>
                <a:gd name="T7" fmla="*/ 48 h 56"/>
                <a:gd name="T8" fmla="*/ 7 w 13"/>
                <a:gd name="T9" fmla="*/ 40 h 56"/>
                <a:gd name="T10" fmla="*/ 0 w 13"/>
                <a:gd name="T11" fmla="*/ 0 h 56"/>
                <a:gd name="T12" fmla="*/ 7 w 13"/>
                <a:gd name="T13" fmla="*/ 0 h 56"/>
                <a:gd name="T14" fmla="*/ 13 w 13"/>
                <a:gd name="T15" fmla="*/ 0 h 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56">
                  <a:moveTo>
                    <a:pt x="13" y="0"/>
                  </a:moveTo>
                  <a:lnTo>
                    <a:pt x="13" y="24"/>
                  </a:lnTo>
                  <a:lnTo>
                    <a:pt x="0" y="56"/>
                  </a:lnTo>
                  <a:lnTo>
                    <a:pt x="0" y="48"/>
                  </a:lnTo>
                  <a:lnTo>
                    <a:pt x="7" y="40"/>
                  </a:lnTo>
                  <a:lnTo>
                    <a:pt x="0" y="0"/>
                  </a:lnTo>
                  <a:lnTo>
                    <a:pt x="7" y="0"/>
                  </a:lnTo>
                  <a:lnTo>
                    <a:pt x="13" y="0"/>
                  </a:lnTo>
                  <a:close/>
                </a:path>
              </a:pathLst>
            </a:custGeom>
            <a:solidFill>
              <a:schemeClr val="bg2"/>
            </a:solidFill>
            <a:ln w="9525">
              <a:solidFill>
                <a:schemeClr val="tx1"/>
              </a:solidFill>
              <a:prstDash val="solid"/>
              <a:round/>
            </a:ln>
          </p:spPr>
          <p:txBody>
            <a:bodyPr/>
            <a:lstStyle/>
            <a:p>
              <a:endParaRPr lang="en-US">
                <a:latin typeface="Arial" panose="020B0604020202020204" pitchFamily="34" charset="0"/>
                <a:cs typeface="Arial" panose="020B0604020202020204" pitchFamily="34" charset="0"/>
              </a:endParaRPr>
            </a:p>
          </p:txBody>
        </p:sp>
      </p:grpSp>
      <p:grpSp>
        <p:nvGrpSpPr>
          <p:cNvPr id="130" name="Group 157"/>
          <p:cNvGrpSpPr/>
          <p:nvPr/>
        </p:nvGrpSpPr>
        <p:grpSpPr bwMode="auto">
          <a:xfrm>
            <a:off x="4600575" y="4602480"/>
            <a:ext cx="1114425" cy="1119188"/>
            <a:chOff x="3110" y="2304"/>
            <a:chExt cx="702" cy="705"/>
          </a:xfrm>
        </p:grpSpPr>
        <p:sp>
          <p:nvSpPr>
            <p:cNvPr id="131" name="Rectangle 5"/>
            <p:cNvSpPr>
              <a:spLocks noChangeArrowheads="1"/>
            </p:cNvSpPr>
            <p:nvPr/>
          </p:nvSpPr>
          <p:spPr bwMode="auto">
            <a:xfrm>
              <a:off x="3110" y="2304"/>
              <a:ext cx="702" cy="705"/>
            </a:xfrm>
            <a:prstGeom prst="rect">
              <a:avLst/>
            </a:prstGeom>
            <a:noFill/>
            <a:ln w="20638">
              <a:solidFill>
                <a:srgbClr val="000000"/>
              </a:solidFill>
              <a:miter lim="800000"/>
            </a:ln>
            <a:extLst>
              <a:ext uri="{909E8E84-426E-40DD-AFC4-6F175D3DCCD1}">
                <a14:hiddenFill xmlns:a14="http://schemas.microsoft.com/office/drawing/2010/main">
                  <a:solidFill>
                    <a:srgbClr val="FFFFFF"/>
                  </a:solidFill>
                </a14:hiddenFill>
              </a:ext>
            </a:extLst>
          </p:spPr>
          <p:txBody>
            <a:bodyPr/>
            <a:lstStyle/>
            <a:p>
              <a:endParaRPr lang="en-US">
                <a:latin typeface="Arial" panose="020B0604020202020204" pitchFamily="34" charset="0"/>
                <a:cs typeface="Arial" panose="020B0604020202020204" pitchFamily="34" charset="0"/>
              </a:endParaRPr>
            </a:p>
          </p:txBody>
        </p:sp>
        <p:grpSp>
          <p:nvGrpSpPr>
            <p:cNvPr id="132" name="Group 150"/>
            <p:cNvGrpSpPr/>
            <p:nvPr/>
          </p:nvGrpSpPr>
          <p:grpSpPr bwMode="auto">
            <a:xfrm flipH="1">
              <a:off x="3216" y="2421"/>
              <a:ext cx="432" cy="411"/>
              <a:chOff x="1632" y="1248"/>
              <a:chExt cx="2682" cy="2286"/>
            </a:xfrm>
          </p:grpSpPr>
          <p:sp>
            <p:nvSpPr>
              <p:cNvPr id="133" name="Gear"/>
              <p:cNvSpPr>
                <a:spLocks noEditPoints="1" noChangeArrowheads="1"/>
              </p:cNvSpPr>
              <p:nvPr/>
            </p:nvSpPr>
            <p:spPr bwMode="auto">
              <a:xfrm>
                <a:off x="3119" y="1248"/>
                <a:ext cx="1195" cy="1048"/>
              </a:xfrm>
              <a:custGeom>
                <a:avLst/>
                <a:gdLst>
                  <a:gd name="T0" fmla="*/ 10800 w 21600"/>
                  <a:gd name="T1" fmla="*/ 0 h 21600"/>
                  <a:gd name="T2" fmla="*/ 21600 w 21600"/>
                  <a:gd name="T3" fmla="*/ 10800 h 21600"/>
                  <a:gd name="T4" fmla="*/ 10800 w 21600"/>
                  <a:gd name="T5" fmla="*/ 21600 h 21600"/>
                  <a:gd name="T6" fmla="*/ 0 w 21600"/>
                  <a:gd name="T7" fmla="*/ 10800 h 21600"/>
                  <a:gd name="T8" fmla="*/ 4374 w 21600"/>
                  <a:gd name="T9" fmla="*/ 3964 h 21600"/>
                  <a:gd name="T10" fmla="*/ 17841 w 21600"/>
                  <a:gd name="T11" fmla="*/ 17635 h 21600"/>
                </a:gdLst>
                <a:ahLst/>
                <a:cxnLst>
                  <a:cxn ang="0">
                    <a:pos x="T0" y="T1"/>
                  </a:cxn>
                  <a:cxn ang="0">
                    <a:pos x="T2" y="T3"/>
                  </a:cxn>
                  <a:cxn ang="0">
                    <a:pos x="T4" y="T5"/>
                  </a:cxn>
                  <a:cxn ang="0">
                    <a:pos x="T6" y="T7"/>
                  </a:cxn>
                </a:cxnLst>
                <a:rect l="T8" t="T9" r="T10" b="T11"/>
                <a:pathLst>
                  <a:path w="21600" h="21600">
                    <a:moveTo>
                      <a:pt x="9689" y="1725"/>
                    </a:moveTo>
                    <a:lnTo>
                      <a:pt x="10304" y="85"/>
                    </a:lnTo>
                    <a:lnTo>
                      <a:pt x="11637" y="85"/>
                    </a:lnTo>
                    <a:lnTo>
                      <a:pt x="12303" y="1777"/>
                    </a:lnTo>
                    <a:lnTo>
                      <a:pt x="13072" y="1931"/>
                    </a:lnTo>
                    <a:lnTo>
                      <a:pt x="14303" y="598"/>
                    </a:lnTo>
                    <a:lnTo>
                      <a:pt x="15533" y="1110"/>
                    </a:lnTo>
                    <a:lnTo>
                      <a:pt x="15584" y="2905"/>
                    </a:lnTo>
                    <a:lnTo>
                      <a:pt x="16405" y="3520"/>
                    </a:lnTo>
                    <a:lnTo>
                      <a:pt x="17891" y="2751"/>
                    </a:lnTo>
                    <a:lnTo>
                      <a:pt x="18917" y="3674"/>
                    </a:lnTo>
                    <a:lnTo>
                      <a:pt x="18199" y="5314"/>
                    </a:lnTo>
                    <a:lnTo>
                      <a:pt x="18763" y="6083"/>
                    </a:lnTo>
                    <a:lnTo>
                      <a:pt x="20403" y="6032"/>
                    </a:lnTo>
                    <a:lnTo>
                      <a:pt x="20865" y="7211"/>
                    </a:lnTo>
                    <a:lnTo>
                      <a:pt x="19737" y="8185"/>
                    </a:lnTo>
                    <a:lnTo>
                      <a:pt x="20096" y="9723"/>
                    </a:lnTo>
                    <a:lnTo>
                      <a:pt x="21634" y="10287"/>
                    </a:lnTo>
                    <a:lnTo>
                      <a:pt x="21582" y="11620"/>
                    </a:lnTo>
                    <a:lnTo>
                      <a:pt x="20147" y="12184"/>
                    </a:lnTo>
                    <a:lnTo>
                      <a:pt x="19942" y="13158"/>
                    </a:lnTo>
                    <a:lnTo>
                      <a:pt x="21070" y="14234"/>
                    </a:lnTo>
                    <a:lnTo>
                      <a:pt x="20608" y="15362"/>
                    </a:lnTo>
                    <a:lnTo>
                      <a:pt x="19019" y="15465"/>
                    </a:lnTo>
                    <a:lnTo>
                      <a:pt x="18404" y="16439"/>
                    </a:lnTo>
                    <a:lnTo>
                      <a:pt x="19122" y="17925"/>
                    </a:lnTo>
                    <a:lnTo>
                      <a:pt x="18096" y="18797"/>
                    </a:lnTo>
                    <a:lnTo>
                      <a:pt x="16763" y="18284"/>
                    </a:lnTo>
                    <a:lnTo>
                      <a:pt x="15431" y="19002"/>
                    </a:lnTo>
                    <a:lnTo>
                      <a:pt x="15277" y="20848"/>
                    </a:lnTo>
                    <a:lnTo>
                      <a:pt x="14149" y="21155"/>
                    </a:lnTo>
                    <a:lnTo>
                      <a:pt x="13021" y="19925"/>
                    </a:lnTo>
                    <a:lnTo>
                      <a:pt x="12252" y="20181"/>
                    </a:lnTo>
                    <a:lnTo>
                      <a:pt x="11739" y="21668"/>
                    </a:lnTo>
                    <a:lnTo>
                      <a:pt x="10201" y="21668"/>
                    </a:lnTo>
                    <a:lnTo>
                      <a:pt x="9740" y="20130"/>
                    </a:lnTo>
                    <a:lnTo>
                      <a:pt x="8253" y="19771"/>
                    </a:lnTo>
                    <a:lnTo>
                      <a:pt x="7125" y="21001"/>
                    </a:lnTo>
                    <a:lnTo>
                      <a:pt x="5895" y="20489"/>
                    </a:lnTo>
                    <a:lnTo>
                      <a:pt x="5946" y="18592"/>
                    </a:lnTo>
                    <a:lnTo>
                      <a:pt x="5177" y="18131"/>
                    </a:lnTo>
                    <a:lnTo>
                      <a:pt x="3383" y="18848"/>
                    </a:lnTo>
                    <a:lnTo>
                      <a:pt x="2614" y="17874"/>
                    </a:lnTo>
                    <a:lnTo>
                      <a:pt x="3383" y="16182"/>
                    </a:lnTo>
                    <a:lnTo>
                      <a:pt x="2922" y="15465"/>
                    </a:lnTo>
                    <a:lnTo>
                      <a:pt x="922" y="15516"/>
                    </a:lnTo>
                    <a:lnTo>
                      <a:pt x="512" y="14234"/>
                    </a:lnTo>
                    <a:lnTo>
                      <a:pt x="1948" y="12901"/>
                    </a:lnTo>
                    <a:lnTo>
                      <a:pt x="1896" y="12184"/>
                    </a:lnTo>
                    <a:lnTo>
                      <a:pt x="0" y="11415"/>
                    </a:lnTo>
                    <a:lnTo>
                      <a:pt x="51" y="10031"/>
                    </a:lnTo>
                    <a:lnTo>
                      <a:pt x="1948" y="9313"/>
                    </a:lnTo>
                    <a:lnTo>
                      <a:pt x="2101" y="8595"/>
                    </a:lnTo>
                    <a:lnTo>
                      <a:pt x="615" y="7160"/>
                    </a:lnTo>
                    <a:lnTo>
                      <a:pt x="1127" y="5878"/>
                    </a:lnTo>
                    <a:lnTo>
                      <a:pt x="3178" y="5981"/>
                    </a:lnTo>
                    <a:lnTo>
                      <a:pt x="3588" y="5417"/>
                    </a:lnTo>
                    <a:lnTo>
                      <a:pt x="2819" y="3520"/>
                    </a:lnTo>
                    <a:lnTo>
                      <a:pt x="3742" y="2597"/>
                    </a:lnTo>
                    <a:lnTo>
                      <a:pt x="5536" y="3417"/>
                    </a:lnTo>
                    <a:lnTo>
                      <a:pt x="6049" y="3058"/>
                    </a:lnTo>
                    <a:lnTo>
                      <a:pt x="6100" y="1264"/>
                    </a:lnTo>
                    <a:lnTo>
                      <a:pt x="7228" y="700"/>
                    </a:lnTo>
                    <a:lnTo>
                      <a:pt x="8510" y="2033"/>
                    </a:lnTo>
                    <a:lnTo>
                      <a:pt x="9689" y="1725"/>
                    </a:lnTo>
                    <a:close/>
                    <a:moveTo>
                      <a:pt x="10817" y="14422"/>
                    </a:moveTo>
                    <a:lnTo>
                      <a:pt x="11175" y="14388"/>
                    </a:lnTo>
                    <a:lnTo>
                      <a:pt x="11534" y="14354"/>
                    </a:lnTo>
                    <a:lnTo>
                      <a:pt x="11893" y="14268"/>
                    </a:lnTo>
                    <a:lnTo>
                      <a:pt x="12218" y="14166"/>
                    </a:lnTo>
                    <a:lnTo>
                      <a:pt x="12508" y="13995"/>
                    </a:lnTo>
                    <a:lnTo>
                      <a:pt x="12816" y="13807"/>
                    </a:lnTo>
                    <a:lnTo>
                      <a:pt x="13106" y="13602"/>
                    </a:lnTo>
                    <a:lnTo>
                      <a:pt x="13329" y="13380"/>
                    </a:lnTo>
                    <a:lnTo>
                      <a:pt x="13568" y="13106"/>
                    </a:lnTo>
                    <a:lnTo>
                      <a:pt x="13790" y="12850"/>
                    </a:lnTo>
                    <a:lnTo>
                      <a:pt x="13961" y="12560"/>
                    </a:lnTo>
                    <a:lnTo>
                      <a:pt x="14115" y="12269"/>
                    </a:lnTo>
                    <a:lnTo>
                      <a:pt x="14217" y="11927"/>
                    </a:lnTo>
                    <a:lnTo>
                      <a:pt x="14320" y="11568"/>
                    </a:lnTo>
                    <a:lnTo>
                      <a:pt x="14388" y="11210"/>
                    </a:lnTo>
                    <a:lnTo>
                      <a:pt x="14388" y="10851"/>
                    </a:lnTo>
                    <a:lnTo>
                      <a:pt x="14388" y="10492"/>
                    </a:lnTo>
                    <a:lnTo>
                      <a:pt x="14320" y="10133"/>
                    </a:lnTo>
                    <a:lnTo>
                      <a:pt x="14217" y="9808"/>
                    </a:lnTo>
                    <a:lnTo>
                      <a:pt x="14115" y="9467"/>
                    </a:lnTo>
                    <a:lnTo>
                      <a:pt x="13961" y="9142"/>
                    </a:lnTo>
                    <a:lnTo>
                      <a:pt x="13790" y="8851"/>
                    </a:lnTo>
                    <a:lnTo>
                      <a:pt x="13568" y="8595"/>
                    </a:lnTo>
                    <a:lnTo>
                      <a:pt x="13329" y="8322"/>
                    </a:lnTo>
                    <a:lnTo>
                      <a:pt x="13106" y="8100"/>
                    </a:lnTo>
                    <a:lnTo>
                      <a:pt x="12816" y="7894"/>
                    </a:lnTo>
                    <a:lnTo>
                      <a:pt x="12508" y="7741"/>
                    </a:lnTo>
                    <a:lnTo>
                      <a:pt x="12218" y="7570"/>
                    </a:lnTo>
                    <a:lnTo>
                      <a:pt x="11893" y="7433"/>
                    </a:lnTo>
                    <a:lnTo>
                      <a:pt x="11534" y="7382"/>
                    </a:lnTo>
                    <a:lnTo>
                      <a:pt x="11175" y="7313"/>
                    </a:lnTo>
                    <a:lnTo>
                      <a:pt x="10817" y="7313"/>
                    </a:lnTo>
                    <a:lnTo>
                      <a:pt x="10441" y="7313"/>
                    </a:lnTo>
                    <a:lnTo>
                      <a:pt x="10082" y="7382"/>
                    </a:lnTo>
                    <a:lnTo>
                      <a:pt x="9757" y="7433"/>
                    </a:lnTo>
                    <a:lnTo>
                      <a:pt x="9432" y="7570"/>
                    </a:lnTo>
                    <a:lnTo>
                      <a:pt x="9142" y="7741"/>
                    </a:lnTo>
                    <a:lnTo>
                      <a:pt x="8834" y="7894"/>
                    </a:lnTo>
                    <a:lnTo>
                      <a:pt x="8544" y="8100"/>
                    </a:lnTo>
                    <a:lnTo>
                      <a:pt x="8287" y="8322"/>
                    </a:lnTo>
                    <a:lnTo>
                      <a:pt x="8048" y="8595"/>
                    </a:lnTo>
                    <a:lnTo>
                      <a:pt x="7860" y="8851"/>
                    </a:lnTo>
                    <a:lnTo>
                      <a:pt x="7689" y="9142"/>
                    </a:lnTo>
                    <a:lnTo>
                      <a:pt x="7536" y="9467"/>
                    </a:lnTo>
                    <a:lnTo>
                      <a:pt x="7399" y="9808"/>
                    </a:lnTo>
                    <a:lnTo>
                      <a:pt x="7331" y="10133"/>
                    </a:lnTo>
                    <a:lnTo>
                      <a:pt x="7262" y="10492"/>
                    </a:lnTo>
                    <a:lnTo>
                      <a:pt x="7262" y="10851"/>
                    </a:lnTo>
                    <a:lnTo>
                      <a:pt x="7262" y="11210"/>
                    </a:lnTo>
                    <a:lnTo>
                      <a:pt x="7331" y="11568"/>
                    </a:lnTo>
                    <a:lnTo>
                      <a:pt x="7399" y="11927"/>
                    </a:lnTo>
                    <a:lnTo>
                      <a:pt x="7536" y="12269"/>
                    </a:lnTo>
                    <a:lnTo>
                      <a:pt x="7689" y="12560"/>
                    </a:lnTo>
                    <a:lnTo>
                      <a:pt x="7860" y="12850"/>
                    </a:lnTo>
                    <a:lnTo>
                      <a:pt x="8048" y="13106"/>
                    </a:lnTo>
                    <a:lnTo>
                      <a:pt x="8287" y="13380"/>
                    </a:lnTo>
                    <a:lnTo>
                      <a:pt x="8544" y="13602"/>
                    </a:lnTo>
                    <a:lnTo>
                      <a:pt x="8834" y="13807"/>
                    </a:lnTo>
                    <a:lnTo>
                      <a:pt x="9142" y="13995"/>
                    </a:lnTo>
                    <a:lnTo>
                      <a:pt x="9432" y="14166"/>
                    </a:lnTo>
                    <a:lnTo>
                      <a:pt x="9757" y="14268"/>
                    </a:lnTo>
                    <a:lnTo>
                      <a:pt x="10082" y="14354"/>
                    </a:lnTo>
                    <a:lnTo>
                      <a:pt x="10441" y="14388"/>
                    </a:lnTo>
                    <a:lnTo>
                      <a:pt x="10817" y="14422"/>
                    </a:lnTo>
                    <a:close/>
                  </a:path>
                </a:pathLst>
              </a:custGeom>
              <a:solidFill>
                <a:srgbClr val="C0C0C0"/>
              </a:solidFill>
              <a:ln w="9525">
                <a:miter lim="800000"/>
              </a:ln>
              <a:effectLst/>
              <a:scene3d>
                <a:camera prst="legacyPerspectiveFront">
                  <a:rot lat="20099999" lon="1500000" rev="0"/>
                </a:camera>
                <a:lightRig rig="legacyFlat4" dir="b"/>
              </a:scene3d>
              <a:sp3d extrusionH="430200" prstMaterial="legacyMatte">
                <a:bevelT w="13500" h="13500" prst="angle"/>
                <a:bevelB w="13500" h="13500" prst="angle"/>
                <a:extrusionClr>
                  <a:srgbClr val="C0C0C0"/>
                </a:extrusionClr>
                <a:contourClr>
                  <a:srgbClr val="C0C0C0"/>
                </a:contour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endParaRPr lang="en-US">
                  <a:latin typeface="Arial" panose="020B0604020202020204" pitchFamily="34" charset="0"/>
                  <a:cs typeface="Arial" panose="020B0604020202020204" pitchFamily="34" charset="0"/>
                </a:endParaRPr>
              </a:p>
            </p:txBody>
          </p:sp>
          <p:sp>
            <p:nvSpPr>
              <p:cNvPr id="134" name="AutoShape 152"/>
              <p:cNvSpPr>
                <a:spLocks noEditPoints="1" noChangeArrowheads="1"/>
              </p:cNvSpPr>
              <p:nvPr/>
            </p:nvSpPr>
            <p:spPr bwMode="auto">
              <a:xfrm>
                <a:off x="1632" y="1680"/>
                <a:ext cx="1429" cy="1253"/>
              </a:xfrm>
              <a:custGeom>
                <a:avLst/>
                <a:gdLst>
                  <a:gd name="T0" fmla="*/ 10800 w 21600"/>
                  <a:gd name="T1" fmla="*/ 0 h 21600"/>
                  <a:gd name="T2" fmla="*/ 21600 w 21600"/>
                  <a:gd name="T3" fmla="*/ 10800 h 21600"/>
                  <a:gd name="T4" fmla="*/ 10800 w 21600"/>
                  <a:gd name="T5" fmla="*/ 21600 h 21600"/>
                  <a:gd name="T6" fmla="*/ 0 w 21600"/>
                  <a:gd name="T7" fmla="*/ 10800 h 21600"/>
                  <a:gd name="T8" fmla="*/ 4374 w 21600"/>
                  <a:gd name="T9" fmla="*/ 3964 h 21600"/>
                  <a:gd name="T10" fmla="*/ 17841 w 21600"/>
                  <a:gd name="T11" fmla="*/ 17635 h 21600"/>
                </a:gdLst>
                <a:ahLst/>
                <a:cxnLst>
                  <a:cxn ang="0">
                    <a:pos x="T0" y="T1"/>
                  </a:cxn>
                  <a:cxn ang="0">
                    <a:pos x="T2" y="T3"/>
                  </a:cxn>
                  <a:cxn ang="0">
                    <a:pos x="T4" y="T5"/>
                  </a:cxn>
                  <a:cxn ang="0">
                    <a:pos x="T6" y="T7"/>
                  </a:cxn>
                </a:cxnLst>
                <a:rect l="T8" t="T9" r="T10" b="T11"/>
                <a:pathLst>
                  <a:path w="21600" h="21600">
                    <a:moveTo>
                      <a:pt x="9689" y="1725"/>
                    </a:moveTo>
                    <a:lnTo>
                      <a:pt x="10304" y="85"/>
                    </a:lnTo>
                    <a:lnTo>
                      <a:pt x="11637" y="85"/>
                    </a:lnTo>
                    <a:lnTo>
                      <a:pt x="12303" y="1777"/>
                    </a:lnTo>
                    <a:lnTo>
                      <a:pt x="13072" y="1931"/>
                    </a:lnTo>
                    <a:lnTo>
                      <a:pt x="14303" y="598"/>
                    </a:lnTo>
                    <a:lnTo>
                      <a:pt x="15533" y="1110"/>
                    </a:lnTo>
                    <a:lnTo>
                      <a:pt x="15584" y="2905"/>
                    </a:lnTo>
                    <a:lnTo>
                      <a:pt x="16405" y="3520"/>
                    </a:lnTo>
                    <a:lnTo>
                      <a:pt x="17891" y="2751"/>
                    </a:lnTo>
                    <a:lnTo>
                      <a:pt x="18917" y="3674"/>
                    </a:lnTo>
                    <a:lnTo>
                      <a:pt x="18199" y="5314"/>
                    </a:lnTo>
                    <a:lnTo>
                      <a:pt x="18763" y="6083"/>
                    </a:lnTo>
                    <a:lnTo>
                      <a:pt x="20403" y="6032"/>
                    </a:lnTo>
                    <a:lnTo>
                      <a:pt x="20865" y="7211"/>
                    </a:lnTo>
                    <a:lnTo>
                      <a:pt x="19737" y="8185"/>
                    </a:lnTo>
                    <a:lnTo>
                      <a:pt x="20096" y="9723"/>
                    </a:lnTo>
                    <a:lnTo>
                      <a:pt x="21634" y="10287"/>
                    </a:lnTo>
                    <a:lnTo>
                      <a:pt x="21582" y="11620"/>
                    </a:lnTo>
                    <a:lnTo>
                      <a:pt x="20147" y="12184"/>
                    </a:lnTo>
                    <a:lnTo>
                      <a:pt x="19942" y="13158"/>
                    </a:lnTo>
                    <a:lnTo>
                      <a:pt x="21070" y="14234"/>
                    </a:lnTo>
                    <a:lnTo>
                      <a:pt x="20608" y="15362"/>
                    </a:lnTo>
                    <a:lnTo>
                      <a:pt x="19019" y="15465"/>
                    </a:lnTo>
                    <a:lnTo>
                      <a:pt x="18404" y="16439"/>
                    </a:lnTo>
                    <a:lnTo>
                      <a:pt x="19122" y="17925"/>
                    </a:lnTo>
                    <a:lnTo>
                      <a:pt x="18096" y="18797"/>
                    </a:lnTo>
                    <a:lnTo>
                      <a:pt x="16763" y="18284"/>
                    </a:lnTo>
                    <a:lnTo>
                      <a:pt x="15431" y="19002"/>
                    </a:lnTo>
                    <a:lnTo>
                      <a:pt x="15277" y="20848"/>
                    </a:lnTo>
                    <a:lnTo>
                      <a:pt x="14149" y="21155"/>
                    </a:lnTo>
                    <a:lnTo>
                      <a:pt x="13021" y="19925"/>
                    </a:lnTo>
                    <a:lnTo>
                      <a:pt x="12252" y="20181"/>
                    </a:lnTo>
                    <a:lnTo>
                      <a:pt x="11739" y="21668"/>
                    </a:lnTo>
                    <a:lnTo>
                      <a:pt x="10201" y="21668"/>
                    </a:lnTo>
                    <a:lnTo>
                      <a:pt x="9740" y="20130"/>
                    </a:lnTo>
                    <a:lnTo>
                      <a:pt x="8253" y="19771"/>
                    </a:lnTo>
                    <a:lnTo>
                      <a:pt x="7125" y="21001"/>
                    </a:lnTo>
                    <a:lnTo>
                      <a:pt x="5895" y="20489"/>
                    </a:lnTo>
                    <a:lnTo>
                      <a:pt x="5946" y="18592"/>
                    </a:lnTo>
                    <a:lnTo>
                      <a:pt x="5177" y="18131"/>
                    </a:lnTo>
                    <a:lnTo>
                      <a:pt x="3383" y="18848"/>
                    </a:lnTo>
                    <a:lnTo>
                      <a:pt x="2614" y="17874"/>
                    </a:lnTo>
                    <a:lnTo>
                      <a:pt x="3383" y="16182"/>
                    </a:lnTo>
                    <a:lnTo>
                      <a:pt x="2922" y="15465"/>
                    </a:lnTo>
                    <a:lnTo>
                      <a:pt x="922" y="15516"/>
                    </a:lnTo>
                    <a:lnTo>
                      <a:pt x="512" y="14234"/>
                    </a:lnTo>
                    <a:lnTo>
                      <a:pt x="1948" y="12901"/>
                    </a:lnTo>
                    <a:lnTo>
                      <a:pt x="1896" y="12184"/>
                    </a:lnTo>
                    <a:lnTo>
                      <a:pt x="0" y="11415"/>
                    </a:lnTo>
                    <a:lnTo>
                      <a:pt x="51" y="10031"/>
                    </a:lnTo>
                    <a:lnTo>
                      <a:pt x="1948" y="9313"/>
                    </a:lnTo>
                    <a:lnTo>
                      <a:pt x="2101" y="8595"/>
                    </a:lnTo>
                    <a:lnTo>
                      <a:pt x="615" y="7160"/>
                    </a:lnTo>
                    <a:lnTo>
                      <a:pt x="1127" y="5878"/>
                    </a:lnTo>
                    <a:lnTo>
                      <a:pt x="3178" y="5981"/>
                    </a:lnTo>
                    <a:lnTo>
                      <a:pt x="3588" y="5417"/>
                    </a:lnTo>
                    <a:lnTo>
                      <a:pt x="2819" y="3520"/>
                    </a:lnTo>
                    <a:lnTo>
                      <a:pt x="3742" y="2597"/>
                    </a:lnTo>
                    <a:lnTo>
                      <a:pt x="5536" y="3417"/>
                    </a:lnTo>
                    <a:lnTo>
                      <a:pt x="6049" y="3058"/>
                    </a:lnTo>
                    <a:lnTo>
                      <a:pt x="6100" y="1264"/>
                    </a:lnTo>
                    <a:lnTo>
                      <a:pt x="7228" y="700"/>
                    </a:lnTo>
                    <a:lnTo>
                      <a:pt x="8510" y="2033"/>
                    </a:lnTo>
                    <a:lnTo>
                      <a:pt x="9689" y="1725"/>
                    </a:lnTo>
                    <a:close/>
                    <a:moveTo>
                      <a:pt x="10817" y="14422"/>
                    </a:moveTo>
                    <a:lnTo>
                      <a:pt x="11175" y="14388"/>
                    </a:lnTo>
                    <a:lnTo>
                      <a:pt x="11534" y="14354"/>
                    </a:lnTo>
                    <a:lnTo>
                      <a:pt x="11893" y="14268"/>
                    </a:lnTo>
                    <a:lnTo>
                      <a:pt x="12218" y="14166"/>
                    </a:lnTo>
                    <a:lnTo>
                      <a:pt x="12508" y="13995"/>
                    </a:lnTo>
                    <a:lnTo>
                      <a:pt x="12816" y="13807"/>
                    </a:lnTo>
                    <a:lnTo>
                      <a:pt x="13106" y="13602"/>
                    </a:lnTo>
                    <a:lnTo>
                      <a:pt x="13329" y="13380"/>
                    </a:lnTo>
                    <a:lnTo>
                      <a:pt x="13568" y="13106"/>
                    </a:lnTo>
                    <a:lnTo>
                      <a:pt x="13790" y="12850"/>
                    </a:lnTo>
                    <a:lnTo>
                      <a:pt x="13961" y="12560"/>
                    </a:lnTo>
                    <a:lnTo>
                      <a:pt x="14115" y="12269"/>
                    </a:lnTo>
                    <a:lnTo>
                      <a:pt x="14217" y="11927"/>
                    </a:lnTo>
                    <a:lnTo>
                      <a:pt x="14320" y="11568"/>
                    </a:lnTo>
                    <a:lnTo>
                      <a:pt x="14388" y="11210"/>
                    </a:lnTo>
                    <a:lnTo>
                      <a:pt x="14388" y="10851"/>
                    </a:lnTo>
                    <a:lnTo>
                      <a:pt x="14388" y="10492"/>
                    </a:lnTo>
                    <a:lnTo>
                      <a:pt x="14320" y="10133"/>
                    </a:lnTo>
                    <a:lnTo>
                      <a:pt x="14217" y="9808"/>
                    </a:lnTo>
                    <a:lnTo>
                      <a:pt x="14115" y="9467"/>
                    </a:lnTo>
                    <a:lnTo>
                      <a:pt x="13961" y="9142"/>
                    </a:lnTo>
                    <a:lnTo>
                      <a:pt x="13790" y="8851"/>
                    </a:lnTo>
                    <a:lnTo>
                      <a:pt x="13568" y="8595"/>
                    </a:lnTo>
                    <a:lnTo>
                      <a:pt x="13329" y="8322"/>
                    </a:lnTo>
                    <a:lnTo>
                      <a:pt x="13106" y="8100"/>
                    </a:lnTo>
                    <a:lnTo>
                      <a:pt x="12816" y="7894"/>
                    </a:lnTo>
                    <a:lnTo>
                      <a:pt x="12508" y="7741"/>
                    </a:lnTo>
                    <a:lnTo>
                      <a:pt x="12218" y="7570"/>
                    </a:lnTo>
                    <a:lnTo>
                      <a:pt x="11893" y="7433"/>
                    </a:lnTo>
                    <a:lnTo>
                      <a:pt x="11534" y="7382"/>
                    </a:lnTo>
                    <a:lnTo>
                      <a:pt x="11175" y="7313"/>
                    </a:lnTo>
                    <a:lnTo>
                      <a:pt x="10817" y="7313"/>
                    </a:lnTo>
                    <a:lnTo>
                      <a:pt x="10441" y="7313"/>
                    </a:lnTo>
                    <a:lnTo>
                      <a:pt x="10082" y="7382"/>
                    </a:lnTo>
                    <a:lnTo>
                      <a:pt x="9757" y="7433"/>
                    </a:lnTo>
                    <a:lnTo>
                      <a:pt x="9432" y="7570"/>
                    </a:lnTo>
                    <a:lnTo>
                      <a:pt x="9142" y="7741"/>
                    </a:lnTo>
                    <a:lnTo>
                      <a:pt x="8834" y="7894"/>
                    </a:lnTo>
                    <a:lnTo>
                      <a:pt x="8544" y="8100"/>
                    </a:lnTo>
                    <a:lnTo>
                      <a:pt x="8287" y="8322"/>
                    </a:lnTo>
                    <a:lnTo>
                      <a:pt x="8048" y="8595"/>
                    </a:lnTo>
                    <a:lnTo>
                      <a:pt x="7860" y="8851"/>
                    </a:lnTo>
                    <a:lnTo>
                      <a:pt x="7689" y="9142"/>
                    </a:lnTo>
                    <a:lnTo>
                      <a:pt x="7536" y="9467"/>
                    </a:lnTo>
                    <a:lnTo>
                      <a:pt x="7399" y="9808"/>
                    </a:lnTo>
                    <a:lnTo>
                      <a:pt x="7331" y="10133"/>
                    </a:lnTo>
                    <a:lnTo>
                      <a:pt x="7262" y="10492"/>
                    </a:lnTo>
                    <a:lnTo>
                      <a:pt x="7262" y="10851"/>
                    </a:lnTo>
                    <a:lnTo>
                      <a:pt x="7262" y="11210"/>
                    </a:lnTo>
                    <a:lnTo>
                      <a:pt x="7331" y="11568"/>
                    </a:lnTo>
                    <a:lnTo>
                      <a:pt x="7399" y="11927"/>
                    </a:lnTo>
                    <a:lnTo>
                      <a:pt x="7536" y="12269"/>
                    </a:lnTo>
                    <a:lnTo>
                      <a:pt x="7689" y="12560"/>
                    </a:lnTo>
                    <a:lnTo>
                      <a:pt x="7860" y="12850"/>
                    </a:lnTo>
                    <a:lnTo>
                      <a:pt x="8048" y="13106"/>
                    </a:lnTo>
                    <a:lnTo>
                      <a:pt x="8287" y="13380"/>
                    </a:lnTo>
                    <a:lnTo>
                      <a:pt x="8544" y="13602"/>
                    </a:lnTo>
                    <a:lnTo>
                      <a:pt x="8834" y="13807"/>
                    </a:lnTo>
                    <a:lnTo>
                      <a:pt x="9142" y="13995"/>
                    </a:lnTo>
                    <a:lnTo>
                      <a:pt x="9432" y="14166"/>
                    </a:lnTo>
                    <a:lnTo>
                      <a:pt x="9757" y="14268"/>
                    </a:lnTo>
                    <a:lnTo>
                      <a:pt x="10082" y="14354"/>
                    </a:lnTo>
                    <a:lnTo>
                      <a:pt x="10441" y="14388"/>
                    </a:lnTo>
                    <a:lnTo>
                      <a:pt x="10817" y="14422"/>
                    </a:lnTo>
                    <a:close/>
                  </a:path>
                </a:pathLst>
              </a:custGeom>
              <a:solidFill>
                <a:srgbClr val="C0C0C0"/>
              </a:solidFill>
              <a:ln w="9525">
                <a:miter lim="800000"/>
              </a:ln>
              <a:effectLst/>
              <a:scene3d>
                <a:camera prst="legacyPerspectiveFront">
                  <a:rot lat="20099999" lon="1500000" rev="0"/>
                </a:camera>
                <a:lightRig rig="legacyFlat4" dir="b"/>
              </a:scene3d>
              <a:sp3d extrusionH="430200" prstMaterial="legacyMatte">
                <a:bevelT w="13500" h="13500" prst="angle"/>
                <a:bevelB w="13500" h="13500" prst="angle"/>
                <a:extrusionClr>
                  <a:srgbClr val="C0C0C0"/>
                </a:extrusionClr>
                <a:contourClr>
                  <a:srgbClr val="C0C0C0"/>
                </a:contour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endParaRPr lang="en-US">
                  <a:latin typeface="Arial" panose="020B0604020202020204" pitchFamily="34" charset="0"/>
                  <a:cs typeface="Arial" panose="020B0604020202020204" pitchFamily="34" charset="0"/>
                </a:endParaRPr>
              </a:p>
            </p:txBody>
          </p:sp>
          <p:sp>
            <p:nvSpPr>
              <p:cNvPr id="135" name="AutoShape 153"/>
              <p:cNvSpPr>
                <a:spLocks noEditPoints="1" noChangeArrowheads="1"/>
              </p:cNvSpPr>
              <p:nvPr/>
            </p:nvSpPr>
            <p:spPr bwMode="auto">
              <a:xfrm>
                <a:off x="2559" y="2142"/>
                <a:ext cx="1588" cy="1392"/>
              </a:xfrm>
              <a:custGeom>
                <a:avLst/>
                <a:gdLst>
                  <a:gd name="T0" fmla="*/ 10800 w 21600"/>
                  <a:gd name="T1" fmla="*/ 0 h 21600"/>
                  <a:gd name="T2" fmla="*/ 21600 w 21600"/>
                  <a:gd name="T3" fmla="*/ 10800 h 21600"/>
                  <a:gd name="T4" fmla="*/ 10800 w 21600"/>
                  <a:gd name="T5" fmla="*/ 21600 h 21600"/>
                  <a:gd name="T6" fmla="*/ 0 w 21600"/>
                  <a:gd name="T7" fmla="*/ 10800 h 21600"/>
                  <a:gd name="T8" fmla="*/ 4374 w 21600"/>
                  <a:gd name="T9" fmla="*/ 3964 h 21600"/>
                  <a:gd name="T10" fmla="*/ 17841 w 21600"/>
                  <a:gd name="T11" fmla="*/ 17635 h 21600"/>
                </a:gdLst>
                <a:ahLst/>
                <a:cxnLst>
                  <a:cxn ang="0">
                    <a:pos x="T0" y="T1"/>
                  </a:cxn>
                  <a:cxn ang="0">
                    <a:pos x="T2" y="T3"/>
                  </a:cxn>
                  <a:cxn ang="0">
                    <a:pos x="T4" y="T5"/>
                  </a:cxn>
                  <a:cxn ang="0">
                    <a:pos x="T6" y="T7"/>
                  </a:cxn>
                </a:cxnLst>
                <a:rect l="T8" t="T9" r="T10" b="T11"/>
                <a:pathLst>
                  <a:path w="21600" h="21600">
                    <a:moveTo>
                      <a:pt x="9689" y="1725"/>
                    </a:moveTo>
                    <a:lnTo>
                      <a:pt x="10304" y="85"/>
                    </a:lnTo>
                    <a:lnTo>
                      <a:pt x="11637" y="85"/>
                    </a:lnTo>
                    <a:lnTo>
                      <a:pt x="12303" y="1777"/>
                    </a:lnTo>
                    <a:lnTo>
                      <a:pt x="13072" y="1931"/>
                    </a:lnTo>
                    <a:lnTo>
                      <a:pt x="14303" y="598"/>
                    </a:lnTo>
                    <a:lnTo>
                      <a:pt x="15533" y="1110"/>
                    </a:lnTo>
                    <a:lnTo>
                      <a:pt x="15584" y="2905"/>
                    </a:lnTo>
                    <a:lnTo>
                      <a:pt x="16405" y="3520"/>
                    </a:lnTo>
                    <a:lnTo>
                      <a:pt x="17891" y="2751"/>
                    </a:lnTo>
                    <a:lnTo>
                      <a:pt x="18917" y="3674"/>
                    </a:lnTo>
                    <a:lnTo>
                      <a:pt x="18199" y="5314"/>
                    </a:lnTo>
                    <a:lnTo>
                      <a:pt x="18763" y="6083"/>
                    </a:lnTo>
                    <a:lnTo>
                      <a:pt x="20403" y="6032"/>
                    </a:lnTo>
                    <a:lnTo>
                      <a:pt x="20865" y="7211"/>
                    </a:lnTo>
                    <a:lnTo>
                      <a:pt x="19737" y="8185"/>
                    </a:lnTo>
                    <a:lnTo>
                      <a:pt x="20096" y="9723"/>
                    </a:lnTo>
                    <a:lnTo>
                      <a:pt x="21634" y="10287"/>
                    </a:lnTo>
                    <a:lnTo>
                      <a:pt x="21582" y="11620"/>
                    </a:lnTo>
                    <a:lnTo>
                      <a:pt x="20147" y="12184"/>
                    </a:lnTo>
                    <a:lnTo>
                      <a:pt x="19942" y="13158"/>
                    </a:lnTo>
                    <a:lnTo>
                      <a:pt x="21070" y="14234"/>
                    </a:lnTo>
                    <a:lnTo>
                      <a:pt x="20608" y="15362"/>
                    </a:lnTo>
                    <a:lnTo>
                      <a:pt x="19019" y="15465"/>
                    </a:lnTo>
                    <a:lnTo>
                      <a:pt x="18404" y="16439"/>
                    </a:lnTo>
                    <a:lnTo>
                      <a:pt x="19122" y="17925"/>
                    </a:lnTo>
                    <a:lnTo>
                      <a:pt x="18096" y="18797"/>
                    </a:lnTo>
                    <a:lnTo>
                      <a:pt x="16763" y="18284"/>
                    </a:lnTo>
                    <a:lnTo>
                      <a:pt x="15431" y="19002"/>
                    </a:lnTo>
                    <a:lnTo>
                      <a:pt x="15277" y="20848"/>
                    </a:lnTo>
                    <a:lnTo>
                      <a:pt x="14149" y="21155"/>
                    </a:lnTo>
                    <a:lnTo>
                      <a:pt x="13021" y="19925"/>
                    </a:lnTo>
                    <a:lnTo>
                      <a:pt x="12252" y="20181"/>
                    </a:lnTo>
                    <a:lnTo>
                      <a:pt x="11739" y="21668"/>
                    </a:lnTo>
                    <a:lnTo>
                      <a:pt x="10201" y="21668"/>
                    </a:lnTo>
                    <a:lnTo>
                      <a:pt x="9740" y="20130"/>
                    </a:lnTo>
                    <a:lnTo>
                      <a:pt x="8253" y="19771"/>
                    </a:lnTo>
                    <a:lnTo>
                      <a:pt x="7125" y="21001"/>
                    </a:lnTo>
                    <a:lnTo>
                      <a:pt x="5895" y="20489"/>
                    </a:lnTo>
                    <a:lnTo>
                      <a:pt x="5946" y="18592"/>
                    </a:lnTo>
                    <a:lnTo>
                      <a:pt x="5177" y="18131"/>
                    </a:lnTo>
                    <a:lnTo>
                      <a:pt x="3383" y="18848"/>
                    </a:lnTo>
                    <a:lnTo>
                      <a:pt x="2614" y="17874"/>
                    </a:lnTo>
                    <a:lnTo>
                      <a:pt x="3383" y="16182"/>
                    </a:lnTo>
                    <a:lnTo>
                      <a:pt x="2922" y="15465"/>
                    </a:lnTo>
                    <a:lnTo>
                      <a:pt x="922" y="15516"/>
                    </a:lnTo>
                    <a:lnTo>
                      <a:pt x="512" y="14234"/>
                    </a:lnTo>
                    <a:lnTo>
                      <a:pt x="1948" y="12901"/>
                    </a:lnTo>
                    <a:lnTo>
                      <a:pt x="1896" y="12184"/>
                    </a:lnTo>
                    <a:lnTo>
                      <a:pt x="0" y="11415"/>
                    </a:lnTo>
                    <a:lnTo>
                      <a:pt x="51" y="10031"/>
                    </a:lnTo>
                    <a:lnTo>
                      <a:pt x="1948" y="9313"/>
                    </a:lnTo>
                    <a:lnTo>
                      <a:pt x="2101" y="8595"/>
                    </a:lnTo>
                    <a:lnTo>
                      <a:pt x="615" y="7160"/>
                    </a:lnTo>
                    <a:lnTo>
                      <a:pt x="1127" y="5878"/>
                    </a:lnTo>
                    <a:lnTo>
                      <a:pt x="3178" y="5981"/>
                    </a:lnTo>
                    <a:lnTo>
                      <a:pt x="3588" y="5417"/>
                    </a:lnTo>
                    <a:lnTo>
                      <a:pt x="2819" y="3520"/>
                    </a:lnTo>
                    <a:lnTo>
                      <a:pt x="3742" y="2597"/>
                    </a:lnTo>
                    <a:lnTo>
                      <a:pt x="5536" y="3417"/>
                    </a:lnTo>
                    <a:lnTo>
                      <a:pt x="6049" y="3058"/>
                    </a:lnTo>
                    <a:lnTo>
                      <a:pt x="6100" y="1264"/>
                    </a:lnTo>
                    <a:lnTo>
                      <a:pt x="7228" y="700"/>
                    </a:lnTo>
                    <a:lnTo>
                      <a:pt x="8510" y="2033"/>
                    </a:lnTo>
                    <a:lnTo>
                      <a:pt x="9689" y="1725"/>
                    </a:lnTo>
                    <a:close/>
                    <a:moveTo>
                      <a:pt x="10817" y="14422"/>
                    </a:moveTo>
                    <a:lnTo>
                      <a:pt x="11175" y="14388"/>
                    </a:lnTo>
                    <a:lnTo>
                      <a:pt x="11534" y="14354"/>
                    </a:lnTo>
                    <a:lnTo>
                      <a:pt x="11893" y="14268"/>
                    </a:lnTo>
                    <a:lnTo>
                      <a:pt x="12218" y="14166"/>
                    </a:lnTo>
                    <a:lnTo>
                      <a:pt x="12508" y="13995"/>
                    </a:lnTo>
                    <a:lnTo>
                      <a:pt x="12816" y="13807"/>
                    </a:lnTo>
                    <a:lnTo>
                      <a:pt x="13106" y="13602"/>
                    </a:lnTo>
                    <a:lnTo>
                      <a:pt x="13329" y="13380"/>
                    </a:lnTo>
                    <a:lnTo>
                      <a:pt x="13568" y="13106"/>
                    </a:lnTo>
                    <a:lnTo>
                      <a:pt x="13790" y="12850"/>
                    </a:lnTo>
                    <a:lnTo>
                      <a:pt x="13961" y="12560"/>
                    </a:lnTo>
                    <a:lnTo>
                      <a:pt x="14115" y="12269"/>
                    </a:lnTo>
                    <a:lnTo>
                      <a:pt x="14217" y="11927"/>
                    </a:lnTo>
                    <a:lnTo>
                      <a:pt x="14320" y="11568"/>
                    </a:lnTo>
                    <a:lnTo>
                      <a:pt x="14388" y="11210"/>
                    </a:lnTo>
                    <a:lnTo>
                      <a:pt x="14388" y="10851"/>
                    </a:lnTo>
                    <a:lnTo>
                      <a:pt x="14388" y="10492"/>
                    </a:lnTo>
                    <a:lnTo>
                      <a:pt x="14320" y="10133"/>
                    </a:lnTo>
                    <a:lnTo>
                      <a:pt x="14217" y="9808"/>
                    </a:lnTo>
                    <a:lnTo>
                      <a:pt x="14115" y="9467"/>
                    </a:lnTo>
                    <a:lnTo>
                      <a:pt x="13961" y="9142"/>
                    </a:lnTo>
                    <a:lnTo>
                      <a:pt x="13790" y="8851"/>
                    </a:lnTo>
                    <a:lnTo>
                      <a:pt x="13568" y="8595"/>
                    </a:lnTo>
                    <a:lnTo>
                      <a:pt x="13329" y="8322"/>
                    </a:lnTo>
                    <a:lnTo>
                      <a:pt x="13106" y="8100"/>
                    </a:lnTo>
                    <a:lnTo>
                      <a:pt x="12816" y="7894"/>
                    </a:lnTo>
                    <a:lnTo>
                      <a:pt x="12508" y="7741"/>
                    </a:lnTo>
                    <a:lnTo>
                      <a:pt x="12218" y="7570"/>
                    </a:lnTo>
                    <a:lnTo>
                      <a:pt x="11893" y="7433"/>
                    </a:lnTo>
                    <a:lnTo>
                      <a:pt x="11534" y="7382"/>
                    </a:lnTo>
                    <a:lnTo>
                      <a:pt x="11175" y="7313"/>
                    </a:lnTo>
                    <a:lnTo>
                      <a:pt x="10817" y="7313"/>
                    </a:lnTo>
                    <a:lnTo>
                      <a:pt x="10441" y="7313"/>
                    </a:lnTo>
                    <a:lnTo>
                      <a:pt x="10082" y="7382"/>
                    </a:lnTo>
                    <a:lnTo>
                      <a:pt x="9757" y="7433"/>
                    </a:lnTo>
                    <a:lnTo>
                      <a:pt x="9432" y="7570"/>
                    </a:lnTo>
                    <a:lnTo>
                      <a:pt x="9142" y="7741"/>
                    </a:lnTo>
                    <a:lnTo>
                      <a:pt x="8834" y="7894"/>
                    </a:lnTo>
                    <a:lnTo>
                      <a:pt x="8544" y="8100"/>
                    </a:lnTo>
                    <a:lnTo>
                      <a:pt x="8287" y="8322"/>
                    </a:lnTo>
                    <a:lnTo>
                      <a:pt x="8048" y="8595"/>
                    </a:lnTo>
                    <a:lnTo>
                      <a:pt x="7860" y="8851"/>
                    </a:lnTo>
                    <a:lnTo>
                      <a:pt x="7689" y="9142"/>
                    </a:lnTo>
                    <a:lnTo>
                      <a:pt x="7536" y="9467"/>
                    </a:lnTo>
                    <a:lnTo>
                      <a:pt x="7399" y="9808"/>
                    </a:lnTo>
                    <a:lnTo>
                      <a:pt x="7331" y="10133"/>
                    </a:lnTo>
                    <a:lnTo>
                      <a:pt x="7262" y="10492"/>
                    </a:lnTo>
                    <a:lnTo>
                      <a:pt x="7262" y="10851"/>
                    </a:lnTo>
                    <a:lnTo>
                      <a:pt x="7262" y="11210"/>
                    </a:lnTo>
                    <a:lnTo>
                      <a:pt x="7331" y="11568"/>
                    </a:lnTo>
                    <a:lnTo>
                      <a:pt x="7399" y="11927"/>
                    </a:lnTo>
                    <a:lnTo>
                      <a:pt x="7536" y="12269"/>
                    </a:lnTo>
                    <a:lnTo>
                      <a:pt x="7689" y="12560"/>
                    </a:lnTo>
                    <a:lnTo>
                      <a:pt x="7860" y="12850"/>
                    </a:lnTo>
                    <a:lnTo>
                      <a:pt x="8048" y="13106"/>
                    </a:lnTo>
                    <a:lnTo>
                      <a:pt x="8287" y="13380"/>
                    </a:lnTo>
                    <a:lnTo>
                      <a:pt x="8544" y="13602"/>
                    </a:lnTo>
                    <a:lnTo>
                      <a:pt x="8834" y="13807"/>
                    </a:lnTo>
                    <a:lnTo>
                      <a:pt x="9142" y="13995"/>
                    </a:lnTo>
                    <a:lnTo>
                      <a:pt x="9432" y="14166"/>
                    </a:lnTo>
                    <a:lnTo>
                      <a:pt x="9757" y="14268"/>
                    </a:lnTo>
                    <a:lnTo>
                      <a:pt x="10082" y="14354"/>
                    </a:lnTo>
                    <a:lnTo>
                      <a:pt x="10441" y="14388"/>
                    </a:lnTo>
                    <a:lnTo>
                      <a:pt x="10817" y="14422"/>
                    </a:lnTo>
                    <a:close/>
                  </a:path>
                </a:pathLst>
              </a:custGeom>
              <a:solidFill>
                <a:srgbClr val="C0C0C0"/>
              </a:solidFill>
              <a:ln w="9525">
                <a:miter lim="800000"/>
              </a:ln>
              <a:effectLst/>
              <a:scene3d>
                <a:camera prst="legacyPerspectiveFront">
                  <a:rot lat="20099999" lon="1500000" rev="0"/>
                </a:camera>
                <a:lightRig rig="legacyFlat4" dir="b"/>
              </a:scene3d>
              <a:sp3d extrusionH="430200" prstMaterial="legacyMatte">
                <a:bevelT w="13500" h="13500" prst="angle"/>
                <a:bevelB w="13500" h="13500" prst="angle"/>
                <a:extrusionClr>
                  <a:srgbClr val="C0C0C0"/>
                </a:extrusionClr>
                <a:contourClr>
                  <a:srgbClr val="C0C0C0"/>
                </a:contour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endParaRPr lang="en-US">
                  <a:latin typeface="Arial" panose="020B0604020202020204" pitchFamily="34" charset="0"/>
                  <a:cs typeface="Arial" panose="020B0604020202020204" pitchFamily="34" charset="0"/>
                </a:endParaRPr>
              </a:p>
            </p:txBody>
          </p:sp>
        </p:grpSp>
      </p:grpSp>
      <p:sp>
        <p:nvSpPr>
          <p:cNvPr id="2" name="Rectangle 1"/>
          <p:cNvSpPr/>
          <p:nvPr/>
        </p:nvSpPr>
        <p:spPr>
          <a:xfrm>
            <a:off x="1097280" y="873242"/>
            <a:ext cx="10607040" cy="3564053"/>
          </a:xfrm>
          <a:prstGeom prst="rect">
            <a:avLst/>
          </a:prstGeom>
        </p:spPr>
        <p:txBody>
          <a:bodyPr wrap="square">
            <a:spAutoFit/>
          </a:bodyPr>
          <a:lstStyle/>
          <a:p>
            <a:pPr marL="342900" indent="-342900" algn="just">
              <a:lnSpc>
                <a:spcPct val="150000"/>
              </a:lnSpc>
              <a:spcBef>
                <a:spcPct val="20000"/>
              </a:spcBef>
              <a:buFont typeface="Wingdings" panose="05000000000000000000" pitchFamily="2" charset="2"/>
              <a:buChar char="q"/>
            </a:pPr>
            <a:r>
              <a:rPr lang="tr-TR" altLang="en-US" sz="2400" dirty="0">
                <a:latin typeface="Arial" panose="020B0604020202020204" pitchFamily="34" charset="0"/>
                <a:cs typeface="Arial" panose="020B0604020202020204" pitchFamily="34" charset="0"/>
              </a:rPr>
              <a:t>The word algorithm comes from the name of </a:t>
            </a:r>
            <a:r>
              <a:rPr lang="tr-TR" altLang="en-US" sz="2400" dirty="0" smtClean="0">
                <a:latin typeface="Arial" panose="020B0604020202020204" pitchFamily="34" charset="0"/>
                <a:cs typeface="Arial" panose="020B0604020202020204" pitchFamily="34" charset="0"/>
              </a:rPr>
              <a:t>a</a:t>
            </a:r>
            <a:r>
              <a:rPr lang="en-US" altLang="en-US" sz="2400" dirty="0" smtClean="0">
                <a:latin typeface="Arial" panose="020B0604020202020204" pitchFamily="34" charset="0"/>
                <a:cs typeface="Arial" panose="020B0604020202020204" pitchFamily="34" charset="0"/>
              </a:rPr>
              <a:t> renowned </a:t>
            </a:r>
            <a:r>
              <a:rPr lang="tr-TR" altLang="en-US" sz="2400" dirty="0" smtClean="0">
                <a:latin typeface="Arial" panose="020B0604020202020204" pitchFamily="34" charset="0"/>
                <a:cs typeface="Arial" panose="020B0604020202020204" pitchFamily="34" charset="0"/>
              </a:rPr>
              <a:t> Persian</a:t>
            </a:r>
            <a:r>
              <a:rPr lang="en-US" altLang="en-US" sz="2400" dirty="0" smtClean="0">
                <a:latin typeface="Arial" panose="020B0604020202020204" pitchFamily="34" charset="0"/>
                <a:cs typeface="Arial" panose="020B0604020202020204" pitchFamily="34" charset="0"/>
              </a:rPr>
              <a:t> </a:t>
            </a:r>
            <a:r>
              <a:rPr lang="tr-TR" altLang="en-US" sz="2400" dirty="0" smtClean="0">
                <a:latin typeface="Arial" panose="020B0604020202020204" pitchFamily="34" charset="0"/>
                <a:cs typeface="Arial" panose="020B0604020202020204" pitchFamily="34" charset="0"/>
              </a:rPr>
              <a:t>mathematician </a:t>
            </a:r>
            <a:r>
              <a:rPr lang="tr-TR" altLang="en-US" sz="2400" dirty="0">
                <a:latin typeface="Arial" panose="020B0604020202020204" pitchFamily="34" charset="0"/>
                <a:cs typeface="Arial" panose="020B0604020202020204" pitchFamily="34" charset="0"/>
              </a:rPr>
              <a:t>Abu Ja’far Mohammed ibn-i Musa al </a:t>
            </a:r>
            <a:r>
              <a:rPr lang="tr-TR" altLang="en-US" sz="2400" dirty="0" smtClean="0">
                <a:latin typeface="Arial" panose="020B0604020202020204" pitchFamily="34" charset="0"/>
                <a:cs typeface="Arial" panose="020B0604020202020204" pitchFamily="34" charset="0"/>
              </a:rPr>
              <a:t>nohowarizmi</a:t>
            </a:r>
            <a:r>
              <a:rPr lang="tr-TR" altLang="en-US" sz="2400" dirty="0">
                <a:latin typeface="Arial" panose="020B0604020202020204" pitchFamily="34" charset="0"/>
                <a:cs typeface="Arial" panose="020B0604020202020204" pitchFamily="34" charset="0"/>
              </a:rPr>
              <a:t>. </a:t>
            </a:r>
            <a:endParaRPr lang="en-US" altLang="en-US" sz="2400" dirty="0" smtClean="0">
              <a:latin typeface="Arial" panose="020B0604020202020204" pitchFamily="34" charset="0"/>
              <a:cs typeface="Arial" panose="020B0604020202020204" pitchFamily="34" charset="0"/>
            </a:endParaRPr>
          </a:p>
          <a:p>
            <a:pPr marL="342900" indent="-342900" algn="just">
              <a:lnSpc>
                <a:spcPct val="150000"/>
              </a:lnSpc>
              <a:spcBef>
                <a:spcPct val="20000"/>
              </a:spcBef>
              <a:buFont typeface="Wingdings" panose="05000000000000000000" pitchFamily="2" charset="2"/>
              <a:buChar char="q"/>
            </a:pPr>
            <a:r>
              <a:rPr lang="en-US" sz="2400" dirty="0" smtClean="0">
                <a:latin typeface="Arial" panose="020B0604020202020204" pitchFamily="34" charset="0"/>
                <a:cs typeface="Arial" panose="020B0604020202020204" pitchFamily="34" charset="0"/>
              </a:rPr>
              <a:t>Algorithm </a:t>
            </a:r>
            <a:r>
              <a:rPr lang="en-US" sz="2400" dirty="0">
                <a:latin typeface="Arial" panose="020B0604020202020204" pitchFamily="34" charset="0"/>
                <a:cs typeface="Arial" panose="020B0604020202020204" pitchFamily="34" charset="0"/>
              </a:rPr>
              <a:t>is a step-by-step finite sequence of instruction, to solve a well-defined computational problem. </a:t>
            </a:r>
            <a:endParaRPr lang="en-US" sz="2400" dirty="0" smtClean="0">
              <a:latin typeface="Arial" panose="020B0604020202020204" pitchFamily="34" charset="0"/>
              <a:cs typeface="Arial" panose="020B0604020202020204" pitchFamily="34" charset="0"/>
            </a:endParaRPr>
          </a:p>
          <a:p>
            <a:pPr marL="342900" indent="-342900" algn="just">
              <a:lnSpc>
                <a:spcPct val="150000"/>
              </a:lnSpc>
              <a:spcBef>
                <a:spcPct val="20000"/>
              </a:spcBef>
              <a:buFont typeface="Wingdings" panose="05000000000000000000" pitchFamily="2" charset="2"/>
              <a:buChar char="q"/>
            </a:pPr>
            <a:r>
              <a:rPr lang="en-US" altLang="en-US" sz="2400" dirty="0" smtClean="0">
                <a:latin typeface="Arial" panose="020B0604020202020204" pitchFamily="34" charset="0"/>
                <a:cs typeface="Arial" panose="020B0604020202020204" pitchFamily="34" charset="0"/>
              </a:rPr>
              <a:t>An </a:t>
            </a:r>
            <a:r>
              <a:rPr lang="en-US" altLang="en-US" sz="2400" dirty="0">
                <a:latin typeface="Arial" panose="020B0604020202020204" pitchFamily="34" charset="0"/>
                <a:cs typeface="Arial" panose="020B0604020202020204" pitchFamily="34" charset="0"/>
              </a:rPr>
              <a:t>algorithm is a step-by-step procedure for solving a problem in a finite amount of time</a:t>
            </a:r>
            <a:r>
              <a:rPr lang="en-US" altLang="en-US" sz="2400" dirty="0" smtClean="0">
                <a:latin typeface="Arial" panose="020B0604020202020204" pitchFamily="34" charset="0"/>
                <a:cs typeface="Arial" panose="020B0604020202020204" pitchFamily="34" charset="0"/>
              </a:rPr>
              <a:t>.</a:t>
            </a:r>
            <a:endParaRPr lang="en-US" altLang="en-US" sz="2400" dirty="0">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PhAnim="0">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a:xfrm>
            <a:off x="838200" y="365126"/>
            <a:ext cx="10515600" cy="631162"/>
          </a:xfrm>
        </p:spPr>
        <p:txBody>
          <a:bodyPr/>
          <a:lstStyle/>
          <a:p>
            <a:r>
              <a:rPr lang="en-US" altLang="en-US" sz="2800" b="1" dirty="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Examples</a:t>
            </a:r>
            <a:endParaRPr lang="en-US" altLang="en-US" sz="2800" b="1" dirty="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endParaRPr>
          </a:p>
        </p:txBody>
      </p:sp>
      <p:sp>
        <p:nvSpPr>
          <p:cNvPr id="202755" name="Rectangle 3"/>
          <p:cNvSpPr>
            <a:spLocks noGrp="1" noChangeArrowheads="1"/>
          </p:cNvSpPr>
          <p:nvPr>
            <p:ph type="body" idx="1"/>
          </p:nvPr>
        </p:nvSpPr>
        <p:spPr>
          <a:xfrm>
            <a:off x="838200" y="1402545"/>
            <a:ext cx="10515600" cy="4351338"/>
          </a:xfrm>
        </p:spPr>
        <p:txBody>
          <a:bodyPr/>
          <a:lstStyle/>
          <a:p>
            <a:pPr algn="ctr">
              <a:buFont typeface="Wingdings" panose="05000000000000000000" pitchFamily="2" charset="2"/>
              <a:buNone/>
            </a:pPr>
            <a:r>
              <a:rPr lang="en-US" altLang="en-US" dirty="0" smtClean="0">
                <a:solidFill>
                  <a:schemeClr val="folHlink"/>
                </a:solidFill>
                <a:latin typeface="Arial" panose="020B0604020202020204" pitchFamily="34" charset="0"/>
                <a:cs typeface="Arial" panose="020B0604020202020204" pitchFamily="34" charset="0"/>
              </a:rPr>
              <a:t>f(n)= 3n</a:t>
            </a:r>
            <a:r>
              <a:rPr lang="en-US" altLang="en-US" baseline="30000" dirty="0" smtClean="0">
                <a:solidFill>
                  <a:schemeClr val="folHlink"/>
                </a:solidFill>
                <a:latin typeface="Arial" panose="020B0604020202020204" pitchFamily="34" charset="0"/>
                <a:cs typeface="Arial" panose="020B0604020202020204" pitchFamily="34" charset="0"/>
              </a:rPr>
              <a:t>2</a:t>
            </a:r>
            <a:r>
              <a:rPr lang="en-US" altLang="en-US" dirty="0" smtClean="0">
                <a:solidFill>
                  <a:schemeClr val="folHlink"/>
                </a:solidFill>
                <a:latin typeface="Arial" panose="020B0604020202020204" pitchFamily="34" charset="0"/>
                <a:cs typeface="Arial" panose="020B0604020202020204" pitchFamily="34" charset="0"/>
              </a:rPr>
              <a:t> </a:t>
            </a:r>
            <a:r>
              <a:rPr lang="en-US" altLang="en-US" dirty="0">
                <a:solidFill>
                  <a:schemeClr val="folHlink"/>
                </a:solidFill>
                <a:latin typeface="Arial" panose="020B0604020202020204" pitchFamily="34" charset="0"/>
                <a:cs typeface="Arial" panose="020B0604020202020204" pitchFamily="34" charset="0"/>
              </a:rPr>
              <a:t>+ 17</a:t>
            </a:r>
            <a:r>
              <a:rPr lang="en-US" altLang="en-US" dirty="0">
                <a:latin typeface="Arial" panose="020B0604020202020204" pitchFamily="34" charset="0"/>
                <a:cs typeface="Arial" panose="020B0604020202020204" pitchFamily="34" charset="0"/>
              </a:rPr>
              <a:t> </a:t>
            </a:r>
            <a:endParaRPr lang="en-US" altLang="en-US" dirty="0">
              <a:latin typeface="Arial" panose="020B0604020202020204" pitchFamily="34" charset="0"/>
              <a:cs typeface="Arial" panose="020B0604020202020204" pitchFamily="34" charset="0"/>
            </a:endParaRPr>
          </a:p>
          <a:p>
            <a:endParaRPr lang="en-US" altLang="en-US" dirty="0">
              <a:latin typeface="Arial" panose="020B0604020202020204" pitchFamily="34" charset="0"/>
              <a:cs typeface="Arial" panose="020B0604020202020204" pitchFamily="34" charset="0"/>
              <a:sym typeface="Symbol" panose="05050102010706020507" pitchFamily="18" charset="2"/>
            </a:endParaRPr>
          </a:p>
          <a:p>
            <a:r>
              <a:rPr lang="en-US" altLang="en-US" i="1" dirty="0">
                <a:latin typeface="Arial" panose="020B0604020202020204" pitchFamily="34" charset="0"/>
                <a:cs typeface="Arial" panose="020B0604020202020204" pitchFamily="34" charset="0"/>
                <a:sym typeface="Symbol" panose="05050102010706020507" pitchFamily="18" charset="2"/>
              </a:rPr>
              <a:t></a:t>
            </a:r>
            <a:r>
              <a:rPr lang="en-US" altLang="en-US" i="1" dirty="0">
                <a:latin typeface="Arial" panose="020B0604020202020204" pitchFamily="34" charset="0"/>
                <a:cs typeface="Arial" panose="020B0604020202020204" pitchFamily="34" charset="0"/>
              </a:rPr>
              <a:t>(1), </a:t>
            </a:r>
            <a:r>
              <a:rPr lang="en-US" altLang="en-US" i="1" dirty="0">
                <a:latin typeface="Arial" panose="020B0604020202020204" pitchFamily="34" charset="0"/>
                <a:cs typeface="Arial" panose="020B0604020202020204" pitchFamily="34" charset="0"/>
                <a:sym typeface="Symbol" panose="05050102010706020507" pitchFamily="18" charset="2"/>
              </a:rPr>
              <a:t></a:t>
            </a:r>
            <a:r>
              <a:rPr lang="en-US" altLang="en-US" i="1" dirty="0">
                <a:latin typeface="Arial" panose="020B0604020202020204" pitchFamily="34" charset="0"/>
                <a:cs typeface="Arial" panose="020B0604020202020204" pitchFamily="34" charset="0"/>
              </a:rPr>
              <a:t>(n), </a:t>
            </a:r>
            <a:r>
              <a:rPr lang="en-US" altLang="en-US" i="1" dirty="0">
                <a:latin typeface="Arial" panose="020B0604020202020204" pitchFamily="34" charset="0"/>
                <a:cs typeface="Arial" panose="020B0604020202020204" pitchFamily="34" charset="0"/>
                <a:sym typeface="Symbol" panose="05050102010706020507" pitchFamily="18" charset="2"/>
              </a:rPr>
              <a:t></a:t>
            </a:r>
            <a:r>
              <a:rPr lang="en-US" altLang="en-US" i="1" dirty="0">
                <a:latin typeface="Arial" panose="020B0604020202020204" pitchFamily="34" charset="0"/>
                <a:cs typeface="Arial" panose="020B0604020202020204" pitchFamily="34" charset="0"/>
              </a:rPr>
              <a:t>(n</a:t>
            </a:r>
            <a:r>
              <a:rPr lang="en-US" altLang="en-US" i="1" baseline="30000" dirty="0">
                <a:latin typeface="Arial" panose="020B0604020202020204" pitchFamily="34" charset="0"/>
                <a:cs typeface="Arial" panose="020B0604020202020204" pitchFamily="34" charset="0"/>
              </a:rPr>
              <a:t>2</a:t>
            </a:r>
            <a:r>
              <a:rPr lang="en-US" altLang="en-US" i="1" dirty="0">
                <a:latin typeface="Arial" panose="020B0604020202020204" pitchFamily="34" charset="0"/>
                <a:cs typeface="Arial" panose="020B0604020202020204" pitchFamily="34" charset="0"/>
              </a:rPr>
              <a:t>)</a:t>
            </a:r>
            <a:r>
              <a:rPr lang="en-US" altLang="en-US" dirty="0">
                <a:latin typeface="Arial" panose="020B0604020202020204" pitchFamily="34" charset="0"/>
                <a:cs typeface="Arial" panose="020B0604020202020204" pitchFamily="34" charset="0"/>
              </a:rPr>
              <a:t>  </a:t>
            </a:r>
            <a:r>
              <a:rPr lang="en-US" altLang="en-US" dirty="0">
                <a:latin typeface="Arial" panose="020B0604020202020204" pitchFamily="34" charset="0"/>
                <a:cs typeface="Arial" panose="020B0604020202020204" pitchFamily="34" charset="0"/>
                <a:sym typeface="Wingdings" panose="05000000000000000000" pitchFamily="2" charset="2"/>
              </a:rPr>
              <a:t> lower bounds</a:t>
            </a:r>
            <a:br>
              <a:rPr lang="en-US" altLang="en-US" dirty="0">
                <a:latin typeface="Arial" panose="020B0604020202020204" pitchFamily="34" charset="0"/>
                <a:cs typeface="Arial" panose="020B0604020202020204" pitchFamily="34" charset="0"/>
                <a:sym typeface="Wingdings" panose="05000000000000000000" pitchFamily="2" charset="2"/>
              </a:rPr>
            </a:br>
            <a:endParaRPr lang="en-US" altLang="en-US" dirty="0">
              <a:latin typeface="Arial" panose="020B0604020202020204" pitchFamily="34" charset="0"/>
              <a:cs typeface="Arial" panose="020B0604020202020204" pitchFamily="34" charset="0"/>
            </a:endParaRPr>
          </a:p>
          <a:p>
            <a:r>
              <a:rPr lang="en-US" altLang="en-US" i="1" dirty="0">
                <a:latin typeface="Arial" panose="020B0604020202020204" pitchFamily="34" charset="0"/>
                <a:cs typeface="Arial" panose="020B0604020202020204" pitchFamily="34" charset="0"/>
              </a:rPr>
              <a:t>O(n</a:t>
            </a:r>
            <a:r>
              <a:rPr lang="en-US" altLang="en-US" i="1" baseline="30000" dirty="0">
                <a:latin typeface="Arial" panose="020B0604020202020204" pitchFamily="34" charset="0"/>
                <a:cs typeface="Arial" panose="020B0604020202020204" pitchFamily="34" charset="0"/>
              </a:rPr>
              <a:t>2</a:t>
            </a:r>
            <a:r>
              <a:rPr lang="en-US" altLang="en-US" i="1" dirty="0">
                <a:latin typeface="Arial" panose="020B0604020202020204" pitchFamily="34" charset="0"/>
                <a:cs typeface="Arial" panose="020B0604020202020204" pitchFamily="34" charset="0"/>
              </a:rPr>
              <a:t>), O(n</a:t>
            </a:r>
            <a:r>
              <a:rPr lang="en-US" altLang="en-US" i="1" baseline="30000" dirty="0">
                <a:latin typeface="Arial" panose="020B0604020202020204" pitchFamily="34" charset="0"/>
                <a:cs typeface="Arial" panose="020B0604020202020204" pitchFamily="34" charset="0"/>
              </a:rPr>
              <a:t>3</a:t>
            </a:r>
            <a:r>
              <a:rPr lang="en-US" altLang="en-US" i="1" dirty="0">
                <a:latin typeface="Arial" panose="020B0604020202020204" pitchFamily="34" charset="0"/>
                <a:cs typeface="Arial" panose="020B0604020202020204" pitchFamily="34" charset="0"/>
              </a:rPr>
              <a:t>),</a:t>
            </a:r>
            <a:r>
              <a:rPr lang="en-US" altLang="en-US" dirty="0">
                <a:latin typeface="Arial" panose="020B0604020202020204" pitchFamily="34" charset="0"/>
                <a:cs typeface="Arial" panose="020B0604020202020204" pitchFamily="34" charset="0"/>
              </a:rPr>
              <a:t> ...  </a:t>
            </a:r>
            <a:r>
              <a:rPr lang="en-US" altLang="en-US" dirty="0">
                <a:latin typeface="Arial" panose="020B0604020202020204" pitchFamily="34" charset="0"/>
                <a:cs typeface="Arial" panose="020B0604020202020204" pitchFamily="34" charset="0"/>
                <a:sym typeface="Wingdings" panose="05000000000000000000" pitchFamily="2" charset="2"/>
              </a:rPr>
              <a:t>  upper bounds</a:t>
            </a:r>
            <a:br>
              <a:rPr lang="en-US" altLang="en-US" dirty="0">
                <a:latin typeface="Arial" panose="020B0604020202020204" pitchFamily="34" charset="0"/>
                <a:cs typeface="Arial" panose="020B0604020202020204" pitchFamily="34" charset="0"/>
                <a:sym typeface="Wingdings" panose="05000000000000000000" pitchFamily="2" charset="2"/>
              </a:rPr>
            </a:br>
            <a:endParaRPr lang="en-US" altLang="en-US" dirty="0">
              <a:latin typeface="Arial" panose="020B0604020202020204" pitchFamily="34" charset="0"/>
              <a:cs typeface="Arial" panose="020B0604020202020204" pitchFamily="34" charset="0"/>
            </a:endParaRPr>
          </a:p>
          <a:p>
            <a:r>
              <a:rPr lang="en-US" altLang="en-US" i="1" dirty="0">
                <a:latin typeface="Arial" panose="020B0604020202020204" pitchFamily="34" charset="0"/>
                <a:cs typeface="Arial" panose="020B0604020202020204" pitchFamily="34" charset="0"/>
                <a:sym typeface="Symbol" panose="05050102010706020507" pitchFamily="18" charset="2"/>
              </a:rPr>
              <a:t></a:t>
            </a:r>
            <a:r>
              <a:rPr lang="en-US" altLang="en-US" i="1" dirty="0">
                <a:latin typeface="Arial" panose="020B0604020202020204" pitchFamily="34" charset="0"/>
                <a:cs typeface="Arial" panose="020B0604020202020204" pitchFamily="34" charset="0"/>
              </a:rPr>
              <a:t>(n</a:t>
            </a:r>
            <a:r>
              <a:rPr lang="en-US" altLang="en-US" i="1" baseline="30000" dirty="0">
                <a:latin typeface="Arial" panose="020B0604020202020204" pitchFamily="34" charset="0"/>
                <a:cs typeface="Arial" panose="020B0604020202020204" pitchFamily="34" charset="0"/>
              </a:rPr>
              <a:t>2</a:t>
            </a:r>
            <a:r>
              <a:rPr lang="en-US" altLang="en-US" i="1" dirty="0">
                <a:latin typeface="Arial" panose="020B0604020202020204" pitchFamily="34" charset="0"/>
                <a:cs typeface="Arial" panose="020B0604020202020204" pitchFamily="34" charset="0"/>
              </a:rPr>
              <a:t>)</a:t>
            </a:r>
            <a:r>
              <a:rPr lang="en-US" altLang="en-US" dirty="0">
                <a:latin typeface="Arial" panose="020B0604020202020204" pitchFamily="34" charset="0"/>
                <a:cs typeface="Arial" panose="020B0604020202020204" pitchFamily="34" charset="0"/>
                <a:sym typeface="Symbol" panose="05050102010706020507" pitchFamily="18" charset="2"/>
              </a:rPr>
              <a:t>  </a:t>
            </a:r>
            <a:r>
              <a:rPr lang="en-US" altLang="en-US" dirty="0">
                <a:latin typeface="Arial" panose="020B0604020202020204" pitchFamily="34" charset="0"/>
                <a:cs typeface="Arial" panose="020B0604020202020204" pitchFamily="34" charset="0"/>
                <a:sym typeface="Wingdings" panose="05000000000000000000" pitchFamily="2" charset="2"/>
              </a:rPr>
              <a:t> exact bound</a:t>
            </a:r>
            <a:endParaRPr lang="en-US" altLang="en-US" dirty="0">
              <a:latin typeface="Arial" panose="020B0604020202020204" pitchFamily="34" charset="0"/>
              <a:cs typeface="Arial" panose="020B0604020202020204" pitchFamily="34" charset="0"/>
            </a:endParaRPr>
          </a:p>
          <a:p>
            <a:endParaRPr lang="en-US" altLang="en-US" dirty="0">
              <a:latin typeface="Arial" panose="020B0604020202020204" pitchFamily="34" charset="0"/>
              <a:cs typeface="Arial" panose="020B0604020202020204" pitchFamily="34" charset="0"/>
            </a:endParaRPr>
          </a:p>
          <a:p>
            <a:endParaRPr lang="en-US" altLang="en-US" dirty="0">
              <a:latin typeface="Arial" panose="020B0604020202020204" pitchFamily="34" charset="0"/>
              <a:cs typeface="Arial" panose="020B0604020202020204" pitchFamily="34" charset="0"/>
            </a:endParaRPr>
          </a:p>
          <a:p>
            <a:endParaRPr lang="en-US" altLang="en-US"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027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0275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0275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0275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55" grpId="0" autoUpdateAnimBg="0" build="p"/>
    </p:bldLst>
  </p:timing>
</p:sld>
</file>

<file path=ppt/slides/slide9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p:txBody>
          <a:bodyPr/>
          <a:lstStyle/>
          <a:p>
            <a:r>
              <a:rPr lang="en-US" altLang="en-US" sz="2800" b="1" dirty="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Typical</a:t>
            </a:r>
            <a:r>
              <a:rPr lang="en-US" altLang="en-US" dirty="0"/>
              <a:t> </a:t>
            </a:r>
            <a:r>
              <a:rPr lang="en-US" altLang="en-US" sz="2800" b="1" dirty="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Growth</a:t>
            </a:r>
            <a:r>
              <a:rPr lang="en-US" altLang="en-US" dirty="0"/>
              <a:t> </a:t>
            </a:r>
            <a:r>
              <a:rPr lang="en-US" altLang="en-US" sz="2800" b="1" dirty="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Rates</a:t>
            </a:r>
            <a:endParaRPr lang="en-US" altLang="en-US" sz="2800" b="1" dirty="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endParaRPr>
          </a:p>
        </p:txBody>
      </p:sp>
      <p:graphicFrame>
        <p:nvGraphicFramePr>
          <p:cNvPr id="234590" name="Group 94"/>
          <p:cNvGraphicFramePr>
            <a:graphicFrameLocks noGrp="1"/>
          </p:cNvGraphicFramePr>
          <p:nvPr/>
        </p:nvGraphicFramePr>
        <p:xfrm>
          <a:off x="2667000" y="1676400"/>
          <a:ext cx="6858000" cy="4663440"/>
        </p:xfrm>
        <a:graphic>
          <a:graphicData uri="http://schemas.openxmlformats.org/drawingml/2006/table">
            <a:tbl>
              <a:tblPr/>
              <a:tblGrid>
                <a:gridCol w="3429000"/>
                <a:gridCol w="3429000"/>
              </a:tblGrid>
              <a:tr h="450850">
                <a:tc gridSpan="2">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r>
                        <a:rPr kumimoji="0" lang="en-US" altLang="en-US" sz="2800" b="1" i="0" u="none" strike="noStrike" cap="none" normalizeH="0" baseline="0" dirty="0" smtClean="0">
                          <a:ln>
                            <a:noFill/>
                          </a:ln>
                          <a:solidFill>
                            <a:schemeClr val="tx1"/>
                          </a:solidFill>
                          <a:effectLst/>
                          <a:latin typeface="Arial" panose="020B0604020202020204" pitchFamily="34" charset="0"/>
                        </a:rPr>
                        <a:t>Function Name</a:t>
                      </a:r>
                      <a:endParaRPr kumimoji="0" lang="en-US" altLang="en-US" sz="2800" b="1" i="0" u="none" strike="noStrike" cap="none" normalizeH="0" baseline="0" dirty="0" smtClean="0">
                        <a:ln>
                          <a:noFill/>
                        </a:ln>
                        <a:solidFill>
                          <a:schemeClr val="tx1"/>
                        </a:solidFill>
                        <a:effectLst/>
                        <a:latin typeface="Arial" panose="020B0604020202020204" pitchFamily="34" charset="0"/>
                      </a:endParaRPr>
                    </a:p>
                  </a:txBody>
                  <a:tcPr horzOverflow="overflow">
                    <a:lnL cap="flat">
                      <a:noFill/>
                    </a:lnL>
                    <a:lnR cap="flat">
                      <a:noFill/>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cPr/>
                </a:tc>
              </a:tr>
              <a:tr h="452438">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r>
                        <a:rPr kumimoji="0" lang="en-US" altLang="en-US" sz="2800" b="0" i="1" u="none" strike="noStrike" cap="none" normalizeH="0" baseline="0" dirty="0" smtClean="0">
                          <a:ln>
                            <a:noFill/>
                          </a:ln>
                          <a:solidFill>
                            <a:schemeClr val="tx1"/>
                          </a:solidFill>
                          <a:effectLst/>
                          <a:latin typeface="Chalkboard Bold" pitchFamily="-64" charset="0"/>
                        </a:rPr>
                        <a:t>f(x) = c, c</a:t>
                      </a:r>
                      <a:r>
                        <a:rPr kumimoji="0" lang="en-US" altLang="en-US" sz="2800" b="0" i="1" u="none" strike="noStrike" cap="none" normalizeH="0" baseline="0" dirty="0" smtClean="0">
                          <a:ln>
                            <a:noFill/>
                          </a:ln>
                          <a:solidFill>
                            <a:schemeClr val="tx1"/>
                          </a:solidFill>
                          <a:effectLst/>
                          <a:latin typeface="Arial" panose="020B0604020202020204" pitchFamily="34" charset="0"/>
                        </a:rPr>
                        <a:t> </a:t>
                      </a:r>
                      <a:r>
                        <a:rPr kumimoji="0" lang="en-US" altLang="en-US" sz="2800" b="0" i="1" u="none" strike="noStrike" cap="none" normalizeH="0" baseline="0" dirty="0" smtClean="0">
                          <a:ln>
                            <a:noFill/>
                          </a:ln>
                          <a:solidFill>
                            <a:schemeClr val="tx1"/>
                          </a:solidFill>
                          <a:effectLst/>
                          <a:latin typeface="Arial" panose="020B0604020202020204" pitchFamily="34" charset="0"/>
                          <a:sym typeface="Symbol" panose="05050102010706020507" pitchFamily="18" charset="2"/>
                        </a:rPr>
                        <a:t> </a:t>
                      </a:r>
                      <a:r>
                        <a:rPr kumimoji="0" lang="en-US" altLang="en-US" sz="2800" b="1" i="1" u="none" strike="noStrike" cap="none" normalizeH="0" baseline="0" dirty="0" smtClean="0">
                          <a:ln>
                            <a:noFill/>
                          </a:ln>
                          <a:solidFill>
                            <a:schemeClr val="tx1"/>
                          </a:solidFill>
                          <a:effectLst>
                            <a:outerShdw blurRad="38100" dist="38100" dir="2700000" algn="tl">
                              <a:srgbClr val="C0C0C0"/>
                            </a:outerShdw>
                          </a:effectLst>
                          <a:latin typeface="Chalkboard Bold" pitchFamily="-64" charset="0"/>
                        </a:rPr>
                        <a:t>R</a:t>
                      </a:r>
                      <a:endParaRPr kumimoji="0" lang="en-US" altLang="en-US" sz="2800" b="0" i="1" u="none" strike="noStrike" cap="none" normalizeH="0" baseline="0" dirty="0" smtClean="0">
                        <a:ln>
                          <a:noFill/>
                        </a:ln>
                        <a:solidFill>
                          <a:schemeClr val="tx1"/>
                        </a:solidFill>
                        <a:effectLst/>
                        <a:latin typeface="Arial" panose="020B0604020202020204" pitchFamily="34" charset="0"/>
                      </a:endParaRPr>
                    </a:p>
                  </a:txBody>
                  <a:tcPr horzOverflow="overflow">
                    <a:lnL cap="flat">
                      <a:noFill/>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r>
                        <a:rPr kumimoji="0" lang="en-US" altLang="en-US" sz="2800" b="0" i="0" u="none" strike="noStrike" cap="none" normalizeH="0" baseline="0" dirty="0" smtClean="0">
                          <a:ln>
                            <a:noFill/>
                          </a:ln>
                          <a:solidFill>
                            <a:schemeClr val="tx1"/>
                          </a:solidFill>
                          <a:effectLst/>
                          <a:latin typeface="Arial" panose="020B0604020202020204" pitchFamily="34" charset="0"/>
                        </a:rPr>
                        <a:t>Constant</a:t>
                      </a:r>
                      <a:endParaRPr kumimoji="0" lang="en-US" altLang="en-US" sz="2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miter lim="800000"/>
                      <a:headEnd type="none" w="med" len="med"/>
                      <a:tailEnd type="none" w="med" len="med"/>
                    </a:lnL>
                    <a:lnR cap="flat">
                      <a:noFill/>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50850">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r>
                        <a:rPr kumimoji="0" lang="en-US" altLang="en-US" sz="2800" b="0" i="1" u="none" strike="noStrike" cap="none" normalizeH="0" baseline="0" dirty="0" smtClean="0">
                          <a:ln>
                            <a:noFill/>
                          </a:ln>
                          <a:solidFill>
                            <a:schemeClr val="tx1"/>
                          </a:solidFill>
                          <a:effectLst/>
                          <a:latin typeface="Chalkboard Bold" pitchFamily="-64" charset="0"/>
                        </a:rPr>
                        <a:t>log(N)</a:t>
                      </a:r>
                      <a:endParaRPr kumimoji="0" lang="en-US" altLang="en-US" sz="2800" b="0" i="1" u="none" strike="noStrike" cap="none" normalizeH="0" baseline="0" dirty="0" smtClean="0">
                        <a:ln>
                          <a:noFill/>
                        </a:ln>
                        <a:solidFill>
                          <a:schemeClr val="tx1"/>
                        </a:solidFill>
                        <a:effectLst/>
                        <a:latin typeface="Chalkboard Bold" pitchFamily="-64" charset="0"/>
                      </a:endParaRPr>
                    </a:p>
                  </a:txBody>
                  <a:tcPr horzOverflow="overflow">
                    <a:lnL cap="flat">
                      <a:noFill/>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r>
                        <a:rPr kumimoji="0" lang="en-US" altLang="en-US" sz="2800" b="0" i="0" u="none" strike="noStrike" cap="none" normalizeH="0" baseline="0" dirty="0" smtClean="0">
                          <a:ln>
                            <a:noFill/>
                          </a:ln>
                          <a:solidFill>
                            <a:schemeClr val="tx1"/>
                          </a:solidFill>
                          <a:effectLst/>
                          <a:latin typeface="Arial" panose="020B0604020202020204" pitchFamily="34" charset="0"/>
                        </a:rPr>
                        <a:t>Logarithmic</a:t>
                      </a:r>
                      <a:endParaRPr kumimoji="0" lang="en-US" altLang="en-US" sz="2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miter lim="800000"/>
                      <a:headEnd type="none" w="med" len="med"/>
                      <a:tailEnd type="none" w="med" len="med"/>
                    </a:lnL>
                    <a:lnR cap="flat">
                      <a:noFill/>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52438">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r>
                        <a:rPr kumimoji="0" lang="en-US" altLang="en-US" sz="2800" b="0" i="1" u="none" strike="noStrike" cap="none" normalizeH="0" baseline="0" dirty="0" smtClean="0">
                          <a:ln>
                            <a:noFill/>
                          </a:ln>
                          <a:solidFill>
                            <a:schemeClr val="tx1"/>
                          </a:solidFill>
                          <a:effectLst/>
                          <a:latin typeface="Chalkboard Bold" pitchFamily="-64" charset="0"/>
                        </a:rPr>
                        <a:t>log</a:t>
                      </a:r>
                      <a:r>
                        <a:rPr kumimoji="0" lang="en-US" altLang="en-US" sz="2800" b="0" i="1" u="none" strike="noStrike" cap="none" normalizeH="0" baseline="30000" dirty="0" smtClean="0">
                          <a:ln>
                            <a:noFill/>
                          </a:ln>
                          <a:solidFill>
                            <a:schemeClr val="tx1"/>
                          </a:solidFill>
                          <a:effectLst/>
                          <a:latin typeface="Chalkboard Bold" pitchFamily="-64" charset="0"/>
                        </a:rPr>
                        <a:t>2</a:t>
                      </a:r>
                      <a:r>
                        <a:rPr kumimoji="0" lang="en-US" altLang="en-US" sz="2800" b="0" i="1" u="none" strike="noStrike" cap="none" normalizeH="0" baseline="0" dirty="0" smtClean="0">
                          <a:ln>
                            <a:noFill/>
                          </a:ln>
                          <a:solidFill>
                            <a:schemeClr val="tx1"/>
                          </a:solidFill>
                          <a:effectLst/>
                          <a:latin typeface="Chalkboard Bold" pitchFamily="-64" charset="0"/>
                        </a:rPr>
                        <a:t>(N)</a:t>
                      </a:r>
                      <a:endParaRPr kumimoji="0" lang="en-US" altLang="en-US" sz="2800" b="0" i="1" u="none" strike="noStrike" cap="none" normalizeH="0" baseline="0" dirty="0" smtClean="0">
                        <a:ln>
                          <a:noFill/>
                        </a:ln>
                        <a:solidFill>
                          <a:schemeClr val="tx1"/>
                        </a:solidFill>
                        <a:effectLst/>
                        <a:latin typeface="Chalkboard Bold" pitchFamily="-64" charset="0"/>
                      </a:endParaRPr>
                    </a:p>
                  </a:txBody>
                  <a:tcPr horzOverflow="overflow">
                    <a:lnL cap="flat">
                      <a:noFill/>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r>
                        <a:rPr kumimoji="0" lang="en-US" altLang="en-US" sz="2800" b="0" i="0" u="none" strike="noStrike" cap="none" normalizeH="0" baseline="0" dirty="0" smtClean="0">
                          <a:ln>
                            <a:noFill/>
                          </a:ln>
                          <a:solidFill>
                            <a:schemeClr val="tx1"/>
                          </a:solidFill>
                          <a:effectLst/>
                          <a:latin typeface="Arial" panose="020B0604020202020204" pitchFamily="34" charset="0"/>
                        </a:rPr>
                        <a:t>Log-squared</a:t>
                      </a:r>
                      <a:endParaRPr kumimoji="0" lang="en-US" altLang="en-US" sz="2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miter lim="800000"/>
                      <a:headEnd type="none" w="med" len="med"/>
                      <a:tailEnd type="none" w="med" len="med"/>
                    </a:lnL>
                    <a:lnR cap="flat">
                      <a:noFill/>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50850">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r>
                        <a:rPr kumimoji="0" lang="en-US" altLang="en-US" sz="2800" b="0" i="1" u="none" strike="noStrike" cap="none" normalizeH="0" baseline="0" dirty="0" smtClean="0">
                          <a:ln>
                            <a:noFill/>
                          </a:ln>
                          <a:solidFill>
                            <a:schemeClr val="tx1"/>
                          </a:solidFill>
                          <a:effectLst/>
                          <a:latin typeface="Chalkboard Bold" pitchFamily="-64" charset="0"/>
                        </a:rPr>
                        <a:t>N</a:t>
                      </a:r>
                      <a:endParaRPr kumimoji="0" lang="en-US" altLang="en-US" sz="2800" b="0" i="1" u="none" strike="noStrike" cap="none" normalizeH="0" baseline="0" dirty="0" smtClean="0">
                        <a:ln>
                          <a:noFill/>
                        </a:ln>
                        <a:solidFill>
                          <a:schemeClr val="tx1"/>
                        </a:solidFill>
                        <a:effectLst/>
                        <a:latin typeface="Chalkboard Bold" pitchFamily="-64" charset="0"/>
                      </a:endParaRPr>
                    </a:p>
                  </a:txBody>
                  <a:tcPr horzOverflow="overflow">
                    <a:lnL cap="flat">
                      <a:noFill/>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r>
                        <a:rPr kumimoji="0" lang="en-US" altLang="en-US" sz="2800" b="0" i="0" u="none" strike="noStrike" cap="none" normalizeH="0" baseline="0" dirty="0" smtClean="0">
                          <a:ln>
                            <a:noFill/>
                          </a:ln>
                          <a:solidFill>
                            <a:schemeClr val="tx1"/>
                          </a:solidFill>
                          <a:effectLst/>
                          <a:latin typeface="Arial" panose="020B0604020202020204" pitchFamily="34" charset="0"/>
                        </a:rPr>
                        <a:t>Linear</a:t>
                      </a:r>
                      <a:endParaRPr kumimoji="0" lang="en-US" altLang="en-US" sz="2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miter lim="800000"/>
                      <a:headEnd type="none" w="med" len="med"/>
                      <a:tailEnd type="none" w="med" len="med"/>
                    </a:lnL>
                    <a:lnR cap="flat">
                      <a:noFill/>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52438">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r>
                        <a:rPr kumimoji="0" lang="en-US" altLang="en-US" sz="2800" b="0" i="1" u="none" strike="noStrike" cap="none" normalizeH="0" baseline="0" dirty="0" smtClean="0">
                          <a:ln>
                            <a:noFill/>
                          </a:ln>
                          <a:solidFill>
                            <a:schemeClr val="tx1"/>
                          </a:solidFill>
                          <a:effectLst/>
                          <a:latin typeface="Chalkboard Bold" pitchFamily="-64" charset="0"/>
                        </a:rPr>
                        <a:t>N log(N)</a:t>
                      </a:r>
                      <a:endParaRPr kumimoji="0" lang="en-US" altLang="en-US" sz="2800" b="0" i="1" u="none" strike="noStrike" cap="none" normalizeH="0" baseline="0" dirty="0" smtClean="0">
                        <a:ln>
                          <a:noFill/>
                        </a:ln>
                        <a:solidFill>
                          <a:schemeClr val="tx1"/>
                        </a:solidFill>
                        <a:effectLst/>
                        <a:latin typeface="Chalkboard Bold" pitchFamily="-64" charset="0"/>
                      </a:endParaRPr>
                    </a:p>
                  </a:txBody>
                  <a:tcPr horzOverflow="overflow">
                    <a:lnL cap="flat">
                      <a:noFill/>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altLang="en-US" sz="2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miter lim="800000"/>
                      <a:headEnd type="none" w="med" len="med"/>
                      <a:tailEnd type="none" w="med" len="med"/>
                    </a:lnL>
                    <a:lnR cap="flat">
                      <a:noFill/>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50850">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r>
                        <a:rPr kumimoji="0" lang="en-US" altLang="en-US" sz="2800" b="0" i="1" u="none" strike="noStrike" cap="none" normalizeH="0" baseline="0" dirty="0" smtClean="0">
                          <a:ln>
                            <a:noFill/>
                          </a:ln>
                          <a:solidFill>
                            <a:schemeClr val="tx1"/>
                          </a:solidFill>
                          <a:effectLst/>
                          <a:latin typeface="Chalkboard Bold" pitchFamily="-64" charset="0"/>
                        </a:rPr>
                        <a:t>N</a:t>
                      </a:r>
                      <a:r>
                        <a:rPr kumimoji="0" lang="en-US" altLang="en-US" sz="2800" b="0" i="1" u="none" strike="noStrike" cap="none" normalizeH="0" baseline="30000" dirty="0" smtClean="0">
                          <a:ln>
                            <a:noFill/>
                          </a:ln>
                          <a:solidFill>
                            <a:schemeClr val="tx1"/>
                          </a:solidFill>
                          <a:effectLst/>
                          <a:latin typeface="Chalkboard Bold" pitchFamily="-64" charset="0"/>
                        </a:rPr>
                        <a:t>2</a:t>
                      </a:r>
                      <a:endParaRPr kumimoji="0" lang="en-US" altLang="en-US" sz="2800" b="0" i="1" u="none" strike="noStrike" cap="none" normalizeH="0" baseline="0" dirty="0" smtClean="0">
                        <a:ln>
                          <a:noFill/>
                        </a:ln>
                        <a:solidFill>
                          <a:schemeClr val="tx1"/>
                        </a:solidFill>
                        <a:effectLst/>
                        <a:latin typeface="Chalkboard Bold" pitchFamily="-64" charset="0"/>
                      </a:endParaRPr>
                    </a:p>
                  </a:txBody>
                  <a:tcPr horzOverflow="overflow">
                    <a:lnL cap="flat">
                      <a:noFill/>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r>
                        <a:rPr kumimoji="0" lang="en-US" altLang="en-US" sz="2800" b="0" i="0" u="none" strike="noStrike" cap="none" normalizeH="0" baseline="0" dirty="0" smtClean="0">
                          <a:ln>
                            <a:noFill/>
                          </a:ln>
                          <a:solidFill>
                            <a:schemeClr val="tx1"/>
                          </a:solidFill>
                          <a:effectLst/>
                          <a:latin typeface="Arial" panose="020B0604020202020204" pitchFamily="34" charset="0"/>
                        </a:rPr>
                        <a:t>Quadratic</a:t>
                      </a:r>
                      <a:endParaRPr kumimoji="0" lang="en-US" altLang="en-US" sz="2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miter lim="800000"/>
                      <a:headEnd type="none" w="med" len="med"/>
                      <a:tailEnd type="none" w="med" len="med"/>
                    </a:lnL>
                    <a:lnR cap="flat">
                      <a:noFill/>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52438">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r>
                        <a:rPr kumimoji="0" lang="en-US" altLang="en-US" sz="2800" b="0" i="1" u="none" strike="noStrike" cap="none" normalizeH="0" baseline="0" dirty="0" smtClean="0">
                          <a:ln>
                            <a:noFill/>
                          </a:ln>
                          <a:solidFill>
                            <a:schemeClr val="tx1"/>
                          </a:solidFill>
                          <a:effectLst/>
                          <a:latin typeface="Chalkboard Bold" pitchFamily="-64" charset="0"/>
                        </a:rPr>
                        <a:t>N</a:t>
                      </a:r>
                      <a:r>
                        <a:rPr kumimoji="0" lang="en-US" altLang="en-US" sz="2800" b="0" i="1" u="none" strike="noStrike" cap="none" normalizeH="0" baseline="30000" dirty="0" smtClean="0">
                          <a:ln>
                            <a:noFill/>
                          </a:ln>
                          <a:solidFill>
                            <a:schemeClr val="tx1"/>
                          </a:solidFill>
                          <a:effectLst/>
                          <a:latin typeface="Chalkboard Bold" pitchFamily="-64" charset="0"/>
                        </a:rPr>
                        <a:t>3</a:t>
                      </a:r>
                      <a:endParaRPr kumimoji="0" lang="en-US" altLang="en-US" sz="2800" b="0" i="1" u="none" strike="noStrike" cap="none" normalizeH="0" baseline="30000" dirty="0" smtClean="0">
                        <a:ln>
                          <a:noFill/>
                        </a:ln>
                        <a:solidFill>
                          <a:schemeClr val="tx1"/>
                        </a:solidFill>
                        <a:effectLst/>
                        <a:latin typeface="Chalkboard Bold" pitchFamily="-64" charset="0"/>
                      </a:endParaRPr>
                    </a:p>
                  </a:txBody>
                  <a:tcPr horzOverflow="overflow">
                    <a:lnL cap="flat">
                      <a:noFill/>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r>
                        <a:rPr kumimoji="0" lang="en-US" altLang="en-US" sz="2800" b="0" i="0" u="none" strike="noStrike" cap="none" normalizeH="0" baseline="0" dirty="0" smtClean="0">
                          <a:ln>
                            <a:noFill/>
                          </a:ln>
                          <a:solidFill>
                            <a:schemeClr val="tx1"/>
                          </a:solidFill>
                          <a:effectLst/>
                          <a:latin typeface="Arial" panose="020B0604020202020204" pitchFamily="34" charset="0"/>
                        </a:rPr>
                        <a:t>Cubic</a:t>
                      </a:r>
                      <a:endParaRPr kumimoji="0" lang="en-US" altLang="en-US" sz="2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miter lim="800000"/>
                      <a:headEnd type="none" w="med" len="med"/>
                      <a:tailEnd type="none" w="med" len="med"/>
                    </a:lnL>
                    <a:lnR cap="flat">
                      <a:noFill/>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50850">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r>
                        <a:rPr kumimoji="0" lang="en-US" altLang="en-US" sz="2800" b="0" i="1" u="none" strike="noStrike" cap="none" normalizeH="0" baseline="0" dirty="0" smtClean="0">
                          <a:ln>
                            <a:noFill/>
                          </a:ln>
                          <a:solidFill>
                            <a:schemeClr val="tx1"/>
                          </a:solidFill>
                          <a:effectLst/>
                          <a:latin typeface="Chalkboard Bold" pitchFamily="-64" charset="0"/>
                        </a:rPr>
                        <a:t>2</a:t>
                      </a:r>
                      <a:r>
                        <a:rPr kumimoji="0" lang="en-US" altLang="en-US" sz="2800" b="0" i="1" u="none" strike="noStrike" cap="none" normalizeH="0" baseline="30000" dirty="0" smtClean="0">
                          <a:ln>
                            <a:noFill/>
                          </a:ln>
                          <a:solidFill>
                            <a:schemeClr val="tx1"/>
                          </a:solidFill>
                          <a:effectLst/>
                          <a:latin typeface="Chalkboard Bold" pitchFamily="-64" charset="0"/>
                        </a:rPr>
                        <a:t>N</a:t>
                      </a:r>
                      <a:endParaRPr kumimoji="0" lang="en-US" altLang="en-US" sz="2800" b="0" i="0" u="none" strike="noStrike" cap="none" normalizeH="0" baseline="0" dirty="0" smtClean="0">
                        <a:ln>
                          <a:noFill/>
                        </a:ln>
                        <a:solidFill>
                          <a:schemeClr val="tx1"/>
                        </a:solidFill>
                        <a:effectLst/>
                        <a:latin typeface="Arial" panose="020B0604020202020204" pitchFamily="34" charset="0"/>
                      </a:endParaRPr>
                    </a:p>
                  </a:txBody>
                  <a:tcPr horzOverflow="overflow">
                    <a:lnL cap="flat">
                      <a:noFill/>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r>
                        <a:rPr kumimoji="0" lang="en-US" altLang="en-US" sz="2800" b="0" i="0" u="none" strike="noStrike" cap="none" normalizeH="0" baseline="0" dirty="0" smtClean="0">
                          <a:ln>
                            <a:noFill/>
                          </a:ln>
                          <a:solidFill>
                            <a:schemeClr val="tx1"/>
                          </a:solidFill>
                          <a:effectLst/>
                          <a:latin typeface="Arial" panose="020B0604020202020204" pitchFamily="34" charset="0"/>
                        </a:rPr>
                        <a:t>Exponential</a:t>
                      </a:r>
                      <a:endParaRPr kumimoji="0" lang="en-US" altLang="en-US" sz="2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miter lim="800000"/>
                      <a:headEnd type="none" w="med" len="med"/>
                      <a:tailEnd type="none" w="med" len="med"/>
                    </a:lnL>
                    <a:lnR cap="flat">
                      <a:noFill/>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2" name="Footer Placeholder 1"/>
          <p:cNvSpPr>
            <a:spLocks noGrp="1"/>
          </p:cNvSpPr>
          <p:nvPr>
            <p:ph type="ftr" sz="quarter" idx="11"/>
          </p:nvPr>
        </p:nvSpPr>
        <p:spPr/>
        <p:txBody>
          <a:bodyPr/>
          <a:lstStyle/>
          <a:p>
            <a:endParaRPr lang="en-US" altLang="en-US" dirty="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p:txBody>
          <a:bodyPr/>
          <a:lstStyle/>
          <a:p>
            <a:r>
              <a:rPr lang="en-US" altLang="en-US" sz="2800" dirty="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Some</a:t>
            </a:r>
            <a:r>
              <a:rPr lang="en-US" altLang="en-US" dirty="0">
                <a:latin typeface="Arial" panose="020B0604020202020204" pitchFamily="34" charset="0"/>
                <a:cs typeface="Arial" panose="020B0604020202020204" pitchFamily="34" charset="0"/>
              </a:rPr>
              <a:t> </a:t>
            </a:r>
            <a:r>
              <a:rPr lang="en-US" altLang="en-US" sz="2800" dirty="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Rules</a:t>
            </a:r>
            <a:r>
              <a:rPr lang="en-US" altLang="en-US" dirty="0">
                <a:latin typeface="Arial" panose="020B0604020202020204" pitchFamily="34" charset="0"/>
                <a:cs typeface="Arial" panose="020B0604020202020204" pitchFamily="34" charset="0"/>
              </a:rPr>
              <a:t> </a:t>
            </a:r>
            <a:r>
              <a:rPr lang="en-US" altLang="en-US" sz="2800" dirty="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of</a:t>
            </a:r>
            <a:r>
              <a:rPr lang="en-US" altLang="en-US" dirty="0">
                <a:latin typeface="Arial" panose="020B0604020202020204" pitchFamily="34" charset="0"/>
                <a:cs typeface="Arial" panose="020B0604020202020204" pitchFamily="34" charset="0"/>
              </a:rPr>
              <a:t> </a:t>
            </a:r>
            <a:r>
              <a:rPr lang="en-US" altLang="en-US" sz="2800" dirty="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Thumb</a:t>
            </a:r>
            <a:endParaRPr lang="en-US" altLang="en-US" sz="2800" dirty="0">
              <a:solidFill>
                <a:srgbClr val="F87422"/>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endParaRPr>
          </a:p>
        </p:txBody>
      </p:sp>
      <p:sp>
        <p:nvSpPr>
          <p:cNvPr id="236547" name="Rectangle 3"/>
          <p:cNvSpPr>
            <a:spLocks noGrp="1" noChangeArrowheads="1"/>
          </p:cNvSpPr>
          <p:nvPr>
            <p:ph type="body" idx="1"/>
          </p:nvPr>
        </p:nvSpPr>
        <p:spPr/>
        <p:txBody>
          <a:bodyPr/>
          <a:lstStyle/>
          <a:p>
            <a:r>
              <a:rPr lang="en-US" altLang="en-US" dirty="0">
                <a:latin typeface="Arial" panose="020B0604020202020204" pitchFamily="34" charset="0"/>
                <a:cs typeface="Arial" panose="020B0604020202020204" pitchFamily="34" charset="0"/>
              </a:rPr>
              <a:t>If  </a:t>
            </a:r>
            <a:r>
              <a:rPr lang="en-US" altLang="en-US" i="1" dirty="0">
                <a:latin typeface="Arial" panose="020B0604020202020204" pitchFamily="34" charset="0"/>
                <a:cs typeface="Arial" panose="020B0604020202020204" pitchFamily="34" charset="0"/>
              </a:rPr>
              <a:t>f(n)</a:t>
            </a:r>
            <a:r>
              <a:rPr lang="en-US" altLang="en-US" dirty="0">
                <a:latin typeface="Arial" panose="020B0604020202020204" pitchFamily="34" charset="0"/>
                <a:cs typeface="Arial" panose="020B0604020202020204" pitchFamily="34" charset="0"/>
              </a:rPr>
              <a:t>  is a polynomial of degree </a:t>
            </a:r>
            <a:r>
              <a:rPr lang="en-US" altLang="en-US" i="1" dirty="0" smtClean="0">
                <a:latin typeface="Arial" panose="020B0604020202020204" pitchFamily="34" charset="0"/>
                <a:cs typeface="Arial" panose="020B0604020202020204" pitchFamily="34" charset="0"/>
              </a:rPr>
              <a:t>no</a:t>
            </a:r>
            <a:endParaRPr lang="en-US" altLang="en-US" dirty="0">
              <a:latin typeface="Arial" panose="020B0604020202020204" pitchFamily="34" charset="0"/>
              <a:cs typeface="Arial" panose="020B0604020202020204" pitchFamily="34" charset="0"/>
            </a:endParaRPr>
          </a:p>
          <a:p>
            <a:pPr lvl="1"/>
            <a:r>
              <a:rPr lang="en-US" altLang="en-US" dirty="0">
                <a:latin typeface="Arial" panose="020B0604020202020204" pitchFamily="34" charset="0"/>
                <a:cs typeface="Arial" panose="020B0604020202020204" pitchFamily="34" charset="0"/>
              </a:rPr>
              <a:t>Then  f(n) = </a:t>
            </a:r>
            <a:r>
              <a:rPr lang="en-US" altLang="en-US" sz="3200" i="1" dirty="0">
                <a:latin typeface="Arial" panose="020B0604020202020204" pitchFamily="34" charset="0"/>
                <a:cs typeface="Arial" panose="020B0604020202020204" pitchFamily="34" charset="0"/>
                <a:sym typeface="Symbol" panose="05050102010706020507" pitchFamily="18" charset="2"/>
              </a:rPr>
              <a:t></a:t>
            </a:r>
            <a:r>
              <a:rPr lang="en-US" altLang="en-US" i="1" dirty="0">
                <a:latin typeface="Arial" panose="020B0604020202020204" pitchFamily="34" charset="0"/>
                <a:cs typeface="Arial" panose="020B0604020202020204" pitchFamily="34" charset="0"/>
              </a:rPr>
              <a:t>(</a:t>
            </a:r>
            <a:r>
              <a:rPr lang="en-US" altLang="en-US" i="1" dirty="0" err="1" smtClean="0">
                <a:latin typeface="Arial" panose="020B0604020202020204" pitchFamily="34" charset="0"/>
                <a:cs typeface="Arial" panose="020B0604020202020204" pitchFamily="34" charset="0"/>
              </a:rPr>
              <a:t>N</a:t>
            </a:r>
            <a:r>
              <a:rPr lang="en-US" altLang="en-US" sz="3200" i="1" baseline="30000" dirty="0" err="1" smtClean="0">
                <a:latin typeface="Arial" panose="020B0604020202020204" pitchFamily="34" charset="0"/>
                <a:cs typeface="Arial" panose="020B0604020202020204" pitchFamily="34" charset="0"/>
              </a:rPr>
              <a:t>no</a:t>
            </a:r>
            <a:r>
              <a:rPr lang="en-US" altLang="en-US" i="1" dirty="0" smtClean="0">
                <a:latin typeface="Arial" panose="020B0604020202020204" pitchFamily="34" charset="0"/>
                <a:cs typeface="Arial" panose="020B0604020202020204" pitchFamily="34" charset="0"/>
              </a:rPr>
              <a:t>)</a:t>
            </a:r>
            <a:endParaRPr lang="en-US" altLang="en-US" dirty="0">
              <a:latin typeface="Arial" panose="020B0604020202020204" pitchFamily="34" charset="0"/>
              <a:cs typeface="Arial" panose="020B0604020202020204" pitchFamily="34" charset="0"/>
              <a:sym typeface="Symbol" panose="05050102010706020507" pitchFamily="18" charset="2"/>
            </a:endParaRPr>
          </a:p>
          <a:p>
            <a:endParaRPr lang="en-US" altLang="en-US" sz="3600" dirty="0">
              <a:latin typeface="Arial" panose="020B0604020202020204" pitchFamily="34" charset="0"/>
              <a:cs typeface="Arial" panose="020B0604020202020204" pitchFamily="34" charset="0"/>
              <a:sym typeface="Symbol" panose="05050102010706020507" pitchFamily="18" charset="2"/>
            </a:endParaRPr>
          </a:p>
          <a:p>
            <a:r>
              <a:rPr lang="en-US" altLang="en-US" i="1" dirty="0" err="1" smtClean="0">
                <a:latin typeface="Arial" panose="020B0604020202020204" pitchFamily="34" charset="0"/>
                <a:cs typeface="Arial" panose="020B0604020202020204" pitchFamily="34" charset="0"/>
              </a:rPr>
              <a:t>log</a:t>
            </a:r>
            <a:r>
              <a:rPr lang="en-US" altLang="en-US" sz="3600" i="1" baseline="30000" dirty="0" err="1" smtClean="0">
                <a:latin typeface="Arial" panose="020B0604020202020204" pitchFamily="34" charset="0"/>
                <a:cs typeface="Arial" panose="020B0604020202020204" pitchFamily="34" charset="0"/>
              </a:rPr>
              <a:t>no</a:t>
            </a:r>
            <a:r>
              <a:rPr lang="en-US" altLang="en-US" i="1" dirty="0" err="1" smtClean="0">
                <a:latin typeface="Arial" panose="020B0604020202020204" pitchFamily="34" charset="0"/>
                <a:cs typeface="Arial" panose="020B0604020202020204" pitchFamily="34" charset="0"/>
              </a:rPr>
              <a:t>N</a:t>
            </a:r>
            <a:r>
              <a:rPr lang="en-US" altLang="en-US" i="1" dirty="0" smtClean="0">
                <a:latin typeface="Arial" panose="020B0604020202020204" pitchFamily="34" charset="0"/>
                <a:cs typeface="Arial" panose="020B0604020202020204" pitchFamily="34" charset="0"/>
              </a:rPr>
              <a:t> </a:t>
            </a:r>
            <a:r>
              <a:rPr lang="en-US" altLang="en-US" i="1" dirty="0">
                <a:latin typeface="Arial" panose="020B0604020202020204" pitchFamily="34" charset="0"/>
                <a:cs typeface="Arial" panose="020B0604020202020204" pitchFamily="34" charset="0"/>
              </a:rPr>
              <a:t>= O(N)</a:t>
            </a:r>
            <a:r>
              <a:rPr lang="en-US" altLang="en-US" dirty="0">
                <a:latin typeface="Arial" panose="020B0604020202020204" pitchFamily="34" charset="0"/>
                <a:cs typeface="Arial" panose="020B0604020202020204" pitchFamily="34" charset="0"/>
                <a:sym typeface="Symbol" panose="05050102010706020507" pitchFamily="18" charset="2"/>
              </a:rPr>
              <a:t>, for any  </a:t>
            </a:r>
            <a:r>
              <a:rPr lang="en-US" altLang="en-US" i="1" dirty="0" smtClean="0">
                <a:latin typeface="Arial" panose="020B0604020202020204" pitchFamily="34" charset="0"/>
                <a:cs typeface="Arial" panose="020B0604020202020204" pitchFamily="34" charset="0"/>
              </a:rPr>
              <a:t>no</a:t>
            </a:r>
            <a:endParaRPr lang="en-US" altLang="en-US" i="1" dirty="0">
              <a:latin typeface="Arial" panose="020B0604020202020204" pitchFamily="34" charset="0"/>
              <a:cs typeface="Arial" panose="020B0604020202020204" pitchFamily="34" charset="0"/>
            </a:endParaRPr>
          </a:p>
          <a:p>
            <a:pPr lvl="1"/>
            <a:r>
              <a:rPr lang="en-US" altLang="en-US" dirty="0">
                <a:latin typeface="Arial" panose="020B0604020202020204" pitchFamily="34" charset="0"/>
                <a:cs typeface="Arial" panose="020B0604020202020204" pitchFamily="34" charset="0"/>
                <a:sym typeface="Symbol" panose="05050102010706020507" pitchFamily="18" charset="2"/>
              </a:rPr>
              <a:t>Logarithms grow very slowly compared to even linear growth</a:t>
            </a:r>
            <a:endParaRPr lang="en-US" altLang="en-US" dirty="0">
              <a:latin typeface="Arial" panose="020B0604020202020204" pitchFamily="34" charset="0"/>
              <a:cs typeface="Arial" panose="020B0604020202020204" pitchFamily="34" charset="0"/>
              <a:sym typeface="Symbol" panose="05050102010706020507" pitchFamily="18" charset="2"/>
            </a:endParaRPr>
          </a:p>
          <a:p>
            <a:pPr lvl="1"/>
            <a:endParaRPr lang="en-US" altLang="en-US" dirty="0">
              <a:latin typeface="Arial" panose="020B0604020202020204" pitchFamily="34" charset="0"/>
              <a:cs typeface="Arial" panose="020B0604020202020204" pitchFamily="34" charset="0"/>
              <a:sym typeface="Symbol" panose="05050102010706020507" pitchFamily="18" charset="2"/>
            </a:endParaRPr>
          </a:p>
          <a:p>
            <a:endParaRPr lang="en-US" altLang="en-US" dirty="0">
              <a:latin typeface="Arial" panose="020B0604020202020204" pitchFamily="34" charset="0"/>
              <a:cs typeface="Arial" panose="020B0604020202020204" pitchFamily="34" charset="0"/>
              <a:sym typeface="Symbol" panose="05050102010706020507" pitchFamily="18" charset="2"/>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3654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23654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23654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23654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547" grpId="0" autoUpdateAnimBg="0" build="p"/>
    </p:bldLst>
  </p:timing>
</p:sld>
</file>

<file path=ppt/slides/slide93.xml><?xml version="1.0" encoding="utf-8"?>
<p:sld xmlns:a="http://schemas.openxmlformats.org/drawingml/2006/main" xmlns:r="http://schemas.openxmlformats.org/officeDocument/2006/relationships" xmlns:p="http://schemas.openxmlformats.org/presentationml/2006/main" showMasterPhAnim="0">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37570" name="Rectangle 2"/>
          <p:cNvSpPr>
            <a:spLocks noGrp="1" noChangeArrowheads="1"/>
          </p:cNvSpPr>
          <p:nvPr>
            <p:ph type="title"/>
          </p:nvPr>
        </p:nvSpPr>
        <p:spPr>
          <a:xfrm>
            <a:off x="838200" y="365126"/>
            <a:ext cx="10515600" cy="822230"/>
          </a:xfrm>
        </p:spPr>
        <p:txBody>
          <a:bodyPr/>
          <a:lstStyle/>
          <a:p>
            <a:r>
              <a:rPr lang="en-US" altLang="en-US" dirty="0">
                <a:latin typeface="Arial" panose="020B0604020202020204" pitchFamily="34" charset="0"/>
                <a:cs typeface="Arial" panose="020B0604020202020204" pitchFamily="34" charset="0"/>
              </a:rPr>
              <a:t>Exercise</a:t>
            </a:r>
            <a:endParaRPr lang="en-US" altLang="en-US" dirty="0">
              <a:latin typeface="Arial" panose="020B0604020202020204" pitchFamily="34" charset="0"/>
              <a:cs typeface="Arial" panose="020B0604020202020204" pitchFamily="34" charset="0"/>
            </a:endParaRPr>
          </a:p>
        </p:txBody>
      </p:sp>
      <p:sp>
        <p:nvSpPr>
          <p:cNvPr id="237571" name="Rectangle 3"/>
          <p:cNvSpPr>
            <a:spLocks noGrp="1" noChangeArrowheads="1"/>
          </p:cNvSpPr>
          <p:nvPr>
            <p:ph type="body" idx="1"/>
          </p:nvPr>
        </p:nvSpPr>
        <p:spPr>
          <a:xfrm>
            <a:off x="1828800" y="1600201"/>
            <a:ext cx="8534400" cy="4530725"/>
          </a:xfrm>
        </p:spPr>
        <p:txBody>
          <a:bodyPr/>
          <a:lstStyle/>
          <a:p>
            <a:pPr>
              <a:lnSpc>
                <a:spcPct val="80000"/>
              </a:lnSpc>
            </a:pPr>
            <a:r>
              <a:rPr lang="en-US" altLang="en-US" i="1" dirty="0">
                <a:latin typeface="Arial" panose="020B0604020202020204" pitchFamily="34" charset="0"/>
                <a:cs typeface="Arial" panose="020B0604020202020204" pitchFamily="34" charset="0"/>
              </a:rPr>
              <a:t>f(N) = N </a:t>
            </a:r>
            <a:r>
              <a:rPr lang="en-US" altLang="en-US" i="1" dirty="0" err="1">
                <a:latin typeface="Arial" panose="020B0604020202020204" pitchFamily="34" charset="0"/>
                <a:cs typeface="Arial" panose="020B0604020202020204" pitchFamily="34" charset="0"/>
              </a:rPr>
              <a:t>logN</a:t>
            </a:r>
            <a:r>
              <a:rPr lang="en-US" altLang="en-US" dirty="0">
                <a:latin typeface="Arial" panose="020B0604020202020204" pitchFamily="34" charset="0"/>
                <a:cs typeface="Arial" panose="020B0604020202020204" pitchFamily="34" charset="0"/>
              </a:rPr>
              <a:t>  and </a:t>
            </a:r>
            <a:r>
              <a:rPr lang="en-US" altLang="en-US" i="1" dirty="0">
                <a:latin typeface="Arial" panose="020B0604020202020204" pitchFamily="34" charset="0"/>
                <a:cs typeface="Arial" panose="020B0604020202020204" pitchFamily="34" charset="0"/>
              </a:rPr>
              <a:t>g(N) = N</a:t>
            </a:r>
            <a:r>
              <a:rPr lang="en-US" altLang="en-US" sz="1400" i="1" dirty="0">
                <a:latin typeface="Arial" panose="020B0604020202020204" pitchFamily="34" charset="0"/>
                <a:cs typeface="Arial" panose="020B0604020202020204" pitchFamily="34" charset="0"/>
              </a:rPr>
              <a:t> </a:t>
            </a:r>
            <a:r>
              <a:rPr lang="en-US" altLang="en-US" i="1" baseline="30000" dirty="0">
                <a:latin typeface="Arial" panose="020B0604020202020204" pitchFamily="34" charset="0"/>
                <a:cs typeface="Arial" panose="020B0604020202020204" pitchFamily="34" charset="0"/>
              </a:rPr>
              <a:t>1.5</a:t>
            </a:r>
            <a:endParaRPr lang="en-US" altLang="en-US" i="1" baseline="30000" dirty="0">
              <a:latin typeface="Arial" panose="020B0604020202020204" pitchFamily="34" charset="0"/>
              <a:cs typeface="Arial" panose="020B0604020202020204" pitchFamily="34" charset="0"/>
            </a:endParaRPr>
          </a:p>
          <a:p>
            <a:pPr lvl="1"/>
            <a:r>
              <a:rPr lang="en-US" altLang="en-US" sz="2300" dirty="0">
                <a:latin typeface="Arial" panose="020B0604020202020204" pitchFamily="34" charset="0"/>
                <a:cs typeface="Arial" panose="020B0604020202020204" pitchFamily="34" charset="0"/>
              </a:rPr>
              <a:t>Which one grows faster??</a:t>
            </a:r>
            <a:endParaRPr lang="en-US" altLang="en-US" sz="2300" dirty="0">
              <a:latin typeface="Arial" panose="020B0604020202020204" pitchFamily="34" charset="0"/>
              <a:cs typeface="Arial" panose="020B0604020202020204" pitchFamily="34" charset="0"/>
            </a:endParaRPr>
          </a:p>
          <a:p>
            <a:pPr lvl="1">
              <a:lnSpc>
                <a:spcPct val="80000"/>
              </a:lnSpc>
            </a:pPr>
            <a:endParaRPr lang="en-US" altLang="en-US" sz="2300" dirty="0">
              <a:latin typeface="Arial" panose="020B0604020202020204" pitchFamily="34" charset="0"/>
              <a:cs typeface="Arial" panose="020B0604020202020204" pitchFamily="34" charset="0"/>
            </a:endParaRPr>
          </a:p>
          <a:p>
            <a:pPr>
              <a:lnSpc>
                <a:spcPct val="80000"/>
              </a:lnSpc>
            </a:pPr>
            <a:r>
              <a:rPr lang="en-US" altLang="en-US" dirty="0">
                <a:latin typeface="Arial" panose="020B0604020202020204" pitchFamily="34" charset="0"/>
                <a:cs typeface="Arial" panose="020B0604020202020204" pitchFamily="34" charset="0"/>
              </a:rPr>
              <a:t>Note that </a:t>
            </a:r>
            <a:r>
              <a:rPr lang="en-US" altLang="en-US" i="1" dirty="0">
                <a:latin typeface="Arial" panose="020B0604020202020204" pitchFamily="34" charset="0"/>
                <a:cs typeface="Arial" panose="020B0604020202020204" pitchFamily="34" charset="0"/>
              </a:rPr>
              <a:t>g(N) = N</a:t>
            </a:r>
            <a:r>
              <a:rPr lang="en-US" altLang="en-US" sz="1200" i="1" dirty="0">
                <a:latin typeface="Arial" panose="020B0604020202020204" pitchFamily="34" charset="0"/>
                <a:cs typeface="Arial" panose="020B0604020202020204" pitchFamily="34" charset="0"/>
              </a:rPr>
              <a:t> </a:t>
            </a:r>
            <a:r>
              <a:rPr lang="en-US" altLang="en-US" i="1" baseline="30000" dirty="0">
                <a:latin typeface="Arial" panose="020B0604020202020204" pitchFamily="34" charset="0"/>
                <a:cs typeface="Arial" panose="020B0604020202020204" pitchFamily="34" charset="0"/>
              </a:rPr>
              <a:t>1.5</a:t>
            </a:r>
            <a:r>
              <a:rPr lang="en-US" altLang="en-US" i="1" dirty="0">
                <a:latin typeface="Arial" panose="020B0604020202020204" pitchFamily="34" charset="0"/>
                <a:cs typeface="Arial" panose="020B0604020202020204" pitchFamily="34" charset="0"/>
              </a:rPr>
              <a:t> = N•</a:t>
            </a:r>
            <a:r>
              <a:rPr lang="en-US" altLang="en-US" sz="2900" i="1" dirty="0">
                <a:latin typeface="Arial" panose="020B0604020202020204" pitchFamily="34" charset="0"/>
                <a:cs typeface="Arial" panose="020B0604020202020204" pitchFamily="34" charset="0"/>
              </a:rPr>
              <a:t>N</a:t>
            </a:r>
            <a:r>
              <a:rPr lang="en-US" altLang="en-US" sz="1400" i="1" dirty="0">
                <a:latin typeface="Arial" panose="020B0604020202020204" pitchFamily="34" charset="0"/>
                <a:cs typeface="Arial" panose="020B0604020202020204" pitchFamily="34" charset="0"/>
              </a:rPr>
              <a:t> </a:t>
            </a:r>
            <a:r>
              <a:rPr lang="en-US" altLang="en-US" i="1" baseline="30000" dirty="0">
                <a:latin typeface="Arial" panose="020B0604020202020204" pitchFamily="34" charset="0"/>
                <a:cs typeface="Arial" panose="020B0604020202020204" pitchFamily="34" charset="0"/>
              </a:rPr>
              <a:t>0.5</a:t>
            </a:r>
            <a:endParaRPr lang="en-US" altLang="en-US" dirty="0">
              <a:latin typeface="Arial" panose="020B0604020202020204" pitchFamily="34" charset="0"/>
              <a:cs typeface="Arial" panose="020B0604020202020204" pitchFamily="34" charset="0"/>
            </a:endParaRPr>
          </a:p>
          <a:p>
            <a:pPr lvl="1">
              <a:lnSpc>
                <a:spcPct val="110000"/>
              </a:lnSpc>
            </a:pPr>
            <a:r>
              <a:rPr lang="en-US" altLang="en-US" sz="2300" dirty="0">
                <a:latin typeface="Arial" panose="020B0604020202020204" pitchFamily="34" charset="0"/>
                <a:cs typeface="Arial" panose="020B0604020202020204" pitchFamily="34" charset="0"/>
              </a:rPr>
              <a:t>Hence, between </a:t>
            </a:r>
            <a:r>
              <a:rPr lang="en-US" altLang="en-US" sz="2300" i="1" dirty="0">
                <a:latin typeface="Arial" panose="020B0604020202020204" pitchFamily="34" charset="0"/>
                <a:cs typeface="Arial" panose="020B0604020202020204" pitchFamily="34" charset="0"/>
              </a:rPr>
              <a:t>f(N)</a:t>
            </a:r>
            <a:r>
              <a:rPr lang="en-US" altLang="en-US" sz="2300" dirty="0">
                <a:latin typeface="Arial" panose="020B0604020202020204" pitchFamily="34" charset="0"/>
                <a:cs typeface="Arial" panose="020B0604020202020204" pitchFamily="34" charset="0"/>
              </a:rPr>
              <a:t> and </a:t>
            </a:r>
            <a:r>
              <a:rPr lang="en-US" altLang="en-US" sz="2300" i="1" dirty="0">
                <a:latin typeface="Arial" panose="020B0604020202020204" pitchFamily="34" charset="0"/>
                <a:cs typeface="Arial" panose="020B0604020202020204" pitchFamily="34" charset="0"/>
              </a:rPr>
              <a:t>g(N),</a:t>
            </a:r>
            <a:r>
              <a:rPr lang="en-US" altLang="en-US" sz="2300" dirty="0">
                <a:latin typeface="Arial" panose="020B0604020202020204" pitchFamily="34" charset="0"/>
                <a:cs typeface="Arial" panose="020B0604020202020204" pitchFamily="34" charset="0"/>
              </a:rPr>
              <a:t>  we only need to compare growth rate of </a:t>
            </a:r>
            <a:r>
              <a:rPr lang="en-US" altLang="en-US" sz="2300" i="1" dirty="0">
                <a:latin typeface="Arial" panose="020B0604020202020204" pitchFamily="34" charset="0"/>
                <a:cs typeface="Arial" panose="020B0604020202020204" pitchFamily="34" charset="0"/>
              </a:rPr>
              <a:t>log(N)</a:t>
            </a:r>
            <a:r>
              <a:rPr lang="en-US" altLang="en-US" sz="2300" dirty="0">
                <a:latin typeface="Arial" panose="020B0604020202020204" pitchFamily="34" charset="0"/>
                <a:cs typeface="Arial" panose="020B0604020202020204" pitchFamily="34" charset="0"/>
              </a:rPr>
              <a:t> and </a:t>
            </a:r>
            <a:r>
              <a:rPr lang="en-US" altLang="en-US" sz="2300" i="1" dirty="0">
                <a:latin typeface="Arial" panose="020B0604020202020204" pitchFamily="34" charset="0"/>
                <a:cs typeface="Arial" panose="020B0604020202020204" pitchFamily="34" charset="0"/>
              </a:rPr>
              <a:t>N</a:t>
            </a:r>
            <a:r>
              <a:rPr lang="en-US" altLang="en-US" sz="1100" i="1" dirty="0">
                <a:latin typeface="Arial" panose="020B0604020202020204" pitchFamily="34" charset="0"/>
                <a:cs typeface="Arial" panose="020B0604020202020204" pitchFamily="34" charset="0"/>
              </a:rPr>
              <a:t> </a:t>
            </a:r>
            <a:r>
              <a:rPr lang="en-US" altLang="en-US" sz="2800" i="1" baseline="30000" dirty="0">
                <a:latin typeface="Arial" panose="020B0604020202020204" pitchFamily="34" charset="0"/>
                <a:cs typeface="Arial" panose="020B0604020202020204" pitchFamily="34" charset="0"/>
              </a:rPr>
              <a:t>0.5</a:t>
            </a:r>
            <a:endParaRPr lang="en-US" altLang="en-US" sz="2300" dirty="0">
              <a:latin typeface="Arial" panose="020B0604020202020204" pitchFamily="34" charset="0"/>
              <a:cs typeface="Arial" panose="020B0604020202020204" pitchFamily="34" charset="0"/>
            </a:endParaRPr>
          </a:p>
          <a:p>
            <a:pPr lvl="1">
              <a:lnSpc>
                <a:spcPct val="80000"/>
              </a:lnSpc>
            </a:pPr>
            <a:endParaRPr lang="en-US" altLang="en-US" sz="2300" dirty="0">
              <a:latin typeface="Arial" panose="020B0604020202020204" pitchFamily="34" charset="0"/>
              <a:cs typeface="Arial" panose="020B0604020202020204" pitchFamily="34" charset="0"/>
            </a:endParaRPr>
          </a:p>
          <a:p>
            <a:pPr lvl="1">
              <a:lnSpc>
                <a:spcPct val="80000"/>
              </a:lnSpc>
            </a:pPr>
            <a:r>
              <a:rPr lang="en-US" altLang="en-US" sz="2300" dirty="0">
                <a:latin typeface="Arial" panose="020B0604020202020204" pitchFamily="34" charset="0"/>
                <a:cs typeface="Arial" panose="020B0604020202020204" pitchFamily="34" charset="0"/>
              </a:rPr>
              <a:t>Equivalently, we can compare growth rate of </a:t>
            </a:r>
            <a:r>
              <a:rPr lang="en-US" altLang="en-US" sz="2300" i="1" dirty="0">
                <a:latin typeface="Arial" panose="020B0604020202020204" pitchFamily="34" charset="0"/>
                <a:cs typeface="Arial" panose="020B0604020202020204" pitchFamily="34" charset="0"/>
              </a:rPr>
              <a:t>log</a:t>
            </a:r>
            <a:r>
              <a:rPr lang="en-US" altLang="en-US" sz="2800" i="1" baseline="30000" dirty="0">
                <a:latin typeface="Arial" panose="020B0604020202020204" pitchFamily="34" charset="0"/>
                <a:cs typeface="Arial" panose="020B0604020202020204" pitchFamily="34" charset="0"/>
              </a:rPr>
              <a:t>2</a:t>
            </a:r>
            <a:r>
              <a:rPr lang="en-US" altLang="en-US" sz="2300" i="1" dirty="0">
                <a:latin typeface="Arial" panose="020B0604020202020204" pitchFamily="34" charset="0"/>
                <a:cs typeface="Arial" panose="020B0604020202020204" pitchFamily="34" charset="0"/>
              </a:rPr>
              <a:t>N</a:t>
            </a:r>
            <a:r>
              <a:rPr lang="en-US" altLang="en-US" sz="2300" dirty="0">
                <a:latin typeface="Arial" panose="020B0604020202020204" pitchFamily="34" charset="0"/>
                <a:cs typeface="Arial" panose="020B0604020202020204" pitchFamily="34" charset="0"/>
              </a:rPr>
              <a:t>  with </a:t>
            </a:r>
            <a:r>
              <a:rPr lang="en-US" altLang="en-US" sz="2300" i="1" dirty="0">
                <a:latin typeface="Arial" panose="020B0604020202020204" pitchFamily="34" charset="0"/>
                <a:cs typeface="Arial" panose="020B0604020202020204" pitchFamily="34" charset="0"/>
              </a:rPr>
              <a:t>N</a:t>
            </a:r>
            <a:endParaRPr lang="en-US" altLang="en-US" sz="2300" dirty="0">
              <a:latin typeface="Arial" panose="020B0604020202020204" pitchFamily="34" charset="0"/>
              <a:cs typeface="Arial" panose="020B0604020202020204" pitchFamily="34" charset="0"/>
            </a:endParaRPr>
          </a:p>
          <a:p>
            <a:pPr lvl="1">
              <a:lnSpc>
                <a:spcPct val="80000"/>
              </a:lnSpc>
            </a:pPr>
            <a:endParaRPr lang="en-US" altLang="en-US" sz="2300" dirty="0">
              <a:latin typeface="Arial" panose="020B0604020202020204" pitchFamily="34" charset="0"/>
              <a:cs typeface="Arial" panose="020B0604020202020204" pitchFamily="34" charset="0"/>
            </a:endParaRPr>
          </a:p>
          <a:p>
            <a:pPr lvl="1">
              <a:lnSpc>
                <a:spcPct val="110000"/>
              </a:lnSpc>
            </a:pPr>
            <a:r>
              <a:rPr lang="en-US" altLang="en-US" sz="2300" dirty="0">
                <a:latin typeface="Arial" panose="020B0604020202020204" pitchFamily="34" charset="0"/>
                <a:cs typeface="Arial" panose="020B0604020202020204" pitchFamily="34" charset="0"/>
              </a:rPr>
              <a:t>Now, we can refer to the previously state result to figure out whether </a:t>
            </a:r>
            <a:r>
              <a:rPr lang="en-US" altLang="en-US" sz="2300" i="1" dirty="0">
                <a:latin typeface="Arial" panose="020B0604020202020204" pitchFamily="34" charset="0"/>
                <a:cs typeface="Arial" panose="020B0604020202020204" pitchFamily="34" charset="0"/>
              </a:rPr>
              <a:t>f(N)</a:t>
            </a:r>
            <a:r>
              <a:rPr lang="en-US" altLang="en-US" sz="2300" dirty="0">
                <a:latin typeface="Arial" panose="020B0604020202020204" pitchFamily="34" charset="0"/>
                <a:cs typeface="Arial" panose="020B0604020202020204" pitchFamily="34" charset="0"/>
              </a:rPr>
              <a:t> or </a:t>
            </a:r>
            <a:r>
              <a:rPr lang="en-US" altLang="en-US" sz="2300" i="1" dirty="0">
                <a:latin typeface="Arial" panose="020B0604020202020204" pitchFamily="34" charset="0"/>
                <a:cs typeface="Arial" panose="020B0604020202020204" pitchFamily="34" charset="0"/>
              </a:rPr>
              <a:t>g(N)</a:t>
            </a:r>
            <a:r>
              <a:rPr lang="en-US" altLang="en-US" sz="2300" dirty="0">
                <a:latin typeface="Arial" panose="020B0604020202020204" pitchFamily="34" charset="0"/>
                <a:cs typeface="Arial" panose="020B0604020202020204" pitchFamily="34" charset="0"/>
              </a:rPr>
              <a:t> grows faster!</a:t>
            </a:r>
            <a:endParaRPr lang="en-US" altLang="en-US" sz="2300" dirty="0">
              <a:latin typeface="Arial" panose="020B0604020202020204" pitchFamily="34" charset="0"/>
              <a:cs typeface="Arial" panose="020B0604020202020204" pitchFamily="34" charset="0"/>
            </a:endParaRPr>
          </a:p>
          <a:p>
            <a:pPr>
              <a:lnSpc>
                <a:spcPct val="80000"/>
              </a:lnSpc>
            </a:pPr>
            <a:endParaRPr lang="en-US" altLang="en-US"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757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757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3757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37571">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7571">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3757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7571" grpId="0" build="p"/>
    </p:bldLst>
  </p:timing>
</p:sld>
</file>

<file path=ppt/slides/slide9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p:txBody>
          <a:bodyPr/>
          <a:lstStyle/>
          <a:p>
            <a:r>
              <a:rPr lang="en-US" altLang="en-US" dirty="0">
                <a:latin typeface="Arial" panose="020B0604020202020204" pitchFamily="34" charset="0"/>
                <a:cs typeface="Arial" panose="020B0604020202020204" pitchFamily="34" charset="0"/>
              </a:rPr>
              <a:t>Euclid’s Algorithm</a:t>
            </a:r>
            <a:endParaRPr lang="en-US" altLang="en-US" dirty="0">
              <a:latin typeface="Arial" panose="020B0604020202020204" pitchFamily="34" charset="0"/>
              <a:cs typeface="Arial" panose="020B0604020202020204" pitchFamily="34" charset="0"/>
            </a:endParaRPr>
          </a:p>
        </p:txBody>
      </p:sp>
      <p:sp>
        <p:nvSpPr>
          <p:cNvPr id="249859" name="Rectangle 3"/>
          <p:cNvSpPr>
            <a:spLocks noGrp="1" noChangeArrowheads="1"/>
          </p:cNvSpPr>
          <p:nvPr>
            <p:ph type="body" sz="half" idx="1"/>
          </p:nvPr>
        </p:nvSpPr>
        <p:spPr>
          <a:xfrm>
            <a:off x="1981200" y="1600201"/>
            <a:ext cx="4044950" cy="4530725"/>
          </a:xfrm>
        </p:spPr>
        <p:txBody>
          <a:bodyPr/>
          <a:lstStyle/>
          <a:p>
            <a:r>
              <a:rPr lang="en-US" altLang="en-US">
                <a:latin typeface="Arial" panose="020B0604020202020204" pitchFamily="34" charset="0"/>
                <a:cs typeface="Arial" panose="020B0604020202020204" pitchFamily="34" charset="0"/>
              </a:rPr>
              <a:t> </a:t>
            </a:r>
            <a:r>
              <a:rPr lang="en-US" altLang="en-US" sz="2400">
                <a:latin typeface="Arial" panose="020B0604020202020204" pitchFamily="34" charset="0"/>
                <a:cs typeface="Arial" panose="020B0604020202020204" pitchFamily="34" charset="0"/>
              </a:rPr>
              <a:t>Find the </a:t>
            </a:r>
            <a:r>
              <a:rPr lang="en-US" altLang="en-US" sz="2400" i="1">
                <a:latin typeface="Arial" panose="020B0604020202020204" pitchFamily="34" charset="0"/>
                <a:cs typeface="Arial" panose="020B0604020202020204" pitchFamily="34" charset="0"/>
              </a:rPr>
              <a:t>greatest common divisor</a:t>
            </a:r>
            <a:r>
              <a:rPr lang="en-US" altLang="en-US" sz="2400">
                <a:latin typeface="Arial" panose="020B0604020202020204" pitchFamily="34" charset="0"/>
                <a:cs typeface="Arial" panose="020B0604020202020204" pitchFamily="34" charset="0"/>
              </a:rPr>
              <a:t>  (gcd) between </a:t>
            </a:r>
            <a:r>
              <a:rPr lang="en-US" altLang="en-US" sz="2400" i="1">
                <a:latin typeface="Arial" panose="020B0604020202020204" pitchFamily="34" charset="0"/>
                <a:cs typeface="Arial" panose="020B0604020202020204" pitchFamily="34" charset="0"/>
              </a:rPr>
              <a:t>m</a:t>
            </a:r>
            <a:r>
              <a:rPr lang="en-US" altLang="en-US" sz="2400">
                <a:latin typeface="Arial" panose="020B0604020202020204" pitchFamily="34" charset="0"/>
                <a:cs typeface="Arial" panose="020B0604020202020204" pitchFamily="34" charset="0"/>
              </a:rPr>
              <a:t> and </a:t>
            </a:r>
            <a:r>
              <a:rPr lang="en-US" altLang="en-US" sz="2400" i="1">
                <a:latin typeface="Arial" panose="020B0604020202020204" pitchFamily="34" charset="0"/>
                <a:cs typeface="Arial" panose="020B0604020202020204" pitchFamily="34" charset="0"/>
              </a:rPr>
              <a:t>n</a:t>
            </a:r>
            <a:endParaRPr lang="en-US" altLang="en-US" sz="2400">
              <a:latin typeface="Arial" panose="020B0604020202020204" pitchFamily="34" charset="0"/>
              <a:cs typeface="Arial" panose="020B0604020202020204" pitchFamily="34" charset="0"/>
            </a:endParaRPr>
          </a:p>
          <a:p>
            <a:pPr lvl="1"/>
            <a:r>
              <a:rPr lang="en-US" altLang="en-US" sz="2100">
                <a:latin typeface="Arial" panose="020B0604020202020204" pitchFamily="34" charset="0"/>
                <a:cs typeface="Arial" panose="020B0604020202020204" pitchFamily="34" charset="0"/>
              </a:rPr>
              <a:t>Given that </a:t>
            </a:r>
            <a:r>
              <a:rPr lang="en-US" altLang="en-US" sz="2100" i="1">
                <a:latin typeface="Arial" panose="020B0604020202020204" pitchFamily="34" charset="0"/>
                <a:cs typeface="Arial" panose="020B0604020202020204" pitchFamily="34" charset="0"/>
              </a:rPr>
              <a:t>m ≥ n</a:t>
            </a:r>
            <a:endParaRPr lang="en-US" altLang="en-US" sz="2100" i="1">
              <a:latin typeface="Arial" panose="020B0604020202020204" pitchFamily="34" charset="0"/>
              <a:cs typeface="Arial" panose="020B0604020202020204" pitchFamily="34" charset="0"/>
            </a:endParaRPr>
          </a:p>
          <a:p>
            <a:endParaRPr lang="en-US" altLang="en-US" sz="2400">
              <a:latin typeface="Arial" panose="020B0604020202020204" pitchFamily="34" charset="0"/>
              <a:cs typeface="Arial" panose="020B0604020202020204" pitchFamily="34" charset="0"/>
            </a:endParaRPr>
          </a:p>
          <a:p>
            <a:r>
              <a:rPr lang="en-US" altLang="en-US" sz="2400">
                <a:latin typeface="Arial" panose="020B0604020202020204" pitchFamily="34" charset="0"/>
                <a:cs typeface="Arial" panose="020B0604020202020204" pitchFamily="34" charset="0"/>
              </a:rPr>
              <a:t>Complexity  =  </a:t>
            </a:r>
            <a:r>
              <a:rPr lang="en-US" altLang="en-US" sz="2400" i="1">
                <a:latin typeface="Arial" panose="020B0604020202020204" pitchFamily="34" charset="0"/>
                <a:cs typeface="Arial" panose="020B0604020202020204" pitchFamily="34" charset="0"/>
              </a:rPr>
              <a:t>O(log(N))</a:t>
            </a:r>
            <a:endParaRPr lang="en-US" altLang="en-US" sz="2400" i="1">
              <a:latin typeface="Arial" panose="020B0604020202020204" pitchFamily="34" charset="0"/>
              <a:cs typeface="Arial" panose="020B0604020202020204" pitchFamily="34" charset="0"/>
            </a:endParaRPr>
          </a:p>
          <a:p>
            <a:endParaRPr lang="en-US" altLang="en-US" sz="2400">
              <a:latin typeface="Arial" panose="020B0604020202020204" pitchFamily="34" charset="0"/>
              <a:cs typeface="Arial" panose="020B0604020202020204" pitchFamily="34" charset="0"/>
            </a:endParaRPr>
          </a:p>
          <a:p>
            <a:r>
              <a:rPr lang="en-US" altLang="en-US" sz="2400">
                <a:latin typeface="Arial" panose="020B0604020202020204" pitchFamily="34" charset="0"/>
                <a:cs typeface="Arial" panose="020B0604020202020204" pitchFamily="34" charset="0"/>
              </a:rPr>
              <a:t>Exercise: </a:t>
            </a:r>
            <a:endParaRPr lang="en-US" altLang="en-US" sz="2400">
              <a:latin typeface="Arial" panose="020B0604020202020204" pitchFamily="34" charset="0"/>
              <a:cs typeface="Arial" panose="020B0604020202020204" pitchFamily="34" charset="0"/>
            </a:endParaRPr>
          </a:p>
          <a:p>
            <a:pPr lvl="1"/>
            <a:r>
              <a:rPr lang="en-US" altLang="en-US" sz="2100">
                <a:latin typeface="Arial" panose="020B0604020202020204" pitchFamily="34" charset="0"/>
                <a:cs typeface="Arial" panose="020B0604020202020204" pitchFamily="34" charset="0"/>
              </a:rPr>
              <a:t>Why is it </a:t>
            </a:r>
            <a:r>
              <a:rPr lang="en-US" altLang="en-US" sz="2100" i="1">
                <a:latin typeface="Arial" panose="020B0604020202020204" pitchFamily="34" charset="0"/>
                <a:cs typeface="Arial" panose="020B0604020202020204" pitchFamily="34" charset="0"/>
              </a:rPr>
              <a:t>O(log(N))</a:t>
            </a:r>
            <a:r>
              <a:rPr lang="en-US" altLang="en-US" sz="2100">
                <a:latin typeface="Arial" panose="020B0604020202020204" pitchFamily="34" charset="0"/>
                <a:cs typeface="Arial" panose="020B0604020202020204" pitchFamily="34" charset="0"/>
              </a:rPr>
              <a:t> ?</a:t>
            </a:r>
            <a:endParaRPr lang="en-US" altLang="en-US" sz="2100">
              <a:latin typeface="Arial" panose="020B0604020202020204" pitchFamily="34" charset="0"/>
              <a:cs typeface="Arial" panose="020B0604020202020204" pitchFamily="34" charset="0"/>
            </a:endParaRPr>
          </a:p>
        </p:txBody>
      </p:sp>
      <p:pic>
        <p:nvPicPr>
          <p:cNvPr id="249866" name="Picture 10" descr="fig02_10"/>
          <p:cNvPicPr>
            <a:picLocks noGrp="1" noChangeAspect="1" noChangeArrowheads="1"/>
          </p:cNvPicPr>
          <p:nvPr>
            <p:ph sz="half" idx="2"/>
          </p:nvPr>
        </p:nvPicPr>
        <p:blipFill>
          <a:blip r:embed="rId1">
            <a:extLst>
              <a:ext uri="{28A0092B-C50C-407E-A947-70E740481C1C}">
                <a14:useLocalDpi xmlns:a14="http://schemas.microsoft.com/office/drawing/2010/main" val="0"/>
              </a:ext>
            </a:extLst>
          </a:blip>
          <a:srcRect/>
          <a:stretch>
            <a:fillRect/>
          </a:stretch>
        </p:blipFill>
        <p:spPr>
          <a:xfrm>
            <a:off x="6629400" y="2286001"/>
            <a:ext cx="3409950" cy="30575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Footer Placeholder 1"/>
          <p:cNvSpPr>
            <a:spLocks noGrp="1"/>
          </p:cNvSpPr>
          <p:nvPr>
            <p:ph type="ftr" sz="quarter" idx="11"/>
          </p:nvPr>
        </p:nvSpPr>
        <p:spPr/>
        <p:txBody>
          <a:body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985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985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49859">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49859">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985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859" grpId="0" build="p"/>
    </p:bldLst>
  </p:timing>
</p:sld>
</file>

<file path=ppt/slides/slide9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p:txBody>
          <a:bodyPr/>
          <a:lstStyle/>
          <a:p>
            <a:r>
              <a:rPr lang="en-US" altLang="en-US">
                <a:latin typeface="Arial" panose="020B0604020202020204" pitchFamily="34" charset="0"/>
                <a:cs typeface="Arial" panose="020B0604020202020204" pitchFamily="34" charset="0"/>
              </a:rPr>
              <a:t>Exponentiation</a:t>
            </a:r>
            <a:endParaRPr lang="en-US" altLang="en-US">
              <a:latin typeface="Arial" panose="020B0604020202020204" pitchFamily="34" charset="0"/>
              <a:cs typeface="Arial" panose="020B0604020202020204" pitchFamily="34" charset="0"/>
            </a:endParaRPr>
          </a:p>
        </p:txBody>
      </p:sp>
      <p:sp>
        <p:nvSpPr>
          <p:cNvPr id="254979" name="Rectangle 3"/>
          <p:cNvSpPr>
            <a:spLocks noGrp="1" noChangeArrowheads="1"/>
          </p:cNvSpPr>
          <p:nvPr>
            <p:ph type="body" sz="half" idx="1"/>
          </p:nvPr>
        </p:nvSpPr>
        <p:spPr>
          <a:xfrm>
            <a:off x="846161" y="1600201"/>
            <a:ext cx="5529239" cy="4530725"/>
          </a:xfrm>
        </p:spPr>
        <p:txBody>
          <a:bodyPr/>
          <a:lstStyle/>
          <a:p>
            <a:pPr>
              <a:lnSpc>
                <a:spcPct val="90000"/>
              </a:lnSpc>
            </a:pPr>
            <a:r>
              <a:rPr lang="en-US" altLang="en-US" sz="2000" dirty="0">
                <a:latin typeface="Arial" panose="020B0604020202020204" pitchFamily="34" charset="0"/>
                <a:cs typeface="Arial" panose="020B0604020202020204" pitchFamily="34" charset="0"/>
              </a:rPr>
              <a:t>Calculate  </a:t>
            </a:r>
            <a:r>
              <a:rPr lang="en-US" altLang="en-US" sz="2000" dirty="0" err="1">
                <a:latin typeface="Arial" panose="020B0604020202020204" pitchFamily="34" charset="0"/>
                <a:cs typeface="Arial" panose="020B0604020202020204" pitchFamily="34" charset="0"/>
              </a:rPr>
              <a:t>x</a:t>
            </a:r>
            <a:r>
              <a:rPr lang="en-US" altLang="en-US" sz="2000" baseline="30000" dirty="0" err="1">
                <a:latin typeface="Arial" panose="020B0604020202020204" pitchFamily="34" charset="0"/>
                <a:cs typeface="Arial" panose="020B0604020202020204" pitchFamily="34" charset="0"/>
              </a:rPr>
              <a:t>n</a:t>
            </a:r>
            <a:r>
              <a:rPr lang="en-US" altLang="en-US" sz="2000" dirty="0">
                <a:latin typeface="Arial" panose="020B0604020202020204" pitchFamily="34" charset="0"/>
                <a:cs typeface="Arial" panose="020B0604020202020204" pitchFamily="34" charset="0"/>
              </a:rPr>
              <a:t> </a:t>
            </a:r>
            <a:endParaRPr lang="en-US" altLang="en-US" sz="2000" dirty="0">
              <a:latin typeface="Arial" panose="020B0604020202020204" pitchFamily="34" charset="0"/>
              <a:cs typeface="Arial" panose="020B0604020202020204" pitchFamily="34" charset="0"/>
            </a:endParaRPr>
          </a:p>
          <a:p>
            <a:pPr>
              <a:lnSpc>
                <a:spcPct val="90000"/>
              </a:lnSpc>
            </a:pPr>
            <a:endParaRPr lang="en-US" altLang="en-US" sz="2000" dirty="0">
              <a:latin typeface="Arial" panose="020B0604020202020204" pitchFamily="34" charset="0"/>
              <a:cs typeface="Arial" panose="020B0604020202020204" pitchFamily="34" charset="0"/>
            </a:endParaRPr>
          </a:p>
          <a:p>
            <a:pPr>
              <a:lnSpc>
                <a:spcPct val="90000"/>
              </a:lnSpc>
            </a:pPr>
            <a:r>
              <a:rPr lang="en-US" altLang="en-US" sz="2000" dirty="0">
                <a:latin typeface="Arial" panose="020B0604020202020204" pitchFamily="34" charset="0"/>
                <a:cs typeface="Arial" panose="020B0604020202020204" pitchFamily="34" charset="0"/>
              </a:rPr>
              <a:t>Example:</a:t>
            </a:r>
            <a:endParaRPr lang="en-US" altLang="en-US" sz="2000" dirty="0">
              <a:latin typeface="Arial" panose="020B0604020202020204" pitchFamily="34" charset="0"/>
              <a:cs typeface="Arial" panose="020B0604020202020204" pitchFamily="34" charset="0"/>
            </a:endParaRPr>
          </a:p>
          <a:p>
            <a:pPr lvl="1">
              <a:lnSpc>
                <a:spcPct val="90000"/>
              </a:lnSpc>
            </a:pPr>
            <a:r>
              <a:rPr lang="en-US" altLang="en-US" sz="1900" dirty="0">
                <a:latin typeface="Arial" panose="020B0604020202020204" pitchFamily="34" charset="0"/>
                <a:cs typeface="Arial" panose="020B0604020202020204" pitchFamily="34" charset="0"/>
              </a:rPr>
              <a:t>x</a:t>
            </a:r>
            <a:r>
              <a:rPr lang="en-US" altLang="en-US" sz="1900" baseline="30000" dirty="0">
                <a:latin typeface="Arial" panose="020B0604020202020204" pitchFamily="34" charset="0"/>
                <a:cs typeface="Arial" panose="020B0604020202020204" pitchFamily="34" charset="0"/>
              </a:rPr>
              <a:t>11</a:t>
            </a:r>
            <a:r>
              <a:rPr lang="en-US" altLang="en-US" sz="1900" dirty="0">
                <a:latin typeface="Arial" panose="020B0604020202020204" pitchFamily="34" charset="0"/>
                <a:cs typeface="Arial" panose="020B0604020202020204" pitchFamily="34" charset="0"/>
              </a:rPr>
              <a:t> = x</a:t>
            </a:r>
            <a:r>
              <a:rPr lang="en-US" altLang="en-US" sz="1900" baseline="30000" dirty="0">
                <a:latin typeface="Arial" panose="020B0604020202020204" pitchFamily="34" charset="0"/>
                <a:cs typeface="Arial" panose="020B0604020202020204" pitchFamily="34" charset="0"/>
              </a:rPr>
              <a:t>5</a:t>
            </a:r>
            <a:r>
              <a:rPr lang="en-US" altLang="en-US" sz="1900" dirty="0">
                <a:latin typeface="Arial" panose="020B0604020202020204" pitchFamily="34" charset="0"/>
                <a:cs typeface="Arial" panose="020B0604020202020204" pitchFamily="34" charset="0"/>
              </a:rPr>
              <a:t> * x</a:t>
            </a:r>
            <a:r>
              <a:rPr lang="en-US" altLang="en-US" sz="1900" baseline="30000" dirty="0">
                <a:latin typeface="Arial" panose="020B0604020202020204" pitchFamily="34" charset="0"/>
                <a:cs typeface="Arial" panose="020B0604020202020204" pitchFamily="34" charset="0"/>
              </a:rPr>
              <a:t>5</a:t>
            </a:r>
            <a:r>
              <a:rPr lang="en-US" altLang="en-US" sz="1900" dirty="0">
                <a:latin typeface="Arial" panose="020B0604020202020204" pitchFamily="34" charset="0"/>
                <a:cs typeface="Arial" panose="020B0604020202020204" pitchFamily="34" charset="0"/>
              </a:rPr>
              <a:t> * x</a:t>
            </a:r>
            <a:endParaRPr lang="en-US" altLang="en-US" sz="1900" dirty="0">
              <a:latin typeface="Arial" panose="020B0604020202020204" pitchFamily="34" charset="0"/>
              <a:cs typeface="Arial" panose="020B0604020202020204" pitchFamily="34" charset="0"/>
            </a:endParaRPr>
          </a:p>
          <a:p>
            <a:pPr lvl="1">
              <a:lnSpc>
                <a:spcPct val="90000"/>
              </a:lnSpc>
            </a:pPr>
            <a:r>
              <a:rPr lang="en-US" altLang="en-US" sz="1900" dirty="0">
                <a:latin typeface="Arial" panose="020B0604020202020204" pitchFamily="34" charset="0"/>
                <a:cs typeface="Arial" panose="020B0604020202020204" pitchFamily="34" charset="0"/>
              </a:rPr>
              <a:t>x</a:t>
            </a:r>
            <a:r>
              <a:rPr lang="en-US" altLang="en-US" sz="1900" baseline="30000" dirty="0">
                <a:latin typeface="Arial" panose="020B0604020202020204" pitchFamily="34" charset="0"/>
                <a:cs typeface="Arial" panose="020B0604020202020204" pitchFamily="34" charset="0"/>
              </a:rPr>
              <a:t>5</a:t>
            </a:r>
            <a:r>
              <a:rPr lang="en-US" altLang="en-US" sz="1900" dirty="0">
                <a:latin typeface="Arial" panose="020B0604020202020204" pitchFamily="34" charset="0"/>
                <a:cs typeface="Arial" panose="020B0604020202020204" pitchFamily="34" charset="0"/>
              </a:rPr>
              <a:t> = x</a:t>
            </a:r>
            <a:r>
              <a:rPr lang="en-US" altLang="en-US" sz="1900" baseline="30000" dirty="0">
                <a:latin typeface="Arial" panose="020B0604020202020204" pitchFamily="34" charset="0"/>
                <a:cs typeface="Arial" panose="020B0604020202020204" pitchFamily="34" charset="0"/>
              </a:rPr>
              <a:t>2</a:t>
            </a:r>
            <a:r>
              <a:rPr lang="en-US" altLang="en-US" sz="1900" dirty="0">
                <a:latin typeface="Arial" panose="020B0604020202020204" pitchFamily="34" charset="0"/>
                <a:cs typeface="Arial" panose="020B0604020202020204" pitchFamily="34" charset="0"/>
              </a:rPr>
              <a:t> * x</a:t>
            </a:r>
            <a:r>
              <a:rPr lang="en-US" altLang="en-US" sz="1900" baseline="30000" dirty="0">
                <a:latin typeface="Arial" panose="020B0604020202020204" pitchFamily="34" charset="0"/>
                <a:cs typeface="Arial" panose="020B0604020202020204" pitchFamily="34" charset="0"/>
              </a:rPr>
              <a:t>2</a:t>
            </a:r>
            <a:r>
              <a:rPr lang="en-US" altLang="en-US" sz="1900" dirty="0">
                <a:latin typeface="Arial" panose="020B0604020202020204" pitchFamily="34" charset="0"/>
                <a:cs typeface="Arial" panose="020B0604020202020204" pitchFamily="34" charset="0"/>
              </a:rPr>
              <a:t> * x</a:t>
            </a:r>
            <a:endParaRPr lang="en-US" altLang="en-US" sz="1900" dirty="0">
              <a:latin typeface="Arial" panose="020B0604020202020204" pitchFamily="34" charset="0"/>
              <a:cs typeface="Arial" panose="020B0604020202020204" pitchFamily="34" charset="0"/>
            </a:endParaRPr>
          </a:p>
          <a:p>
            <a:pPr lvl="1">
              <a:lnSpc>
                <a:spcPct val="90000"/>
              </a:lnSpc>
            </a:pPr>
            <a:r>
              <a:rPr lang="en-US" altLang="en-US" sz="1900" dirty="0">
                <a:latin typeface="Arial" panose="020B0604020202020204" pitchFamily="34" charset="0"/>
                <a:cs typeface="Arial" panose="020B0604020202020204" pitchFamily="34" charset="0"/>
              </a:rPr>
              <a:t>x</a:t>
            </a:r>
            <a:r>
              <a:rPr lang="en-US" altLang="en-US" sz="1900" baseline="30000" dirty="0">
                <a:latin typeface="Arial" panose="020B0604020202020204" pitchFamily="34" charset="0"/>
                <a:cs typeface="Arial" panose="020B0604020202020204" pitchFamily="34" charset="0"/>
              </a:rPr>
              <a:t>2</a:t>
            </a:r>
            <a:r>
              <a:rPr lang="en-US" altLang="en-US" sz="1900" dirty="0">
                <a:latin typeface="Arial" panose="020B0604020202020204" pitchFamily="34" charset="0"/>
                <a:cs typeface="Arial" panose="020B0604020202020204" pitchFamily="34" charset="0"/>
              </a:rPr>
              <a:t> = x * x</a:t>
            </a:r>
            <a:endParaRPr lang="en-US" altLang="en-US" sz="1900" dirty="0">
              <a:latin typeface="Arial" panose="020B0604020202020204" pitchFamily="34" charset="0"/>
              <a:cs typeface="Arial" panose="020B0604020202020204" pitchFamily="34" charset="0"/>
            </a:endParaRPr>
          </a:p>
          <a:p>
            <a:pPr lvl="1">
              <a:lnSpc>
                <a:spcPct val="90000"/>
              </a:lnSpc>
            </a:pPr>
            <a:endParaRPr lang="en-US" altLang="en-US" sz="1900" dirty="0">
              <a:latin typeface="Arial" panose="020B0604020202020204" pitchFamily="34" charset="0"/>
              <a:cs typeface="Arial" panose="020B0604020202020204" pitchFamily="34" charset="0"/>
            </a:endParaRPr>
          </a:p>
          <a:p>
            <a:pPr>
              <a:lnSpc>
                <a:spcPct val="90000"/>
              </a:lnSpc>
            </a:pPr>
            <a:r>
              <a:rPr lang="en-US" altLang="en-US" sz="2000" dirty="0">
                <a:latin typeface="Arial" panose="020B0604020202020204" pitchFamily="34" charset="0"/>
                <a:cs typeface="Arial" panose="020B0604020202020204" pitchFamily="34" charset="0"/>
              </a:rPr>
              <a:t>Complexity = </a:t>
            </a:r>
            <a:r>
              <a:rPr lang="en-US" altLang="en-US" sz="2000" i="1" dirty="0">
                <a:latin typeface="Arial" panose="020B0604020202020204" pitchFamily="34" charset="0"/>
                <a:cs typeface="Arial" panose="020B0604020202020204" pitchFamily="34" charset="0"/>
              </a:rPr>
              <a:t>O( </a:t>
            </a:r>
            <a:r>
              <a:rPr lang="en-US" altLang="en-US" sz="2000" i="1" dirty="0" err="1">
                <a:latin typeface="Arial" panose="020B0604020202020204" pitchFamily="34" charset="0"/>
                <a:cs typeface="Arial" panose="020B0604020202020204" pitchFamily="34" charset="0"/>
              </a:rPr>
              <a:t>logN</a:t>
            </a:r>
            <a:r>
              <a:rPr lang="en-US" altLang="en-US" sz="2000" i="1" dirty="0">
                <a:latin typeface="Arial" panose="020B0604020202020204" pitchFamily="34" charset="0"/>
                <a:cs typeface="Arial" panose="020B0604020202020204" pitchFamily="34" charset="0"/>
              </a:rPr>
              <a:t> )</a:t>
            </a:r>
            <a:endParaRPr lang="en-US" altLang="en-US" sz="2000" dirty="0">
              <a:latin typeface="Arial" panose="020B0604020202020204" pitchFamily="34" charset="0"/>
              <a:cs typeface="Arial" panose="020B0604020202020204" pitchFamily="34" charset="0"/>
            </a:endParaRPr>
          </a:p>
          <a:p>
            <a:pPr>
              <a:lnSpc>
                <a:spcPct val="90000"/>
              </a:lnSpc>
            </a:pPr>
            <a:endParaRPr lang="en-US" altLang="en-US" sz="2000" dirty="0">
              <a:latin typeface="Arial" panose="020B0604020202020204" pitchFamily="34" charset="0"/>
              <a:cs typeface="Arial" panose="020B0604020202020204" pitchFamily="34" charset="0"/>
            </a:endParaRPr>
          </a:p>
          <a:p>
            <a:pPr>
              <a:lnSpc>
                <a:spcPct val="90000"/>
              </a:lnSpc>
            </a:pPr>
            <a:r>
              <a:rPr lang="en-US" altLang="en-US" sz="2000" dirty="0">
                <a:latin typeface="Arial" panose="020B0604020202020204" pitchFamily="34" charset="0"/>
                <a:cs typeface="Arial" panose="020B0604020202020204" pitchFamily="34" charset="0"/>
              </a:rPr>
              <a:t>Why didn’t we implement the recursion as follows?</a:t>
            </a:r>
            <a:endParaRPr lang="en-US" altLang="en-US" sz="2000" dirty="0">
              <a:latin typeface="Arial" panose="020B0604020202020204" pitchFamily="34" charset="0"/>
              <a:cs typeface="Arial" panose="020B0604020202020204" pitchFamily="34" charset="0"/>
            </a:endParaRPr>
          </a:p>
          <a:p>
            <a:pPr lvl="1">
              <a:lnSpc>
                <a:spcPct val="90000"/>
              </a:lnSpc>
            </a:pPr>
            <a:r>
              <a:rPr lang="en-US" altLang="en-US" sz="1900" b="1" dirty="0">
                <a:latin typeface="Arial" panose="020B0604020202020204" pitchFamily="34" charset="0"/>
                <a:cs typeface="Arial" panose="020B0604020202020204" pitchFamily="34" charset="0"/>
              </a:rPr>
              <a:t>pow(</a:t>
            </a:r>
            <a:r>
              <a:rPr lang="en-US" altLang="en-US" sz="1900" b="1" dirty="0" err="1">
                <a:latin typeface="Arial" panose="020B0604020202020204" pitchFamily="34" charset="0"/>
                <a:cs typeface="Arial" panose="020B0604020202020204" pitchFamily="34" charset="0"/>
              </a:rPr>
              <a:t>x,n</a:t>
            </a:r>
            <a:r>
              <a:rPr lang="en-US" altLang="en-US" sz="1900" b="1" dirty="0">
                <a:latin typeface="Arial" panose="020B0604020202020204" pitchFamily="34" charset="0"/>
                <a:cs typeface="Arial" panose="020B0604020202020204" pitchFamily="34" charset="0"/>
              </a:rPr>
              <a:t>/2)*pow(</a:t>
            </a:r>
            <a:r>
              <a:rPr lang="en-US" altLang="en-US" sz="1900" b="1" dirty="0" err="1">
                <a:latin typeface="Arial" panose="020B0604020202020204" pitchFamily="34" charset="0"/>
                <a:cs typeface="Arial" panose="020B0604020202020204" pitchFamily="34" charset="0"/>
              </a:rPr>
              <a:t>x,n</a:t>
            </a:r>
            <a:r>
              <a:rPr lang="en-US" altLang="en-US" sz="1900" b="1" dirty="0">
                <a:latin typeface="Arial" panose="020B0604020202020204" pitchFamily="34" charset="0"/>
                <a:cs typeface="Arial" panose="020B0604020202020204" pitchFamily="34" charset="0"/>
              </a:rPr>
              <a:t>/2)*x</a:t>
            </a:r>
            <a:endParaRPr lang="en-US" altLang="en-US" sz="2100" b="1" dirty="0">
              <a:latin typeface="Arial" panose="020B0604020202020204" pitchFamily="34" charset="0"/>
              <a:cs typeface="Arial" panose="020B0604020202020204" pitchFamily="34" charset="0"/>
            </a:endParaRPr>
          </a:p>
        </p:txBody>
      </p:sp>
      <p:pic>
        <p:nvPicPr>
          <p:cNvPr id="254980" name="Picture 4" descr="fig02_11"/>
          <p:cNvPicPr>
            <a:picLocks noGrp="1" noChangeAspect="1" noChangeArrowheads="1"/>
          </p:cNvPicPr>
          <p:nvPr>
            <p:ph sz="half" idx="2"/>
          </p:nvPr>
        </p:nvPicPr>
        <p:blipFill>
          <a:blip r:embed="rId1">
            <a:extLst>
              <a:ext uri="{28A0092B-C50C-407E-A947-70E740481C1C}">
                <a14:useLocalDpi xmlns:a14="http://schemas.microsoft.com/office/drawing/2010/main" val="0"/>
              </a:ext>
            </a:extLst>
          </a:blip>
          <a:srcRect/>
          <a:stretch>
            <a:fillRect/>
          </a:stretch>
        </p:blipFill>
        <p:spPr>
          <a:xfrm>
            <a:off x="6275695" y="1954224"/>
            <a:ext cx="5210660" cy="382267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Footer Placeholder 1"/>
          <p:cNvSpPr>
            <a:spLocks noGrp="1"/>
          </p:cNvSpPr>
          <p:nvPr>
            <p:ph type="ftr" sz="quarter" idx="11"/>
          </p:nvPr>
        </p:nvSpPr>
        <p:spPr/>
        <p:txBody>
          <a:body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49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497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497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497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54979">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54979">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54979">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5497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4979" grpId="0" build="p"/>
    </p:bldLst>
  </p:timing>
</p:sld>
</file>

<file path=ppt/slides/slide9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1" name="Footer Placeholder 2"/>
          <p:cNvSpPr>
            <a:spLocks noGrp="1"/>
          </p:cNvSpPr>
          <p:nvPr>
            <p:ph type="ftr" sz="quarter" idx="11"/>
          </p:nvPr>
        </p:nvSpPr>
        <p:spPr/>
        <p:txBody>
          <a:bodyPr/>
          <a:lstStyle/>
          <a:p>
            <a:endParaRPr lang="en-US" altLang="en-US">
              <a:latin typeface="Arial" panose="020B0604020202020204" pitchFamily="34" charset="0"/>
              <a:cs typeface="Arial" panose="020B0604020202020204" pitchFamily="34" charset="0"/>
            </a:endParaRPr>
          </a:p>
        </p:txBody>
      </p:sp>
      <p:sp>
        <p:nvSpPr>
          <p:cNvPr id="39938" name="Rectangle 2"/>
          <p:cNvSpPr>
            <a:spLocks noChangeArrowheads="1"/>
          </p:cNvSpPr>
          <p:nvPr/>
        </p:nvSpPr>
        <p:spPr bwMode="auto">
          <a:xfrm>
            <a:off x="1905000" y="533400"/>
            <a:ext cx="6248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4400">
                <a:solidFill>
                  <a:schemeClr val="tx2"/>
                </a:solidFill>
                <a:latin typeface="Tahoma" panose="020B0604030504040204" pitchFamily="34" charset="0"/>
              </a:defRPr>
            </a:lvl1pPr>
            <a:lvl2pPr>
              <a:defRPr sz="4400">
                <a:solidFill>
                  <a:schemeClr val="tx2"/>
                </a:solidFill>
                <a:latin typeface="Tahoma" panose="020B0604030504040204" pitchFamily="34" charset="0"/>
              </a:defRPr>
            </a:lvl2pPr>
            <a:lvl3pPr>
              <a:defRPr sz="4400">
                <a:solidFill>
                  <a:schemeClr val="tx2"/>
                </a:solidFill>
                <a:latin typeface="Tahoma" panose="020B0604030504040204" pitchFamily="34" charset="0"/>
              </a:defRPr>
            </a:lvl3pPr>
            <a:lvl4pPr>
              <a:defRPr sz="4400">
                <a:solidFill>
                  <a:schemeClr val="tx2"/>
                </a:solidFill>
                <a:latin typeface="Tahoma" panose="020B0604030504040204" pitchFamily="34" charset="0"/>
              </a:defRPr>
            </a:lvl4pPr>
            <a:lvl5pPr>
              <a:defRPr sz="4400">
                <a:solidFill>
                  <a:schemeClr val="tx2"/>
                </a:solidFill>
                <a:latin typeface="Tahoma" panose="020B0604030504040204" pitchFamily="34" charset="0"/>
              </a:defRPr>
            </a:lvl5pPr>
            <a:lvl6pPr marL="457200" fontAlgn="base">
              <a:spcBef>
                <a:spcPct val="0"/>
              </a:spcBef>
              <a:spcAft>
                <a:spcPct val="0"/>
              </a:spcAft>
              <a:defRPr sz="4400">
                <a:solidFill>
                  <a:schemeClr val="tx2"/>
                </a:solidFill>
                <a:latin typeface="Tahoma" panose="020B0604030504040204" pitchFamily="34" charset="0"/>
              </a:defRPr>
            </a:lvl6pPr>
            <a:lvl7pPr marL="914400" fontAlgn="base">
              <a:spcBef>
                <a:spcPct val="0"/>
              </a:spcBef>
              <a:spcAft>
                <a:spcPct val="0"/>
              </a:spcAft>
              <a:defRPr sz="4400">
                <a:solidFill>
                  <a:schemeClr val="tx2"/>
                </a:solidFill>
                <a:latin typeface="Tahoma" panose="020B0604030504040204" pitchFamily="34" charset="0"/>
              </a:defRPr>
            </a:lvl7pPr>
            <a:lvl8pPr marL="1371600" fontAlgn="base">
              <a:spcBef>
                <a:spcPct val="0"/>
              </a:spcBef>
              <a:spcAft>
                <a:spcPct val="0"/>
              </a:spcAft>
              <a:defRPr sz="4400">
                <a:solidFill>
                  <a:schemeClr val="tx2"/>
                </a:solidFill>
                <a:latin typeface="Tahoma" panose="020B0604030504040204" pitchFamily="34" charset="0"/>
              </a:defRPr>
            </a:lvl8pPr>
            <a:lvl9pPr marL="1828800" fontAlgn="base">
              <a:spcBef>
                <a:spcPct val="0"/>
              </a:spcBef>
              <a:spcAft>
                <a:spcPct val="0"/>
              </a:spcAft>
              <a:defRPr sz="4400">
                <a:solidFill>
                  <a:schemeClr val="tx2"/>
                </a:solidFill>
                <a:latin typeface="Tahoma" panose="020B0604030504040204" pitchFamily="34" charset="0"/>
              </a:defRPr>
            </a:lvl9pPr>
          </a:lstStyle>
          <a:p>
            <a:r>
              <a:rPr lang="en-US" altLang="en-US">
                <a:latin typeface="Arial" panose="020B0604020202020204" pitchFamily="34" charset="0"/>
                <a:cs typeface="Arial" panose="020B0604020202020204" pitchFamily="34" charset="0"/>
              </a:rPr>
              <a:t>More Big-Oh Examples</a:t>
            </a:r>
            <a:endParaRPr lang="en-US" altLang="en-US">
              <a:latin typeface="Arial" panose="020B0604020202020204" pitchFamily="34" charset="0"/>
              <a:cs typeface="Arial" panose="020B0604020202020204" pitchFamily="34" charset="0"/>
            </a:endParaRPr>
          </a:p>
        </p:txBody>
      </p:sp>
      <p:sp>
        <p:nvSpPr>
          <p:cNvPr id="39939" name="Rectangle 3"/>
          <p:cNvSpPr>
            <a:spLocks noChangeArrowheads="1"/>
          </p:cNvSpPr>
          <p:nvPr/>
        </p:nvSpPr>
        <p:spPr bwMode="auto">
          <a:xfrm>
            <a:off x="2209800" y="1447800"/>
            <a:ext cx="781843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110000"/>
              <a:buFont typeface="Wingdings" panose="05000000000000000000" pitchFamily="2" charset="2"/>
              <a:buBlip>
                <a:blip r:embed="rId1"/>
              </a:buBlip>
              <a:defRPr sz="3200">
                <a:solidFill>
                  <a:schemeClr val="tx1"/>
                </a:solidFill>
                <a:latin typeface="Tahoma" panose="020B0604030504040204" pitchFamily="34" charset="0"/>
              </a:defRPr>
            </a:lvl1pPr>
            <a:lvl2pPr marL="742950" indent="-285750">
              <a:spcBef>
                <a:spcPct val="20000"/>
              </a:spcBef>
              <a:buClr>
                <a:schemeClr val="tx1"/>
              </a:buClr>
              <a:buSzPct val="6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5pPr>
            <a:lvl6pPr marL="2514600" indent="-228600" fontAlgn="base">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6pPr>
            <a:lvl7pPr marL="2971800" indent="-228600" fontAlgn="base">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7pPr>
            <a:lvl8pPr marL="3429000" indent="-228600" fontAlgn="base">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8pPr>
            <a:lvl9pPr marL="3886200" indent="-228600" fontAlgn="base">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9pPr>
          </a:lstStyle>
          <a:p>
            <a:pPr>
              <a:buClr>
                <a:schemeClr val="accent2"/>
              </a:buClr>
              <a:buSzPct val="75000"/>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7n-2</a:t>
            </a:r>
            <a:endParaRPr lang="en-US" altLang="en-US" sz="2800" dirty="0">
              <a:latin typeface="Arial" panose="020B0604020202020204" pitchFamily="34" charset="0"/>
              <a:cs typeface="Arial" panose="020B0604020202020204" pitchFamily="34" charset="0"/>
            </a:endParaRPr>
          </a:p>
          <a:p>
            <a:endParaRPr lang="en-US" altLang="en-US" sz="2800" dirty="0">
              <a:latin typeface="Arial" panose="020B0604020202020204" pitchFamily="34" charset="0"/>
              <a:cs typeface="Arial" panose="020B0604020202020204" pitchFamily="34" charset="0"/>
            </a:endParaRPr>
          </a:p>
        </p:txBody>
      </p:sp>
      <p:sp>
        <p:nvSpPr>
          <p:cNvPr id="39940" name="Rectangle 4"/>
          <p:cNvSpPr>
            <a:spLocks noChangeArrowheads="1"/>
          </p:cNvSpPr>
          <p:nvPr/>
        </p:nvSpPr>
        <p:spPr bwMode="auto">
          <a:xfrm>
            <a:off x="2011364" y="1930400"/>
            <a:ext cx="7818437"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85750" indent="-285750">
              <a:defRPr sz="2400">
                <a:solidFill>
                  <a:schemeClr val="tx1"/>
                </a:solidFill>
                <a:latin typeface="Times New Roman" panose="02020603050405020304" charset="0"/>
              </a:defRPr>
            </a:lvl1pPr>
            <a:lvl2pPr marL="628650" indent="-228600">
              <a:defRPr sz="2400">
                <a:solidFill>
                  <a:schemeClr val="tx1"/>
                </a:solidFill>
                <a:latin typeface="Times New Roman" panose="02020603050405020304" charset="0"/>
              </a:defRPr>
            </a:lvl2pPr>
            <a:lvl3pPr marL="971550" indent="-171450">
              <a:defRPr sz="2400">
                <a:solidFill>
                  <a:schemeClr val="tx1"/>
                </a:solidFill>
                <a:latin typeface="Times New Roman" panose="02020603050405020304" charset="0"/>
              </a:defRPr>
            </a:lvl3pPr>
            <a:lvl4pPr indent="-171450">
              <a:defRPr sz="2400">
                <a:solidFill>
                  <a:schemeClr val="tx1"/>
                </a:solidFill>
                <a:latin typeface="Times New Roman" panose="02020603050405020304" charset="0"/>
              </a:defRPr>
            </a:lvl4pPr>
            <a:lvl5pPr marL="1771650" indent="-171450">
              <a:defRPr sz="2400">
                <a:solidFill>
                  <a:schemeClr val="tx1"/>
                </a:solidFill>
                <a:latin typeface="Times New Roman" panose="02020603050405020304" charset="0"/>
              </a:defRPr>
            </a:lvl5pPr>
            <a:lvl6pPr marL="2228850" indent="-171450" fontAlgn="base">
              <a:spcBef>
                <a:spcPct val="0"/>
              </a:spcBef>
              <a:spcAft>
                <a:spcPct val="0"/>
              </a:spcAft>
              <a:defRPr sz="2400">
                <a:solidFill>
                  <a:schemeClr val="tx1"/>
                </a:solidFill>
                <a:latin typeface="Times New Roman" panose="02020603050405020304" charset="0"/>
              </a:defRPr>
            </a:lvl6pPr>
            <a:lvl7pPr marL="2686050" indent="-171450" fontAlgn="base">
              <a:spcBef>
                <a:spcPct val="0"/>
              </a:spcBef>
              <a:spcAft>
                <a:spcPct val="0"/>
              </a:spcAft>
              <a:defRPr sz="2400">
                <a:solidFill>
                  <a:schemeClr val="tx1"/>
                </a:solidFill>
                <a:latin typeface="Times New Roman" panose="02020603050405020304" charset="0"/>
              </a:defRPr>
            </a:lvl7pPr>
            <a:lvl8pPr marL="3143250" indent="-171450" fontAlgn="base">
              <a:spcBef>
                <a:spcPct val="0"/>
              </a:spcBef>
              <a:spcAft>
                <a:spcPct val="0"/>
              </a:spcAft>
              <a:defRPr sz="2400">
                <a:solidFill>
                  <a:schemeClr val="tx1"/>
                </a:solidFill>
                <a:latin typeface="Times New Roman" panose="02020603050405020304" charset="0"/>
              </a:defRPr>
            </a:lvl8pPr>
            <a:lvl9pPr marL="3600450" indent="-171450" fontAlgn="base">
              <a:spcBef>
                <a:spcPct val="0"/>
              </a:spcBef>
              <a:spcAft>
                <a:spcPct val="0"/>
              </a:spcAft>
              <a:defRPr sz="2400">
                <a:solidFill>
                  <a:schemeClr val="tx1"/>
                </a:solidFill>
                <a:latin typeface="Times New Roman" panose="02020603050405020304" charset="0"/>
              </a:defRPr>
            </a:lvl9pPr>
          </a:lstStyle>
          <a:p>
            <a:pPr lvl="1">
              <a:spcBef>
                <a:spcPct val="20000"/>
              </a:spcBef>
              <a:buClr>
                <a:schemeClr val="accent2"/>
              </a:buClr>
              <a:buSzPct val="75000"/>
              <a:buFont typeface="Wingdings" panose="05000000000000000000" pitchFamily="2" charset="2"/>
              <a:buNone/>
            </a:pPr>
            <a:r>
              <a:rPr lang="en-US" altLang="en-US" sz="2000">
                <a:latin typeface="Arial" panose="020B0604020202020204" pitchFamily="34" charset="0"/>
                <a:cs typeface="Arial" panose="020B0604020202020204" pitchFamily="34" charset="0"/>
              </a:rPr>
              <a:t>7n-2 is O(n)</a:t>
            </a:r>
            <a:endParaRPr lang="en-US" altLang="en-US" sz="2000">
              <a:latin typeface="Arial" panose="020B0604020202020204" pitchFamily="34" charset="0"/>
              <a:cs typeface="Arial" panose="020B0604020202020204" pitchFamily="34" charset="0"/>
            </a:endParaRPr>
          </a:p>
          <a:p>
            <a:pPr lvl="1">
              <a:spcBef>
                <a:spcPct val="20000"/>
              </a:spcBef>
              <a:buClr>
                <a:schemeClr val="accent2"/>
              </a:buClr>
              <a:buSzPct val="75000"/>
              <a:buFont typeface="Wingdings" panose="05000000000000000000" pitchFamily="2" charset="2"/>
              <a:buNone/>
            </a:pPr>
            <a:r>
              <a:rPr lang="en-US" altLang="en-US" sz="2000">
                <a:latin typeface="Arial" panose="020B0604020202020204" pitchFamily="34" charset="0"/>
                <a:cs typeface="Arial" panose="020B0604020202020204" pitchFamily="34" charset="0"/>
              </a:rPr>
              <a:t>need c &gt; 0 and n</a:t>
            </a:r>
            <a:r>
              <a:rPr lang="en-US" altLang="en-US" sz="2000" baseline="-25000">
                <a:latin typeface="Arial" panose="020B0604020202020204" pitchFamily="34" charset="0"/>
                <a:cs typeface="Arial" panose="020B0604020202020204" pitchFamily="34" charset="0"/>
              </a:rPr>
              <a:t>0</a:t>
            </a:r>
            <a:r>
              <a:rPr lang="en-US" altLang="en-US" sz="2000">
                <a:latin typeface="Arial" panose="020B0604020202020204" pitchFamily="34" charset="0"/>
                <a:cs typeface="Arial" panose="020B0604020202020204" pitchFamily="34" charset="0"/>
              </a:rPr>
              <a:t> </a:t>
            </a:r>
            <a:r>
              <a:rPr lang="en-US" altLang="en-US" sz="2000">
                <a:latin typeface="Arial" panose="020B0604020202020204" pitchFamily="34" charset="0"/>
                <a:cs typeface="Arial" panose="020B0604020202020204" pitchFamily="34" charset="0"/>
                <a:sym typeface="Symbol" panose="05050102010706020507" pitchFamily="18" charset="2"/>
              </a:rPr>
              <a:t> 1 such that</a:t>
            </a:r>
            <a:r>
              <a:rPr lang="en-US" altLang="en-US" sz="2000">
                <a:latin typeface="Arial" panose="020B0604020202020204" pitchFamily="34" charset="0"/>
                <a:cs typeface="Arial" panose="020B0604020202020204" pitchFamily="34" charset="0"/>
              </a:rPr>
              <a:t> 7n-2 </a:t>
            </a:r>
            <a:r>
              <a:rPr lang="en-US" altLang="en-US" sz="2000">
                <a:latin typeface="Arial" panose="020B0604020202020204" pitchFamily="34" charset="0"/>
                <a:cs typeface="Arial" panose="020B0604020202020204" pitchFamily="34" charset="0"/>
                <a:sym typeface="Symbol" panose="05050102010706020507" pitchFamily="18" charset="2"/>
              </a:rPr>
              <a:t> c•n for n  n</a:t>
            </a:r>
            <a:r>
              <a:rPr lang="en-US" altLang="en-US" sz="2000" baseline="-25000">
                <a:latin typeface="Arial" panose="020B0604020202020204" pitchFamily="34" charset="0"/>
                <a:cs typeface="Arial" panose="020B0604020202020204" pitchFamily="34" charset="0"/>
                <a:sym typeface="Symbol" panose="05050102010706020507" pitchFamily="18" charset="2"/>
              </a:rPr>
              <a:t>0</a:t>
            </a:r>
            <a:endParaRPr lang="en-US" altLang="en-US" sz="2000">
              <a:latin typeface="Arial" panose="020B0604020202020204" pitchFamily="34" charset="0"/>
              <a:cs typeface="Arial" panose="020B0604020202020204" pitchFamily="34" charset="0"/>
              <a:sym typeface="Symbol" panose="05050102010706020507" pitchFamily="18" charset="2"/>
            </a:endParaRPr>
          </a:p>
          <a:p>
            <a:pPr lvl="1">
              <a:spcBef>
                <a:spcPct val="20000"/>
              </a:spcBef>
              <a:buClr>
                <a:schemeClr val="accent2"/>
              </a:buClr>
              <a:buSzPct val="75000"/>
              <a:buFont typeface="Wingdings" panose="05000000000000000000" pitchFamily="2" charset="2"/>
              <a:buNone/>
            </a:pPr>
            <a:r>
              <a:rPr lang="en-US" altLang="en-US" sz="2000">
                <a:latin typeface="Arial" panose="020B0604020202020204" pitchFamily="34" charset="0"/>
                <a:cs typeface="Arial" panose="020B0604020202020204" pitchFamily="34" charset="0"/>
                <a:sym typeface="Symbol" panose="05050102010706020507" pitchFamily="18" charset="2"/>
              </a:rPr>
              <a:t>this is true for c = 7 and </a:t>
            </a:r>
            <a:r>
              <a:rPr lang="en-US" altLang="en-US" sz="2000">
                <a:latin typeface="Arial" panose="020B0604020202020204" pitchFamily="34" charset="0"/>
                <a:cs typeface="Arial" panose="020B0604020202020204" pitchFamily="34" charset="0"/>
              </a:rPr>
              <a:t>n</a:t>
            </a:r>
            <a:r>
              <a:rPr lang="en-US" altLang="en-US" sz="2000" baseline="-25000">
                <a:latin typeface="Arial" panose="020B0604020202020204" pitchFamily="34" charset="0"/>
                <a:cs typeface="Arial" panose="020B0604020202020204" pitchFamily="34" charset="0"/>
              </a:rPr>
              <a:t>0</a:t>
            </a:r>
            <a:r>
              <a:rPr lang="en-US" altLang="en-US" sz="2000">
                <a:latin typeface="Arial" panose="020B0604020202020204" pitchFamily="34" charset="0"/>
                <a:cs typeface="Arial" panose="020B0604020202020204" pitchFamily="34" charset="0"/>
                <a:sym typeface="Symbol" panose="05050102010706020507" pitchFamily="18" charset="2"/>
              </a:rPr>
              <a:t> = 1</a:t>
            </a:r>
            <a:endParaRPr lang="en-US" altLang="en-US" sz="2000" baseline="-25000">
              <a:latin typeface="Arial" panose="020B0604020202020204" pitchFamily="34" charset="0"/>
              <a:cs typeface="Arial" panose="020B0604020202020204" pitchFamily="34" charset="0"/>
            </a:endParaRPr>
          </a:p>
          <a:p>
            <a:pPr>
              <a:spcBef>
                <a:spcPct val="20000"/>
              </a:spcBef>
              <a:buClr>
                <a:schemeClr val="accent2"/>
              </a:buClr>
              <a:buSzPct val="75000"/>
              <a:buFont typeface="Wingdings" panose="05000000000000000000" pitchFamily="2" charset="2"/>
              <a:buChar char="n"/>
            </a:pPr>
            <a:endParaRPr lang="en-US" altLang="en-US" sz="2000">
              <a:latin typeface="Arial" panose="020B0604020202020204" pitchFamily="34" charset="0"/>
              <a:cs typeface="Arial" panose="020B0604020202020204" pitchFamily="34" charset="0"/>
            </a:endParaRPr>
          </a:p>
        </p:txBody>
      </p:sp>
      <p:sp>
        <p:nvSpPr>
          <p:cNvPr id="39941" name="Rectangle 5"/>
          <p:cNvSpPr>
            <a:spLocks noChangeArrowheads="1"/>
          </p:cNvSpPr>
          <p:nvPr/>
        </p:nvSpPr>
        <p:spPr bwMode="auto">
          <a:xfrm>
            <a:off x="2209800" y="3124200"/>
            <a:ext cx="781843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85750" indent="-285750">
              <a:defRPr sz="2400">
                <a:solidFill>
                  <a:schemeClr val="tx1"/>
                </a:solidFill>
                <a:latin typeface="Times New Roman" panose="02020603050405020304" charset="0"/>
              </a:defRPr>
            </a:lvl1pPr>
            <a:lvl2pPr marL="628650" indent="-228600">
              <a:defRPr sz="2400">
                <a:solidFill>
                  <a:schemeClr val="tx1"/>
                </a:solidFill>
                <a:latin typeface="Times New Roman" panose="02020603050405020304" charset="0"/>
              </a:defRPr>
            </a:lvl2pPr>
            <a:lvl3pPr marL="971550" indent="-171450">
              <a:defRPr sz="2400">
                <a:solidFill>
                  <a:schemeClr val="tx1"/>
                </a:solidFill>
                <a:latin typeface="Times New Roman" panose="02020603050405020304" charset="0"/>
              </a:defRPr>
            </a:lvl3pPr>
            <a:lvl4pPr indent="-171450">
              <a:defRPr sz="2400">
                <a:solidFill>
                  <a:schemeClr val="tx1"/>
                </a:solidFill>
                <a:latin typeface="Times New Roman" panose="02020603050405020304" charset="0"/>
              </a:defRPr>
            </a:lvl4pPr>
            <a:lvl5pPr marL="1771650" indent="-171450">
              <a:defRPr sz="2400">
                <a:solidFill>
                  <a:schemeClr val="tx1"/>
                </a:solidFill>
                <a:latin typeface="Times New Roman" panose="02020603050405020304" charset="0"/>
              </a:defRPr>
            </a:lvl5pPr>
            <a:lvl6pPr marL="2228850" indent="-171450" fontAlgn="base">
              <a:spcBef>
                <a:spcPct val="0"/>
              </a:spcBef>
              <a:spcAft>
                <a:spcPct val="0"/>
              </a:spcAft>
              <a:defRPr sz="2400">
                <a:solidFill>
                  <a:schemeClr val="tx1"/>
                </a:solidFill>
                <a:latin typeface="Times New Roman" panose="02020603050405020304" charset="0"/>
              </a:defRPr>
            </a:lvl6pPr>
            <a:lvl7pPr marL="2686050" indent="-171450" fontAlgn="base">
              <a:spcBef>
                <a:spcPct val="0"/>
              </a:spcBef>
              <a:spcAft>
                <a:spcPct val="0"/>
              </a:spcAft>
              <a:defRPr sz="2400">
                <a:solidFill>
                  <a:schemeClr val="tx1"/>
                </a:solidFill>
                <a:latin typeface="Times New Roman" panose="02020603050405020304" charset="0"/>
              </a:defRPr>
            </a:lvl7pPr>
            <a:lvl8pPr marL="3143250" indent="-171450" fontAlgn="base">
              <a:spcBef>
                <a:spcPct val="0"/>
              </a:spcBef>
              <a:spcAft>
                <a:spcPct val="0"/>
              </a:spcAft>
              <a:defRPr sz="2400">
                <a:solidFill>
                  <a:schemeClr val="tx1"/>
                </a:solidFill>
                <a:latin typeface="Times New Roman" panose="02020603050405020304" charset="0"/>
              </a:defRPr>
            </a:lvl8pPr>
            <a:lvl9pPr marL="3600450" indent="-171450" fontAlgn="base">
              <a:spcBef>
                <a:spcPct val="0"/>
              </a:spcBef>
              <a:spcAft>
                <a:spcPct val="0"/>
              </a:spcAft>
              <a:defRPr sz="2400">
                <a:solidFill>
                  <a:schemeClr val="tx1"/>
                </a:solidFill>
                <a:latin typeface="Times New Roman" panose="02020603050405020304" charset="0"/>
              </a:defRPr>
            </a:lvl9pPr>
          </a:lstStyle>
          <a:p>
            <a:pPr>
              <a:spcBef>
                <a:spcPct val="20000"/>
              </a:spcBef>
              <a:buClr>
                <a:schemeClr val="accent2"/>
              </a:buClr>
              <a:buSzPct val="75000"/>
              <a:buFont typeface="Wingdings" panose="05000000000000000000" pitchFamily="2" charset="2"/>
              <a:buChar char="n"/>
            </a:pPr>
            <a:r>
              <a:rPr lang="en-US" altLang="en-US" sz="2800" dirty="0">
                <a:latin typeface="Arial" panose="020B0604020202020204" pitchFamily="34" charset="0"/>
                <a:cs typeface="Arial" panose="020B0604020202020204" pitchFamily="34" charset="0"/>
              </a:rPr>
              <a:t>3n</a:t>
            </a:r>
            <a:r>
              <a:rPr lang="en-US" altLang="en-US" sz="2800" baseline="30000" dirty="0">
                <a:latin typeface="Arial" panose="020B0604020202020204" pitchFamily="34" charset="0"/>
                <a:cs typeface="Arial" panose="020B0604020202020204" pitchFamily="34" charset="0"/>
              </a:rPr>
              <a:t>3</a:t>
            </a:r>
            <a:r>
              <a:rPr lang="en-US" altLang="en-US" sz="2800" dirty="0">
                <a:latin typeface="Arial" panose="020B0604020202020204" pitchFamily="34" charset="0"/>
                <a:cs typeface="Arial" panose="020B0604020202020204" pitchFamily="34" charset="0"/>
              </a:rPr>
              <a:t> + 20n</a:t>
            </a:r>
            <a:r>
              <a:rPr lang="en-US" altLang="en-US" sz="2800" baseline="30000" dirty="0">
                <a:latin typeface="Arial" panose="020B0604020202020204" pitchFamily="34" charset="0"/>
                <a:cs typeface="Arial" panose="020B0604020202020204" pitchFamily="34" charset="0"/>
              </a:rPr>
              <a:t>2</a:t>
            </a:r>
            <a:r>
              <a:rPr lang="en-US" altLang="en-US" sz="2800" dirty="0">
                <a:latin typeface="Arial" panose="020B0604020202020204" pitchFamily="34" charset="0"/>
                <a:cs typeface="Arial" panose="020B0604020202020204" pitchFamily="34" charset="0"/>
              </a:rPr>
              <a:t> + 5</a:t>
            </a:r>
            <a:endParaRPr lang="en-US" altLang="en-US" sz="2800" dirty="0">
              <a:latin typeface="Arial" panose="020B0604020202020204" pitchFamily="34" charset="0"/>
              <a:cs typeface="Arial" panose="020B0604020202020204" pitchFamily="34" charset="0"/>
            </a:endParaRPr>
          </a:p>
          <a:p>
            <a:pPr>
              <a:spcBef>
                <a:spcPct val="20000"/>
              </a:spcBef>
              <a:buClr>
                <a:schemeClr val="accent2"/>
              </a:buClr>
              <a:buSzPct val="75000"/>
              <a:buFont typeface="Wingdings" panose="05000000000000000000" pitchFamily="2" charset="2"/>
              <a:buChar char="n"/>
            </a:pPr>
            <a:endParaRPr lang="en-US" altLang="en-US" sz="2800" dirty="0">
              <a:latin typeface="Arial" panose="020B0604020202020204" pitchFamily="34" charset="0"/>
              <a:cs typeface="Arial" panose="020B0604020202020204" pitchFamily="34" charset="0"/>
            </a:endParaRPr>
          </a:p>
        </p:txBody>
      </p:sp>
      <p:sp>
        <p:nvSpPr>
          <p:cNvPr id="39942" name="Rectangle 6"/>
          <p:cNvSpPr>
            <a:spLocks noChangeArrowheads="1"/>
          </p:cNvSpPr>
          <p:nvPr/>
        </p:nvSpPr>
        <p:spPr bwMode="auto">
          <a:xfrm>
            <a:off x="1981200" y="3581400"/>
            <a:ext cx="8305800" cy="1143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85750" indent="-285750">
              <a:defRPr sz="2400">
                <a:solidFill>
                  <a:schemeClr val="tx1"/>
                </a:solidFill>
                <a:latin typeface="Times New Roman" panose="02020603050405020304" charset="0"/>
              </a:defRPr>
            </a:lvl1pPr>
            <a:lvl2pPr marL="628650" indent="-228600">
              <a:defRPr sz="2400">
                <a:solidFill>
                  <a:schemeClr val="tx1"/>
                </a:solidFill>
                <a:latin typeface="Times New Roman" panose="02020603050405020304" charset="0"/>
              </a:defRPr>
            </a:lvl2pPr>
            <a:lvl3pPr marL="971550" indent="-171450">
              <a:defRPr sz="2400">
                <a:solidFill>
                  <a:schemeClr val="tx1"/>
                </a:solidFill>
                <a:latin typeface="Times New Roman" panose="02020603050405020304" charset="0"/>
              </a:defRPr>
            </a:lvl3pPr>
            <a:lvl4pPr indent="-171450">
              <a:defRPr sz="2400">
                <a:solidFill>
                  <a:schemeClr val="tx1"/>
                </a:solidFill>
                <a:latin typeface="Times New Roman" panose="02020603050405020304" charset="0"/>
              </a:defRPr>
            </a:lvl4pPr>
            <a:lvl5pPr marL="1771650" indent="-171450">
              <a:defRPr sz="2400">
                <a:solidFill>
                  <a:schemeClr val="tx1"/>
                </a:solidFill>
                <a:latin typeface="Times New Roman" panose="02020603050405020304" charset="0"/>
              </a:defRPr>
            </a:lvl5pPr>
            <a:lvl6pPr marL="2228850" indent="-171450" fontAlgn="base">
              <a:spcBef>
                <a:spcPct val="0"/>
              </a:spcBef>
              <a:spcAft>
                <a:spcPct val="0"/>
              </a:spcAft>
              <a:defRPr sz="2400">
                <a:solidFill>
                  <a:schemeClr val="tx1"/>
                </a:solidFill>
                <a:latin typeface="Times New Roman" panose="02020603050405020304" charset="0"/>
              </a:defRPr>
            </a:lvl6pPr>
            <a:lvl7pPr marL="2686050" indent="-171450" fontAlgn="base">
              <a:spcBef>
                <a:spcPct val="0"/>
              </a:spcBef>
              <a:spcAft>
                <a:spcPct val="0"/>
              </a:spcAft>
              <a:defRPr sz="2400">
                <a:solidFill>
                  <a:schemeClr val="tx1"/>
                </a:solidFill>
                <a:latin typeface="Times New Roman" panose="02020603050405020304" charset="0"/>
              </a:defRPr>
            </a:lvl7pPr>
            <a:lvl8pPr marL="3143250" indent="-171450" fontAlgn="base">
              <a:spcBef>
                <a:spcPct val="0"/>
              </a:spcBef>
              <a:spcAft>
                <a:spcPct val="0"/>
              </a:spcAft>
              <a:defRPr sz="2400">
                <a:solidFill>
                  <a:schemeClr val="tx1"/>
                </a:solidFill>
                <a:latin typeface="Times New Roman" panose="02020603050405020304" charset="0"/>
              </a:defRPr>
            </a:lvl8pPr>
            <a:lvl9pPr marL="3600450" indent="-171450" fontAlgn="base">
              <a:spcBef>
                <a:spcPct val="0"/>
              </a:spcBef>
              <a:spcAft>
                <a:spcPct val="0"/>
              </a:spcAft>
              <a:defRPr sz="2400">
                <a:solidFill>
                  <a:schemeClr val="tx1"/>
                </a:solidFill>
                <a:latin typeface="Times New Roman" panose="02020603050405020304" charset="0"/>
              </a:defRPr>
            </a:lvl9pPr>
          </a:lstStyle>
          <a:p>
            <a:pPr lvl="1">
              <a:spcBef>
                <a:spcPct val="20000"/>
              </a:spcBef>
              <a:buClr>
                <a:schemeClr val="accent2"/>
              </a:buClr>
              <a:buSzPct val="75000"/>
              <a:buFont typeface="Wingdings" panose="05000000000000000000" pitchFamily="2" charset="2"/>
              <a:buNone/>
            </a:pPr>
            <a:r>
              <a:rPr lang="en-US" altLang="en-US" sz="2000" dirty="0">
                <a:latin typeface="Arial" panose="020B0604020202020204" pitchFamily="34" charset="0"/>
                <a:cs typeface="Arial" panose="020B0604020202020204" pitchFamily="34" charset="0"/>
              </a:rPr>
              <a:t>3n</a:t>
            </a:r>
            <a:r>
              <a:rPr lang="en-US" altLang="en-US" sz="2000" baseline="30000" dirty="0">
                <a:latin typeface="Arial" panose="020B0604020202020204" pitchFamily="34" charset="0"/>
                <a:cs typeface="Arial" panose="020B0604020202020204" pitchFamily="34" charset="0"/>
              </a:rPr>
              <a:t>3</a:t>
            </a:r>
            <a:r>
              <a:rPr lang="en-US" altLang="en-US" sz="2000" dirty="0">
                <a:latin typeface="Arial" panose="020B0604020202020204" pitchFamily="34" charset="0"/>
                <a:cs typeface="Arial" panose="020B0604020202020204" pitchFamily="34" charset="0"/>
              </a:rPr>
              <a:t> + 20n</a:t>
            </a:r>
            <a:r>
              <a:rPr lang="en-US" altLang="en-US" sz="2000" baseline="30000" dirty="0">
                <a:latin typeface="Arial" panose="020B0604020202020204" pitchFamily="34" charset="0"/>
                <a:cs typeface="Arial" panose="020B0604020202020204" pitchFamily="34" charset="0"/>
              </a:rPr>
              <a:t>2</a:t>
            </a:r>
            <a:r>
              <a:rPr lang="en-US" altLang="en-US" sz="2000" dirty="0">
                <a:latin typeface="Arial" panose="020B0604020202020204" pitchFamily="34" charset="0"/>
                <a:cs typeface="Arial" panose="020B0604020202020204" pitchFamily="34" charset="0"/>
              </a:rPr>
              <a:t> + 5 is O(n</a:t>
            </a:r>
            <a:r>
              <a:rPr lang="en-US" altLang="en-US" sz="2000" baseline="30000" dirty="0">
                <a:latin typeface="Arial" panose="020B0604020202020204" pitchFamily="34" charset="0"/>
                <a:cs typeface="Arial" panose="020B0604020202020204" pitchFamily="34" charset="0"/>
              </a:rPr>
              <a:t>3</a:t>
            </a:r>
            <a:r>
              <a:rPr lang="en-US" altLang="en-US" sz="2000" dirty="0">
                <a:latin typeface="Arial" panose="020B0604020202020204" pitchFamily="34" charset="0"/>
                <a:cs typeface="Arial" panose="020B0604020202020204" pitchFamily="34" charset="0"/>
              </a:rPr>
              <a:t>)</a:t>
            </a:r>
            <a:endParaRPr lang="en-US" altLang="en-US" sz="2000" dirty="0">
              <a:latin typeface="Arial" panose="020B0604020202020204" pitchFamily="34" charset="0"/>
              <a:cs typeface="Arial" panose="020B0604020202020204" pitchFamily="34" charset="0"/>
            </a:endParaRPr>
          </a:p>
          <a:p>
            <a:pPr lvl="1">
              <a:spcBef>
                <a:spcPct val="20000"/>
              </a:spcBef>
              <a:buClr>
                <a:schemeClr val="accent2"/>
              </a:buClr>
              <a:buSzPct val="75000"/>
              <a:buFont typeface="Wingdings" panose="05000000000000000000" pitchFamily="2" charset="2"/>
              <a:buNone/>
            </a:pPr>
            <a:r>
              <a:rPr lang="en-US" altLang="en-US" sz="2000" dirty="0">
                <a:latin typeface="Arial" panose="020B0604020202020204" pitchFamily="34" charset="0"/>
                <a:cs typeface="Arial" panose="020B0604020202020204" pitchFamily="34" charset="0"/>
              </a:rPr>
              <a:t>need c &gt; 0 and n</a:t>
            </a:r>
            <a:r>
              <a:rPr lang="en-US" altLang="en-US" sz="2000" baseline="-25000" dirty="0">
                <a:latin typeface="Arial" panose="020B0604020202020204" pitchFamily="34" charset="0"/>
                <a:cs typeface="Arial" panose="020B0604020202020204" pitchFamily="34" charset="0"/>
              </a:rPr>
              <a:t>0</a:t>
            </a:r>
            <a:r>
              <a:rPr lang="en-US" altLang="en-US" sz="2000" dirty="0">
                <a:latin typeface="Arial" panose="020B0604020202020204" pitchFamily="34" charset="0"/>
                <a:cs typeface="Arial" panose="020B0604020202020204" pitchFamily="34" charset="0"/>
              </a:rPr>
              <a:t> </a:t>
            </a:r>
            <a:r>
              <a:rPr lang="en-US" altLang="en-US" sz="2000" dirty="0">
                <a:latin typeface="Arial" panose="020B0604020202020204" pitchFamily="34" charset="0"/>
                <a:cs typeface="Arial" panose="020B0604020202020204" pitchFamily="34" charset="0"/>
                <a:sym typeface="Symbol" panose="05050102010706020507" pitchFamily="18" charset="2"/>
              </a:rPr>
              <a:t> 1 such that</a:t>
            </a:r>
            <a:r>
              <a:rPr lang="en-US" altLang="en-US" sz="2000" dirty="0">
                <a:latin typeface="Arial" panose="020B0604020202020204" pitchFamily="34" charset="0"/>
                <a:cs typeface="Arial" panose="020B0604020202020204" pitchFamily="34" charset="0"/>
              </a:rPr>
              <a:t> 3n</a:t>
            </a:r>
            <a:r>
              <a:rPr lang="en-US" altLang="en-US" sz="2000" baseline="30000" dirty="0">
                <a:latin typeface="Arial" panose="020B0604020202020204" pitchFamily="34" charset="0"/>
                <a:cs typeface="Arial" panose="020B0604020202020204" pitchFamily="34" charset="0"/>
              </a:rPr>
              <a:t>3</a:t>
            </a:r>
            <a:r>
              <a:rPr lang="en-US" altLang="en-US" sz="2000" dirty="0">
                <a:latin typeface="Arial" panose="020B0604020202020204" pitchFamily="34" charset="0"/>
                <a:cs typeface="Arial" panose="020B0604020202020204" pitchFamily="34" charset="0"/>
              </a:rPr>
              <a:t> + 20n</a:t>
            </a:r>
            <a:r>
              <a:rPr lang="en-US" altLang="en-US" sz="2000" baseline="30000" dirty="0">
                <a:latin typeface="Arial" panose="020B0604020202020204" pitchFamily="34" charset="0"/>
                <a:cs typeface="Arial" panose="020B0604020202020204" pitchFamily="34" charset="0"/>
              </a:rPr>
              <a:t>2</a:t>
            </a:r>
            <a:r>
              <a:rPr lang="en-US" altLang="en-US" sz="2000" dirty="0">
                <a:latin typeface="Arial" panose="020B0604020202020204" pitchFamily="34" charset="0"/>
                <a:cs typeface="Arial" panose="020B0604020202020204" pitchFamily="34" charset="0"/>
              </a:rPr>
              <a:t> + 5 </a:t>
            </a:r>
            <a:r>
              <a:rPr lang="en-US" altLang="en-US" sz="2000" dirty="0">
                <a:latin typeface="Arial" panose="020B0604020202020204" pitchFamily="34" charset="0"/>
                <a:cs typeface="Arial" panose="020B0604020202020204" pitchFamily="34" charset="0"/>
                <a:sym typeface="Symbol" panose="05050102010706020507" pitchFamily="18" charset="2"/>
              </a:rPr>
              <a:t> c•n</a:t>
            </a:r>
            <a:r>
              <a:rPr lang="en-US" altLang="en-US" sz="2000" baseline="30000" dirty="0">
                <a:latin typeface="Arial" panose="020B0604020202020204" pitchFamily="34" charset="0"/>
                <a:cs typeface="Arial" panose="020B0604020202020204" pitchFamily="34" charset="0"/>
                <a:sym typeface="Symbol" panose="05050102010706020507" pitchFamily="18" charset="2"/>
              </a:rPr>
              <a:t>3</a:t>
            </a:r>
            <a:r>
              <a:rPr lang="en-US" altLang="en-US" sz="2000" dirty="0">
                <a:latin typeface="Arial" panose="020B0604020202020204" pitchFamily="34" charset="0"/>
                <a:cs typeface="Arial" panose="020B0604020202020204" pitchFamily="34" charset="0"/>
                <a:sym typeface="Symbol" panose="05050102010706020507" pitchFamily="18" charset="2"/>
              </a:rPr>
              <a:t> for n  n</a:t>
            </a:r>
            <a:r>
              <a:rPr lang="en-US" altLang="en-US" sz="2000" baseline="-25000" dirty="0">
                <a:latin typeface="Arial" panose="020B0604020202020204" pitchFamily="34" charset="0"/>
                <a:cs typeface="Arial" panose="020B0604020202020204" pitchFamily="34" charset="0"/>
                <a:sym typeface="Symbol" panose="05050102010706020507" pitchFamily="18" charset="2"/>
              </a:rPr>
              <a:t>0</a:t>
            </a:r>
            <a:endParaRPr lang="en-US" altLang="en-US" sz="2000" dirty="0">
              <a:latin typeface="Arial" panose="020B0604020202020204" pitchFamily="34" charset="0"/>
              <a:cs typeface="Arial" panose="020B0604020202020204" pitchFamily="34" charset="0"/>
              <a:sym typeface="Symbol" panose="05050102010706020507" pitchFamily="18" charset="2"/>
            </a:endParaRPr>
          </a:p>
          <a:p>
            <a:pPr lvl="1">
              <a:spcBef>
                <a:spcPct val="20000"/>
              </a:spcBef>
              <a:buClr>
                <a:schemeClr val="accent2"/>
              </a:buClr>
              <a:buSzPct val="75000"/>
              <a:buFont typeface="Wingdings" panose="05000000000000000000" pitchFamily="2" charset="2"/>
              <a:buNone/>
            </a:pPr>
            <a:r>
              <a:rPr lang="en-US" altLang="en-US" sz="2000" dirty="0">
                <a:latin typeface="Arial" panose="020B0604020202020204" pitchFamily="34" charset="0"/>
                <a:cs typeface="Arial" panose="020B0604020202020204" pitchFamily="34" charset="0"/>
                <a:sym typeface="Symbol" panose="05050102010706020507" pitchFamily="18" charset="2"/>
              </a:rPr>
              <a:t>this is true for c = 4 and </a:t>
            </a:r>
            <a:r>
              <a:rPr lang="en-US" altLang="en-US" sz="2000" dirty="0">
                <a:latin typeface="Arial" panose="020B0604020202020204" pitchFamily="34" charset="0"/>
                <a:cs typeface="Arial" panose="020B0604020202020204" pitchFamily="34" charset="0"/>
              </a:rPr>
              <a:t>n</a:t>
            </a:r>
            <a:r>
              <a:rPr lang="en-US" altLang="en-US" sz="2000" baseline="-25000" dirty="0">
                <a:latin typeface="Arial" panose="020B0604020202020204" pitchFamily="34" charset="0"/>
                <a:cs typeface="Arial" panose="020B0604020202020204" pitchFamily="34" charset="0"/>
              </a:rPr>
              <a:t>0</a:t>
            </a:r>
            <a:r>
              <a:rPr lang="en-US" altLang="en-US" sz="2000" dirty="0">
                <a:latin typeface="Arial" panose="020B0604020202020204" pitchFamily="34" charset="0"/>
                <a:cs typeface="Arial" panose="020B0604020202020204" pitchFamily="34" charset="0"/>
                <a:sym typeface="Symbol" panose="05050102010706020507" pitchFamily="18" charset="2"/>
              </a:rPr>
              <a:t> = 21</a:t>
            </a:r>
            <a:endParaRPr lang="en-US" altLang="en-US" sz="2000" dirty="0">
              <a:latin typeface="Arial" panose="020B0604020202020204" pitchFamily="34" charset="0"/>
              <a:cs typeface="Arial" panose="020B0604020202020204" pitchFamily="34" charset="0"/>
            </a:endParaRPr>
          </a:p>
        </p:txBody>
      </p:sp>
      <p:sp>
        <p:nvSpPr>
          <p:cNvPr id="39943" name="Rectangle 7"/>
          <p:cNvSpPr>
            <a:spLocks noChangeArrowheads="1"/>
          </p:cNvSpPr>
          <p:nvPr/>
        </p:nvSpPr>
        <p:spPr bwMode="auto">
          <a:xfrm>
            <a:off x="2209800" y="4724400"/>
            <a:ext cx="781843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85750" indent="-285750">
              <a:defRPr sz="2400">
                <a:solidFill>
                  <a:schemeClr val="tx1"/>
                </a:solidFill>
                <a:latin typeface="Times New Roman" panose="02020603050405020304" charset="0"/>
              </a:defRPr>
            </a:lvl1pPr>
            <a:lvl2pPr marL="628650" indent="-228600">
              <a:defRPr sz="2400">
                <a:solidFill>
                  <a:schemeClr val="tx1"/>
                </a:solidFill>
                <a:latin typeface="Times New Roman" panose="02020603050405020304" charset="0"/>
              </a:defRPr>
            </a:lvl2pPr>
            <a:lvl3pPr marL="971550" indent="-171450">
              <a:defRPr sz="2400">
                <a:solidFill>
                  <a:schemeClr val="tx1"/>
                </a:solidFill>
                <a:latin typeface="Times New Roman" panose="02020603050405020304" charset="0"/>
              </a:defRPr>
            </a:lvl3pPr>
            <a:lvl4pPr indent="-171450">
              <a:defRPr sz="2400">
                <a:solidFill>
                  <a:schemeClr val="tx1"/>
                </a:solidFill>
                <a:latin typeface="Times New Roman" panose="02020603050405020304" charset="0"/>
              </a:defRPr>
            </a:lvl4pPr>
            <a:lvl5pPr marL="1771650" indent="-171450">
              <a:defRPr sz="2400">
                <a:solidFill>
                  <a:schemeClr val="tx1"/>
                </a:solidFill>
                <a:latin typeface="Times New Roman" panose="02020603050405020304" charset="0"/>
              </a:defRPr>
            </a:lvl5pPr>
            <a:lvl6pPr marL="2228850" indent="-171450" fontAlgn="base">
              <a:spcBef>
                <a:spcPct val="0"/>
              </a:spcBef>
              <a:spcAft>
                <a:spcPct val="0"/>
              </a:spcAft>
              <a:defRPr sz="2400">
                <a:solidFill>
                  <a:schemeClr val="tx1"/>
                </a:solidFill>
                <a:latin typeface="Times New Roman" panose="02020603050405020304" charset="0"/>
              </a:defRPr>
            </a:lvl6pPr>
            <a:lvl7pPr marL="2686050" indent="-171450" fontAlgn="base">
              <a:spcBef>
                <a:spcPct val="0"/>
              </a:spcBef>
              <a:spcAft>
                <a:spcPct val="0"/>
              </a:spcAft>
              <a:defRPr sz="2400">
                <a:solidFill>
                  <a:schemeClr val="tx1"/>
                </a:solidFill>
                <a:latin typeface="Times New Roman" panose="02020603050405020304" charset="0"/>
              </a:defRPr>
            </a:lvl7pPr>
            <a:lvl8pPr marL="3143250" indent="-171450" fontAlgn="base">
              <a:spcBef>
                <a:spcPct val="0"/>
              </a:spcBef>
              <a:spcAft>
                <a:spcPct val="0"/>
              </a:spcAft>
              <a:defRPr sz="2400">
                <a:solidFill>
                  <a:schemeClr val="tx1"/>
                </a:solidFill>
                <a:latin typeface="Times New Roman" panose="02020603050405020304" charset="0"/>
              </a:defRPr>
            </a:lvl8pPr>
            <a:lvl9pPr marL="3600450" indent="-171450" fontAlgn="base">
              <a:spcBef>
                <a:spcPct val="0"/>
              </a:spcBef>
              <a:spcAft>
                <a:spcPct val="0"/>
              </a:spcAft>
              <a:defRPr sz="2400">
                <a:solidFill>
                  <a:schemeClr val="tx1"/>
                </a:solidFill>
                <a:latin typeface="Times New Roman" panose="02020603050405020304" charset="0"/>
              </a:defRPr>
            </a:lvl9pPr>
          </a:lstStyle>
          <a:p>
            <a:pPr>
              <a:spcBef>
                <a:spcPct val="20000"/>
              </a:spcBef>
              <a:buClr>
                <a:schemeClr val="accent2"/>
              </a:buClr>
              <a:buSzPct val="75000"/>
              <a:buFont typeface="Wingdings" panose="05000000000000000000" pitchFamily="2" charset="2"/>
              <a:buChar char="n"/>
            </a:pPr>
            <a:r>
              <a:rPr lang="en-US" altLang="en-US" sz="2800">
                <a:latin typeface="Arial" panose="020B0604020202020204" pitchFamily="34" charset="0"/>
                <a:cs typeface="Arial" panose="020B0604020202020204" pitchFamily="34" charset="0"/>
              </a:rPr>
              <a:t>3 log n + log log n</a:t>
            </a:r>
            <a:endParaRPr lang="en-US" altLang="en-US" sz="2800">
              <a:latin typeface="Arial" panose="020B0604020202020204" pitchFamily="34" charset="0"/>
              <a:cs typeface="Arial" panose="020B0604020202020204" pitchFamily="34" charset="0"/>
            </a:endParaRPr>
          </a:p>
        </p:txBody>
      </p:sp>
      <p:sp>
        <p:nvSpPr>
          <p:cNvPr id="39944" name="Rectangle 8"/>
          <p:cNvSpPr>
            <a:spLocks noChangeArrowheads="1"/>
          </p:cNvSpPr>
          <p:nvPr/>
        </p:nvSpPr>
        <p:spPr bwMode="auto">
          <a:xfrm>
            <a:off x="2057400" y="5257800"/>
            <a:ext cx="8610600" cy="1295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85750" indent="-285750">
              <a:defRPr sz="2400">
                <a:solidFill>
                  <a:schemeClr val="tx1"/>
                </a:solidFill>
                <a:latin typeface="Times New Roman" panose="02020603050405020304" charset="0"/>
              </a:defRPr>
            </a:lvl1pPr>
            <a:lvl2pPr marL="628650" indent="-228600">
              <a:defRPr sz="2400">
                <a:solidFill>
                  <a:schemeClr val="tx1"/>
                </a:solidFill>
                <a:latin typeface="Times New Roman" panose="02020603050405020304" charset="0"/>
              </a:defRPr>
            </a:lvl2pPr>
            <a:lvl3pPr marL="971550" indent="-171450">
              <a:defRPr sz="2400">
                <a:solidFill>
                  <a:schemeClr val="tx1"/>
                </a:solidFill>
                <a:latin typeface="Times New Roman" panose="02020603050405020304" charset="0"/>
              </a:defRPr>
            </a:lvl3pPr>
            <a:lvl4pPr indent="-171450">
              <a:defRPr sz="2400">
                <a:solidFill>
                  <a:schemeClr val="tx1"/>
                </a:solidFill>
                <a:latin typeface="Times New Roman" panose="02020603050405020304" charset="0"/>
              </a:defRPr>
            </a:lvl4pPr>
            <a:lvl5pPr marL="1771650" indent="-171450">
              <a:defRPr sz="2400">
                <a:solidFill>
                  <a:schemeClr val="tx1"/>
                </a:solidFill>
                <a:latin typeface="Times New Roman" panose="02020603050405020304" charset="0"/>
              </a:defRPr>
            </a:lvl5pPr>
            <a:lvl6pPr marL="2228850" indent="-171450" fontAlgn="base">
              <a:spcBef>
                <a:spcPct val="0"/>
              </a:spcBef>
              <a:spcAft>
                <a:spcPct val="0"/>
              </a:spcAft>
              <a:defRPr sz="2400">
                <a:solidFill>
                  <a:schemeClr val="tx1"/>
                </a:solidFill>
                <a:latin typeface="Times New Roman" panose="02020603050405020304" charset="0"/>
              </a:defRPr>
            </a:lvl6pPr>
            <a:lvl7pPr marL="2686050" indent="-171450" fontAlgn="base">
              <a:spcBef>
                <a:spcPct val="0"/>
              </a:spcBef>
              <a:spcAft>
                <a:spcPct val="0"/>
              </a:spcAft>
              <a:defRPr sz="2400">
                <a:solidFill>
                  <a:schemeClr val="tx1"/>
                </a:solidFill>
                <a:latin typeface="Times New Roman" panose="02020603050405020304" charset="0"/>
              </a:defRPr>
            </a:lvl7pPr>
            <a:lvl8pPr marL="3143250" indent="-171450" fontAlgn="base">
              <a:spcBef>
                <a:spcPct val="0"/>
              </a:spcBef>
              <a:spcAft>
                <a:spcPct val="0"/>
              </a:spcAft>
              <a:defRPr sz="2400">
                <a:solidFill>
                  <a:schemeClr val="tx1"/>
                </a:solidFill>
                <a:latin typeface="Times New Roman" panose="02020603050405020304" charset="0"/>
              </a:defRPr>
            </a:lvl8pPr>
            <a:lvl9pPr marL="3600450" indent="-171450" fontAlgn="base">
              <a:spcBef>
                <a:spcPct val="0"/>
              </a:spcBef>
              <a:spcAft>
                <a:spcPct val="0"/>
              </a:spcAft>
              <a:defRPr sz="2400">
                <a:solidFill>
                  <a:schemeClr val="tx1"/>
                </a:solidFill>
                <a:latin typeface="Times New Roman" panose="02020603050405020304" charset="0"/>
              </a:defRPr>
            </a:lvl9pPr>
          </a:lstStyle>
          <a:p>
            <a:pPr lvl="1">
              <a:spcBef>
                <a:spcPct val="20000"/>
              </a:spcBef>
              <a:buClr>
                <a:schemeClr val="accent2"/>
              </a:buClr>
              <a:buSzPct val="75000"/>
              <a:buFont typeface="Wingdings" panose="05000000000000000000" pitchFamily="2" charset="2"/>
              <a:buNone/>
            </a:pPr>
            <a:r>
              <a:rPr lang="en-US" altLang="en-US" sz="2000">
                <a:latin typeface="Arial" panose="020B0604020202020204" pitchFamily="34" charset="0"/>
                <a:cs typeface="Arial" panose="020B0604020202020204" pitchFamily="34" charset="0"/>
              </a:rPr>
              <a:t>3 log n + log log n is O(log n)</a:t>
            </a:r>
            <a:endParaRPr lang="en-US" altLang="en-US" sz="2000">
              <a:latin typeface="Arial" panose="020B0604020202020204" pitchFamily="34" charset="0"/>
              <a:cs typeface="Arial" panose="020B0604020202020204" pitchFamily="34" charset="0"/>
            </a:endParaRPr>
          </a:p>
          <a:p>
            <a:pPr lvl="1">
              <a:spcBef>
                <a:spcPct val="20000"/>
              </a:spcBef>
              <a:buClr>
                <a:schemeClr val="accent2"/>
              </a:buClr>
              <a:buSzPct val="75000"/>
              <a:buFont typeface="Wingdings" panose="05000000000000000000" pitchFamily="2" charset="2"/>
              <a:buNone/>
            </a:pPr>
            <a:r>
              <a:rPr lang="en-US" altLang="en-US" sz="2000">
                <a:latin typeface="Arial" panose="020B0604020202020204" pitchFamily="34" charset="0"/>
                <a:cs typeface="Arial" panose="020B0604020202020204" pitchFamily="34" charset="0"/>
              </a:rPr>
              <a:t>need c &gt; 0 and n</a:t>
            </a:r>
            <a:r>
              <a:rPr lang="en-US" altLang="en-US" sz="2000" baseline="-25000">
                <a:latin typeface="Arial" panose="020B0604020202020204" pitchFamily="34" charset="0"/>
                <a:cs typeface="Arial" panose="020B0604020202020204" pitchFamily="34" charset="0"/>
              </a:rPr>
              <a:t>0</a:t>
            </a:r>
            <a:r>
              <a:rPr lang="en-US" altLang="en-US" sz="2000">
                <a:latin typeface="Arial" panose="020B0604020202020204" pitchFamily="34" charset="0"/>
                <a:cs typeface="Arial" panose="020B0604020202020204" pitchFamily="34" charset="0"/>
              </a:rPr>
              <a:t> </a:t>
            </a:r>
            <a:r>
              <a:rPr lang="en-US" altLang="en-US" sz="2000">
                <a:latin typeface="Arial" panose="020B0604020202020204" pitchFamily="34" charset="0"/>
                <a:cs typeface="Arial" panose="020B0604020202020204" pitchFamily="34" charset="0"/>
                <a:sym typeface="Symbol" panose="05050102010706020507" pitchFamily="18" charset="2"/>
              </a:rPr>
              <a:t> 1 such that</a:t>
            </a:r>
            <a:r>
              <a:rPr lang="en-US" altLang="en-US" sz="2000">
                <a:latin typeface="Arial" panose="020B0604020202020204" pitchFamily="34" charset="0"/>
                <a:cs typeface="Arial" panose="020B0604020202020204" pitchFamily="34" charset="0"/>
              </a:rPr>
              <a:t> 3 log n + log log n </a:t>
            </a:r>
            <a:r>
              <a:rPr lang="en-US" altLang="en-US" sz="2000">
                <a:latin typeface="Arial" panose="020B0604020202020204" pitchFamily="34" charset="0"/>
                <a:cs typeface="Arial" panose="020B0604020202020204" pitchFamily="34" charset="0"/>
                <a:sym typeface="Symbol" panose="05050102010706020507" pitchFamily="18" charset="2"/>
              </a:rPr>
              <a:t> c•log n for n  n</a:t>
            </a:r>
            <a:r>
              <a:rPr lang="en-US" altLang="en-US" sz="2000" baseline="-25000">
                <a:latin typeface="Arial" panose="020B0604020202020204" pitchFamily="34" charset="0"/>
                <a:cs typeface="Arial" panose="020B0604020202020204" pitchFamily="34" charset="0"/>
                <a:sym typeface="Symbol" panose="05050102010706020507" pitchFamily="18" charset="2"/>
              </a:rPr>
              <a:t>0</a:t>
            </a:r>
            <a:endParaRPr lang="en-US" altLang="en-US" sz="2000">
              <a:latin typeface="Arial" panose="020B0604020202020204" pitchFamily="34" charset="0"/>
              <a:cs typeface="Arial" panose="020B0604020202020204" pitchFamily="34" charset="0"/>
              <a:sym typeface="Symbol" panose="05050102010706020507" pitchFamily="18" charset="2"/>
            </a:endParaRPr>
          </a:p>
          <a:p>
            <a:pPr lvl="1">
              <a:spcBef>
                <a:spcPct val="20000"/>
              </a:spcBef>
              <a:buClr>
                <a:schemeClr val="accent2"/>
              </a:buClr>
              <a:buSzPct val="75000"/>
              <a:buFont typeface="Wingdings" panose="05000000000000000000" pitchFamily="2" charset="2"/>
              <a:buNone/>
            </a:pPr>
            <a:r>
              <a:rPr lang="en-US" altLang="en-US" sz="2000">
                <a:latin typeface="Arial" panose="020B0604020202020204" pitchFamily="34" charset="0"/>
                <a:cs typeface="Arial" panose="020B0604020202020204" pitchFamily="34" charset="0"/>
                <a:sym typeface="Symbol" panose="05050102010706020507" pitchFamily="18" charset="2"/>
              </a:rPr>
              <a:t>this is true for c = 4 and </a:t>
            </a:r>
            <a:r>
              <a:rPr lang="en-US" altLang="en-US" sz="2000">
                <a:latin typeface="Arial" panose="020B0604020202020204" pitchFamily="34" charset="0"/>
                <a:cs typeface="Arial" panose="020B0604020202020204" pitchFamily="34" charset="0"/>
              </a:rPr>
              <a:t>n</a:t>
            </a:r>
            <a:r>
              <a:rPr lang="en-US" altLang="en-US" sz="2000" baseline="-25000">
                <a:latin typeface="Arial" panose="020B0604020202020204" pitchFamily="34" charset="0"/>
                <a:cs typeface="Arial" panose="020B0604020202020204" pitchFamily="34" charset="0"/>
              </a:rPr>
              <a:t>0</a:t>
            </a:r>
            <a:r>
              <a:rPr lang="en-US" altLang="en-US" sz="2000">
                <a:latin typeface="Arial" panose="020B0604020202020204" pitchFamily="34" charset="0"/>
                <a:cs typeface="Arial" panose="020B0604020202020204" pitchFamily="34" charset="0"/>
                <a:sym typeface="Symbol" panose="05050102010706020507" pitchFamily="18" charset="2"/>
              </a:rPr>
              <a:t> = 2</a:t>
            </a:r>
            <a:endParaRPr lang="en-US" altLang="en-US">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9940"/>
                                        </p:tgtEl>
                                        <p:attrNameLst>
                                          <p:attrName>style.visibility</p:attrName>
                                        </p:attrNameLst>
                                      </p:cBhvr>
                                      <p:to>
                                        <p:strVal val="visible"/>
                                      </p:to>
                                    </p:set>
                                    <p:anim calcmode="lin" valueType="num">
                                      <p:cBhvr additive="base">
                                        <p:cTn id="7" dur="500" fill="hold"/>
                                        <p:tgtEl>
                                          <p:spTgt spid="39940"/>
                                        </p:tgtEl>
                                        <p:attrNameLst>
                                          <p:attrName>ppt_x</p:attrName>
                                        </p:attrNameLst>
                                      </p:cBhvr>
                                      <p:tavLst>
                                        <p:tav tm="0">
                                          <p:val>
                                            <p:strVal val="1+#ppt_w/2"/>
                                          </p:val>
                                        </p:tav>
                                        <p:tav tm="100000">
                                          <p:val>
                                            <p:strVal val="#ppt_x"/>
                                          </p:val>
                                        </p:tav>
                                      </p:tavLst>
                                    </p:anim>
                                    <p:anim calcmode="lin" valueType="num">
                                      <p:cBhvr additive="base">
                                        <p:cTn id="8" dur="500" fill="hold"/>
                                        <p:tgtEl>
                                          <p:spTgt spid="3994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9942"/>
                                        </p:tgtEl>
                                        <p:attrNameLst>
                                          <p:attrName>style.visibility</p:attrName>
                                        </p:attrNameLst>
                                      </p:cBhvr>
                                      <p:to>
                                        <p:strVal val="visible"/>
                                      </p:to>
                                    </p:set>
                                    <p:anim calcmode="lin" valueType="num">
                                      <p:cBhvr additive="base">
                                        <p:cTn id="13" dur="500" fill="hold"/>
                                        <p:tgtEl>
                                          <p:spTgt spid="39942"/>
                                        </p:tgtEl>
                                        <p:attrNameLst>
                                          <p:attrName>ppt_x</p:attrName>
                                        </p:attrNameLst>
                                      </p:cBhvr>
                                      <p:tavLst>
                                        <p:tav tm="0">
                                          <p:val>
                                            <p:strVal val="0-#ppt_w/2"/>
                                          </p:val>
                                        </p:tav>
                                        <p:tav tm="100000">
                                          <p:val>
                                            <p:strVal val="#ppt_x"/>
                                          </p:val>
                                        </p:tav>
                                      </p:tavLst>
                                    </p:anim>
                                    <p:anim calcmode="lin" valueType="num">
                                      <p:cBhvr additive="base">
                                        <p:cTn id="14" dur="500" fill="hold"/>
                                        <p:tgtEl>
                                          <p:spTgt spid="3994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9944"/>
                                        </p:tgtEl>
                                        <p:attrNameLst>
                                          <p:attrName>style.visibility</p:attrName>
                                        </p:attrNameLst>
                                      </p:cBhvr>
                                      <p:to>
                                        <p:strVal val="visible"/>
                                      </p:to>
                                    </p:set>
                                    <p:anim calcmode="lin" valueType="num">
                                      <p:cBhvr additive="base">
                                        <p:cTn id="19" dur="500" fill="hold"/>
                                        <p:tgtEl>
                                          <p:spTgt spid="39944"/>
                                        </p:tgtEl>
                                        <p:attrNameLst>
                                          <p:attrName>ppt_x</p:attrName>
                                        </p:attrNameLst>
                                      </p:cBhvr>
                                      <p:tavLst>
                                        <p:tav tm="0">
                                          <p:val>
                                            <p:strVal val="0-#ppt_w/2"/>
                                          </p:val>
                                        </p:tav>
                                        <p:tav tm="100000">
                                          <p:val>
                                            <p:strVal val="#ppt_x"/>
                                          </p:val>
                                        </p:tav>
                                      </p:tavLst>
                                    </p:anim>
                                    <p:anim calcmode="lin" valueType="num">
                                      <p:cBhvr additive="base">
                                        <p:cTn id="20" dur="500" fill="hold"/>
                                        <p:tgtEl>
                                          <p:spTgt spid="3994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0" grpId="0" autoUpdateAnimBg="0"/>
      <p:bldP spid="39942" grpId="0" autoUpdateAnimBg="0"/>
      <p:bldP spid="39944" grpId="0" autoUpdateAnimBg="0"/>
    </p:bldLst>
  </p:timing>
</p:sld>
</file>

<file path=ppt/slides/slide9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924334" y="313947"/>
            <a:ext cx="3962400" cy="545862"/>
          </a:xfrm>
        </p:spPr>
        <p:txBody>
          <a:bodyPr>
            <a:normAutofit fontScale="90000"/>
          </a:bodyPr>
          <a:lstStyle/>
          <a:p>
            <a:r>
              <a:rPr lang="en-US" altLang="en-US" dirty="0">
                <a:latin typeface="Arial" panose="020B0604020202020204" pitchFamily="34" charset="0"/>
                <a:cs typeface="Arial" panose="020B0604020202020204" pitchFamily="34" charset="0"/>
              </a:rPr>
              <a:t>Big-Oh Rules</a:t>
            </a:r>
            <a:endParaRPr lang="en-US" altLang="en-US" dirty="0">
              <a:latin typeface="Arial" panose="020B0604020202020204" pitchFamily="34" charset="0"/>
              <a:cs typeface="Arial" panose="020B0604020202020204" pitchFamily="34" charset="0"/>
            </a:endParaRPr>
          </a:p>
        </p:txBody>
      </p:sp>
      <p:sp>
        <p:nvSpPr>
          <p:cNvPr id="28675" name="Rectangle 3" descr="Rectangle: Click to edit Master text styles&#10;Second level&#10;Third level&#10;Fourth level&#10;Fifth level"/>
          <p:cNvSpPr>
            <a:spLocks noGrp="1" noChangeArrowheads="1"/>
          </p:cNvSpPr>
          <p:nvPr>
            <p:ph type="body" idx="1"/>
          </p:nvPr>
        </p:nvSpPr>
        <p:spPr>
          <a:xfrm>
            <a:off x="1160060" y="1718481"/>
            <a:ext cx="10058400" cy="4114800"/>
          </a:xfrm>
        </p:spPr>
        <p:txBody>
          <a:bodyPr/>
          <a:lstStyle/>
          <a:p>
            <a:pPr>
              <a:tabLst>
                <a:tab pos="1028700" algn="l"/>
              </a:tabLst>
            </a:pPr>
            <a:r>
              <a:rPr lang="en-US" altLang="en-US" dirty="0">
                <a:latin typeface="Arial" panose="020B0604020202020204" pitchFamily="34" charset="0"/>
                <a:cs typeface="Arial" panose="020B0604020202020204" pitchFamily="34" charset="0"/>
              </a:rPr>
              <a:t>If is </a:t>
            </a:r>
            <a:r>
              <a:rPr lang="en-US" altLang="en-US" b="1" i="1" dirty="0">
                <a:latin typeface="Arial" panose="020B0604020202020204" pitchFamily="34" charset="0"/>
                <a:cs typeface="Arial" panose="020B0604020202020204" pitchFamily="34" charset="0"/>
                <a:sym typeface="Symbol" panose="05050102010706020507" pitchFamily="18" charset="2"/>
              </a:rPr>
              <a:t>f</a:t>
            </a:r>
            <a:r>
              <a:rPr lang="en-US" altLang="en-US" dirty="0">
                <a:latin typeface="Arial" panose="020B0604020202020204" pitchFamily="34" charset="0"/>
                <a:cs typeface="Arial" panose="020B0604020202020204" pitchFamily="34" charset="0"/>
                <a:sym typeface="Symbol" panose="05050102010706020507" pitchFamily="18" charset="2"/>
              </a:rPr>
              <a:t>(</a:t>
            </a:r>
            <a:r>
              <a:rPr lang="en-US" altLang="en-US" b="1" i="1" dirty="0">
                <a:latin typeface="Arial" panose="020B0604020202020204" pitchFamily="34" charset="0"/>
                <a:cs typeface="Arial" panose="020B0604020202020204" pitchFamily="34" charset="0"/>
                <a:sym typeface="Symbol" panose="05050102010706020507" pitchFamily="18" charset="2"/>
              </a:rPr>
              <a:t>n</a:t>
            </a:r>
            <a:r>
              <a:rPr lang="en-US" altLang="en-US" dirty="0">
                <a:latin typeface="Arial" panose="020B0604020202020204" pitchFamily="34" charset="0"/>
                <a:cs typeface="Arial" panose="020B0604020202020204" pitchFamily="34" charset="0"/>
                <a:sym typeface="Symbol" panose="05050102010706020507" pitchFamily="18" charset="2"/>
              </a:rPr>
              <a:t>)</a:t>
            </a:r>
            <a:r>
              <a:rPr lang="en-US" altLang="en-US" dirty="0">
                <a:latin typeface="Arial" panose="020B0604020202020204" pitchFamily="34" charset="0"/>
                <a:cs typeface="Arial" panose="020B0604020202020204" pitchFamily="34" charset="0"/>
              </a:rPr>
              <a:t> a polynomial of degree </a:t>
            </a:r>
            <a:r>
              <a:rPr lang="en-US" altLang="en-US" b="1" i="1" dirty="0">
                <a:latin typeface="Arial" panose="020B0604020202020204" pitchFamily="34" charset="0"/>
                <a:cs typeface="Arial" panose="020B0604020202020204" pitchFamily="34" charset="0"/>
                <a:sym typeface="Symbol" panose="05050102010706020507" pitchFamily="18" charset="2"/>
              </a:rPr>
              <a:t>d</a:t>
            </a:r>
            <a:r>
              <a:rPr lang="en-US" altLang="en-US" dirty="0">
                <a:latin typeface="Arial" panose="020B0604020202020204" pitchFamily="34" charset="0"/>
                <a:cs typeface="Arial" panose="020B0604020202020204" pitchFamily="34" charset="0"/>
              </a:rPr>
              <a:t>, then </a:t>
            </a:r>
            <a:r>
              <a:rPr lang="en-US" altLang="en-US" b="1" i="1" dirty="0">
                <a:latin typeface="Arial" panose="020B0604020202020204" pitchFamily="34" charset="0"/>
                <a:cs typeface="Arial" panose="020B0604020202020204" pitchFamily="34" charset="0"/>
                <a:sym typeface="Symbol" panose="05050102010706020507" pitchFamily="18" charset="2"/>
              </a:rPr>
              <a:t>f</a:t>
            </a:r>
            <a:r>
              <a:rPr lang="en-US" altLang="en-US" dirty="0">
                <a:latin typeface="Arial" panose="020B0604020202020204" pitchFamily="34" charset="0"/>
                <a:cs typeface="Arial" panose="020B0604020202020204" pitchFamily="34" charset="0"/>
                <a:sym typeface="Symbol" panose="05050102010706020507" pitchFamily="18" charset="2"/>
              </a:rPr>
              <a:t>(</a:t>
            </a:r>
            <a:r>
              <a:rPr lang="en-US" altLang="en-US" b="1" i="1" dirty="0">
                <a:latin typeface="Arial" panose="020B0604020202020204" pitchFamily="34" charset="0"/>
                <a:cs typeface="Arial" panose="020B0604020202020204" pitchFamily="34" charset="0"/>
                <a:sym typeface="Symbol" panose="05050102010706020507" pitchFamily="18" charset="2"/>
              </a:rPr>
              <a:t>n</a:t>
            </a:r>
            <a:r>
              <a:rPr lang="en-US" altLang="en-US" dirty="0">
                <a:latin typeface="Arial" panose="020B0604020202020204" pitchFamily="34" charset="0"/>
                <a:cs typeface="Arial" panose="020B0604020202020204" pitchFamily="34" charset="0"/>
                <a:sym typeface="Symbol" panose="05050102010706020507" pitchFamily="18" charset="2"/>
              </a:rPr>
              <a:t>)</a:t>
            </a:r>
            <a:r>
              <a:rPr lang="en-US" altLang="en-US" dirty="0">
                <a:latin typeface="Arial" panose="020B0604020202020204" pitchFamily="34" charset="0"/>
                <a:cs typeface="Arial" panose="020B0604020202020204" pitchFamily="34" charset="0"/>
              </a:rPr>
              <a:t> is </a:t>
            </a:r>
            <a:r>
              <a:rPr lang="en-US" altLang="en-US" b="1" i="1" dirty="0">
                <a:latin typeface="Arial" panose="020B0604020202020204" pitchFamily="34" charset="0"/>
                <a:cs typeface="Arial" panose="020B0604020202020204" pitchFamily="34" charset="0"/>
                <a:sym typeface="Symbol" panose="05050102010706020507" pitchFamily="18" charset="2"/>
              </a:rPr>
              <a:t>O</a:t>
            </a:r>
            <a:r>
              <a:rPr lang="en-US" altLang="en-US" dirty="0">
                <a:latin typeface="Arial" panose="020B0604020202020204" pitchFamily="34" charset="0"/>
                <a:cs typeface="Arial" panose="020B0604020202020204" pitchFamily="34" charset="0"/>
                <a:sym typeface="Symbol" panose="05050102010706020507" pitchFamily="18" charset="2"/>
              </a:rPr>
              <a:t>(</a:t>
            </a:r>
            <a:r>
              <a:rPr lang="en-US" altLang="en-US" b="1" i="1" dirty="0" err="1">
                <a:latin typeface="Arial" panose="020B0604020202020204" pitchFamily="34" charset="0"/>
                <a:cs typeface="Arial" panose="020B0604020202020204" pitchFamily="34" charset="0"/>
                <a:sym typeface="Symbol" panose="05050102010706020507" pitchFamily="18" charset="2"/>
              </a:rPr>
              <a:t>n</a:t>
            </a:r>
            <a:r>
              <a:rPr lang="en-US" altLang="en-US" b="1" i="1" baseline="30000" dirty="0" err="1">
                <a:latin typeface="Arial" panose="020B0604020202020204" pitchFamily="34" charset="0"/>
                <a:cs typeface="Arial" panose="020B0604020202020204" pitchFamily="34" charset="0"/>
                <a:sym typeface="Symbol" panose="05050102010706020507" pitchFamily="18" charset="2"/>
              </a:rPr>
              <a:t>d</a:t>
            </a:r>
            <a:r>
              <a:rPr lang="en-US" altLang="en-US" dirty="0">
                <a:latin typeface="Arial" panose="020B0604020202020204" pitchFamily="34" charset="0"/>
                <a:cs typeface="Arial" panose="020B0604020202020204" pitchFamily="34" charset="0"/>
                <a:sym typeface="Symbol" panose="05050102010706020507" pitchFamily="18" charset="2"/>
              </a:rPr>
              <a:t>)</a:t>
            </a:r>
            <a:r>
              <a:rPr lang="en-US" altLang="en-US" dirty="0">
                <a:latin typeface="Arial" panose="020B0604020202020204" pitchFamily="34" charset="0"/>
                <a:cs typeface="Arial" panose="020B0604020202020204" pitchFamily="34" charset="0"/>
              </a:rPr>
              <a:t>, i.e.,</a:t>
            </a:r>
            <a:endParaRPr lang="en-US" altLang="en-US" dirty="0">
              <a:latin typeface="Arial" panose="020B0604020202020204" pitchFamily="34" charset="0"/>
              <a:cs typeface="Arial" panose="020B0604020202020204" pitchFamily="34" charset="0"/>
            </a:endParaRPr>
          </a:p>
          <a:p>
            <a:pPr marL="1028700" lvl="1">
              <a:buFont typeface="Wingdings" panose="05000000000000000000" pitchFamily="2" charset="2"/>
              <a:buAutoNum type="arabicPeriod"/>
              <a:tabLst>
                <a:tab pos="1028700" algn="l"/>
              </a:tabLst>
            </a:pPr>
            <a:r>
              <a:rPr lang="en-US" altLang="en-US" dirty="0">
                <a:latin typeface="Arial" panose="020B0604020202020204" pitchFamily="34" charset="0"/>
                <a:cs typeface="Arial" panose="020B0604020202020204" pitchFamily="34" charset="0"/>
              </a:rPr>
              <a:t>Drop lower-order terms</a:t>
            </a:r>
            <a:endParaRPr lang="en-US" altLang="en-US" dirty="0">
              <a:latin typeface="Arial" panose="020B0604020202020204" pitchFamily="34" charset="0"/>
              <a:cs typeface="Arial" panose="020B0604020202020204" pitchFamily="34" charset="0"/>
            </a:endParaRPr>
          </a:p>
          <a:p>
            <a:pPr marL="1028700" lvl="1">
              <a:buFont typeface="Wingdings" panose="05000000000000000000" pitchFamily="2" charset="2"/>
              <a:buAutoNum type="arabicPeriod"/>
              <a:tabLst>
                <a:tab pos="1028700" algn="l"/>
              </a:tabLst>
            </a:pPr>
            <a:r>
              <a:rPr lang="en-US" altLang="en-US" dirty="0">
                <a:latin typeface="Arial" panose="020B0604020202020204" pitchFamily="34" charset="0"/>
                <a:cs typeface="Arial" panose="020B0604020202020204" pitchFamily="34" charset="0"/>
              </a:rPr>
              <a:t>Drop constant factors</a:t>
            </a:r>
            <a:endParaRPr lang="en-US" altLang="en-US" dirty="0">
              <a:latin typeface="Arial" panose="020B0604020202020204" pitchFamily="34" charset="0"/>
              <a:cs typeface="Arial" panose="020B0604020202020204" pitchFamily="34" charset="0"/>
            </a:endParaRPr>
          </a:p>
          <a:p>
            <a:pPr>
              <a:tabLst>
                <a:tab pos="1028700" algn="l"/>
              </a:tabLst>
            </a:pPr>
            <a:r>
              <a:rPr lang="en-US" altLang="en-US" dirty="0">
                <a:latin typeface="Arial" panose="020B0604020202020204" pitchFamily="34" charset="0"/>
                <a:cs typeface="Arial" panose="020B0604020202020204" pitchFamily="34" charset="0"/>
              </a:rPr>
              <a:t>Use the smallest possible class of functions</a:t>
            </a:r>
            <a:endParaRPr lang="en-US" altLang="en-US" dirty="0">
              <a:latin typeface="Arial" panose="020B0604020202020204" pitchFamily="34" charset="0"/>
              <a:cs typeface="Arial" panose="020B0604020202020204" pitchFamily="34" charset="0"/>
            </a:endParaRPr>
          </a:p>
          <a:p>
            <a:pPr marL="1028700" lvl="1">
              <a:tabLst>
                <a:tab pos="1028700" algn="l"/>
              </a:tabLst>
            </a:pPr>
            <a:r>
              <a:rPr lang="en-US" altLang="en-US" dirty="0">
                <a:latin typeface="Arial" panose="020B0604020202020204" pitchFamily="34" charset="0"/>
                <a:cs typeface="Arial" panose="020B0604020202020204" pitchFamily="34" charset="0"/>
              </a:rPr>
              <a:t>Say “</a:t>
            </a:r>
            <a:r>
              <a:rPr lang="en-US" altLang="en-US" dirty="0">
                <a:latin typeface="Arial" panose="020B0604020202020204" pitchFamily="34" charset="0"/>
                <a:cs typeface="Arial" panose="020B0604020202020204" pitchFamily="34" charset="0"/>
                <a:sym typeface="Symbol" panose="05050102010706020507" pitchFamily="18" charset="2"/>
              </a:rPr>
              <a:t>2</a:t>
            </a:r>
            <a:r>
              <a:rPr lang="en-US" altLang="en-US" b="1" i="1" dirty="0">
                <a:latin typeface="Arial" panose="020B0604020202020204" pitchFamily="34" charset="0"/>
                <a:cs typeface="Arial" panose="020B0604020202020204" pitchFamily="34" charset="0"/>
                <a:sym typeface="Symbol" panose="05050102010706020507" pitchFamily="18" charset="2"/>
              </a:rPr>
              <a:t>n</a:t>
            </a:r>
            <a:r>
              <a:rPr lang="en-US" altLang="en-US" dirty="0">
                <a:latin typeface="Arial" panose="020B0604020202020204" pitchFamily="34" charset="0"/>
                <a:cs typeface="Arial" panose="020B0604020202020204" pitchFamily="34" charset="0"/>
                <a:sym typeface="Symbol" panose="05050102010706020507" pitchFamily="18" charset="2"/>
              </a:rPr>
              <a:t> is </a:t>
            </a:r>
            <a:r>
              <a:rPr lang="en-US" altLang="en-US" b="1" i="1" dirty="0">
                <a:latin typeface="Arial" panose="020B0604020202020204" pitchFamily="34" charset="0"/>
                <a:cs typeface="Arial" panose="020B0604020202020204" pitchFamily="34" charset="0"/>
                <a:sym typeface="Symbol" panose="05050102010706020507" pitchFamily="18" charset="2"/>
              </a:rPr>
              <a:t>O</a:t>
            </a:r>
            <a:r>
              <a:rPr lang="en-US" altLang="en-US" dirty="0">
                <a:latin typeface="Arial" panose="020B0604020202020204" pitchFamily="34" charset="0"/>
                <a:cs typeface="Arial" panose="020B0604020202020204" pitchFamily="34" charset="0"/>
                <a:sym typeface="Symbol" panose="05050102010706020507" pitchFamily="18" charset="2"/>
              </a:rPr>
              <a:t>(</a:t>
            </a:r>
            <a:r>
              <a:rPr lang="en-US" altLang="en-US" b="1" i="1" dirty="0">
                <a:latin typeface="Arial" panose="020B0604020202020204" pitchFamily="34" charset="0"/>
                <a:cs typeface="Arial" panose="020B0604020202020204" pitchFamily="34" charset="0"/>
                <a:sym typeface="Symbol" panose="05050102010706020507" pitchFamily="18" charset="2"/>
              </a:rPr>
              <a:t>n</a:t>
            </a:r>
            <a:r>
              <a:rPr lang="en-US" altLang="en-US" dirty="0">
                <a:latin typeface="Arial" panose="020B0604020202020204" pitchFamily="34" charset="0"/>
                <a:cs typeface="Arial" panose="020B0604020202020204" pitchFamily="34" charset="0"/>
                <a:sym typeface="Symbol" panose="05050102010706020507" pitchFamily="18" charset="2"/>
              </a:rPr>
              <a:t>)” </a:t>
            </a:r>
            <a:r>
              <a:rPr lang="en-US" altLang="en-US" dirty="0">
                <a:latin typeface="Arial" panose="020B0604020202020204" pitchFamily="34" charset="0"/>
                <a:cs typeface="Arial" panose="020B0604020202020204" pitchFamily="34" charset="0"/>
              </a:rPr>
              <a:t>instead of “</a:t>
            </a:r>
            <a:r>
              <a:rPr lang="en-US" altLang="en-US" dirty="0">
                <a:latin typeface="Arial" panose="020B0604020202020204" pitchFamily="34" charset="0"/>
                <a:cs typeface="Arial" panose="020B0604020202020204" pitchFamily="34" charset="0"/>
                <a:sym typeface="Symbol" panose="05050102010706020507" pitchFamily="18" charset="2"/>
              </a:rPr>
              <a:t>2</a:t>
            </a:r>
            <a:r>
              <a:rPr lang="en-US" altLang="en-US" b="1" i="1" dirty="0">
                <a:latin typeface="Arial" panose="020B0604020202020204" pitchFamily="34" charset="0"/>
                <a:cs typeface="Arial" panose="020B0604020202020204" pitchFamily="34" charset="0"/>
                <a:sym typeface="Symbol" panose="05050102010706020507" pitchFamily="18" charset="2"/>
              </a:rPr>
              <a:t>n</a:t>
            </a:r>
            <a:r>
              <a:rPr lang="en-US" altLang="en-US" dirty="0">
                <a:latin typeface="Arial" panose="020B0604020202020204" pitchFamily="34" charset="0"/>
                <a:cs typeface="Arial" panose="020B0604020202020204" pitchFamily="34" charset="0"/>
                <a:sym typeface="Symbol" panose="05050102010706020507" pitchFamily="18" charset="2"/>
              </a:rPr>
              <a:t> is </a:t>
            </a:r>
            <a:r>
              <a:rPr lang="en-US" altLang="en-US" b="1" i="1" dirty="0">
                <a:latin typeface="Arial" panose="020B0604020202020204" pitchFamily="34" charset="0"/>
                <a:cs typeface="Arial" panose="020B0604020202020204" pitchFamily="34" charset="0"/>
                <a:sym typeface="Symbol" panose="05050102010706020507" pitchFamily="18" charset="2"/>
              </a:rPr>
              <a:t>O</a:t>
            </a:r>
            <a:r>
              <a:rPr lang="en-US" altLang="en-US" dirty="0">
                <a:latin typeface="Arial" panose="020B0604020202020204" pitchFamily="34" charset="0"/>
                <a:cs typeface="Arial" panose="020B0604020202020204" pitchFamily="34" charset="0"/>
                <a:sym typeface="Symbol" panose="05050102010706020507" pitchFamily="18" charset="2"/>
              </a:rPr>
              <a:t>(</a:t>
            </a:r>
            <a:r>
              <a:rPr lang="en-US" altLang="en-US" b="1" i="1" dirty="0">
                <a:latin typeface="Arial" panose="020B0604020202020204" pitchFamily="34" charset="0"/>
                <a:cs typeface="Arial" panose="020B0604020202020204" pitchFamily="34" charset="0"/>
                <a:sym typeface="Symbol" panose="05050102010706020507" pitchFamily="18" charset="2"/>
              </a:rPr>
              <a:t>n</a:t>
            </a:r>
            <a:r>
              <a:rPr lang="en-US" altLang="en-US" baseline="30000" dirty="0">
                <a:latin typeface="Arial" panose="020B0604020202020204" pitchFamily="34" charset="0"/>
                <a:cs typeface="Arial" panose="020B0604020202020204" pitchFamily="34" charset="0"/>
                <a:sym typeface="Symbol" panose="05050102010706020507" pitchFamily="18" charset="2"/>
              </a:rPr>
              <a:t>2</a:t>
            </a:r>
            <a:r>
              <a:rPr lang="en-US" altLang="en-US" dirty="0">
                <a:latin typeface="Arial" panose="020B0604020202020204" pitchFamily="34" charset="0"/>
                <a:cs typeface="Arial" panose="020B0604020202020204" pitchFamily="34" charset="0"/>
                <a:sym typeface="Symbol" panose="05050102010706020507" pitchFamily="18" charset="2"/>
              </a:rPr>
              <a:t>)”</a:t>
            </a:r>
            <a:endParaRPr lang="en-US" altLang="en-US" dirty="0">
              <a:latin typeface="Arial" panose="020B0604020202020204" pitchFamily="34" charset="0"/>
              <a:cs typeface="Arial" panose="020B0604020202020204" pitchFamily="34" charset="0"/>
              <a:sym typeface="Symbol" panose="05050102010706020507" pitchFamily="18" charset="2"/>
            </a:endParaRPr>
          </a:p>
          <a:p>
            <a:pPr>
              <a:tabLst>
                <a:tab pos="1028700" algn="l"/>
              </a:tabLst>
            </a:pPr>
            <a:r>
              <a:rPr lang="en-US" altLang="en-US" dirty="0">
                <a:latin typeface="Arial" panose="020B0604020202020204" pitchFamily="34" charset="0"/>
                <a:cs typeface="Arial" panose="020B0604020202020204" pitchFamily="34" charset="0"/>
                <a:sym typeface="Symbol" panose="05050102010706020507" pitchFamily="18" charset="2"/>
              </a:rPr>
              <a:t>Use the simplest expression of the class</a:t>
            </a:r>
            <a:endParaRPr lang="en-US" altLang="en-US" dirty="0">
              <a:latin typeface="Arial" panose="020B0604020202020204" pitchFamily="34" charset="0"/>
              <a:cs typeface="Arial" panose="020B0604020202020204" pitchFamily="34" charset="0"/>
              <a:sym typeface="Symbol" panose="05050102010706020507" pitchFamily="18" charset="2"/>
            </a:endParaRPr>
          </a:p>
          <a:p>
            <a:pPr marL="1028700" lvl="1">
              <a:tabLst>
                <a:tab pos="1028700" algn="l"/>
              </a:tabLst>
            </a:pPr>
            <a:r>
              <a:rPr lang="en-US" altLang="en-US" dirty="0">
                <a:latin typeface="Arial" panose="020B0604020202020204" pitchFamily="34" charset="0"/>
                <a:cs typeface="Arial" panose="020B0604020202020204" pitchFamily="34" charset="0"/>
              </a:rPr>
              <a:t>Say “</a:t>
            </a:r>
            <a:r>
              <a:rPr lang="en-US" altLang="en-US" dirty="0">
                <a:latin typeface="Arial" panose="020B0604020202020204" pitchFamily="34" charset="0"/>
                <a:cs typeface="Arial" panose="020B0604020202020204" pitchFamily="34" charset="0"/>
                <a:sym typeface="Symbol" panose="05050102010706020507" pitchFamily="18" charset="2"/>
              </a:rPr>
              <a:t>3</a:t>
            </a:r>
            <a:r>
              <a:rPr lang="en-US" altLang="en-US" b="1" i="1" dirty="0">
                <a:latin typeface="Arial" panose="020B0604020202020204" pitchFamily="34" charset="0"/>
                <a:cs typeface="Arial" panose="020B0604020202020204" pitchFamily="34" charset="0"/>
                <a:sym typeface="Symbol" panose="05050102010706020507" pitchFamily="18" charset="2"/>
              </a:rPr>
              <a:t>n</a:t>
            </a:r>
            <a:r>
              <a:rPr lang="en-US" altLang="en-US" b="1" dirty="0">
                <a:latin typeface="Arial" panose="020B0604020202020204" pitchFamily="34" charset="0"/>
                <a:cs typeface="Arial" panose="020B0604020202020204" pitchFamily="34" charset="0"/>
                <a:sym typeface="Symbol" panose="05050102010706020507" pitchFamily="18" charset="2"/>
              </a:rPr>
              <a:t> </a:t>
            </a:r>
            <a:r>
              <a:rPr lang="en-US" altLang="en-US" dirty="0">
                <a:latin typeface="Arial" panose="020B0604020202020204" pitchFamily="34" charset="0"/>
                <a:cs typeface="Arial" panose="020B0604020202020204" pitchFamily="34" charset="0"/>
                <a:sym typeface="Symbol" panose="05050102010706020507" pitchFamily="18" charset="2"/>
              </a:rPr>
              <a:t>+</a:t>
            </a:r>
            <a:r>
              <a:rPr lang="en-US" altLang="en-US" b="1" dirty="0">
                <a:latin typeface="Arial" panose="020B0604020202020204" pitchFamily="34" charset="0"/>
                <a:cs typeface="Arial" panose="020B0604020202020204" pitchFamily="34" charset="0"/>
                <a:sym typeface="Symbol" panose="05050102010706020507" pitchFamily="18" charset="2"/>
              </a:rPr>
              <a:t> </a:t>
            </a:r>
            <a:r>
              <a:rPr lang="en-US" altLang="en-US" dirty="0">
                <a:latin typeface="Arial" panose="020B0604020202020204" pitchFamily="34" charset="0"/>
                <a:cs typeface="Arial" panose="020B0604020202020204" pitchFamily="34" charset="0"/>
                <a:sym typeface="Symbol" panose="05050102010706020507" pitchFamily="18" charset="2"/>
              </a:rPr>
              <a:t>5 is </a:t>
            </a:r>
            <a:r>
              <a:rPr lang="en-US" altLang="en-US" b="1" i="1" dirty="0">
                <a:latin typeface="Arial" panose="020B0604020202020204" pitchFamily="34" charset="0"/>
                <a:cs typeface="Arial" panose="020B0604020202020204" pitchFamily="34" charset="0"/>
                <a:sym typeface="Symbol" panose="05050102010706020507" pitchFamily="18" charset="2"/>
              </a:rPr>
              <a:t>O</a:t>
            </a:r>
            <a:r>
              <a:rPr lang="en-US" altLang="en-US" dirty="0">
                <a:latin typeface="Arial" panose="020B0604020202020204" pitchFamily="34" charset="0"/>
                <a:cs typeface="Arial" panose="020B0604020202020204" pitchFamily="34" charset="0"/>
                <a:sym typeface="Symbol" panose="05050102010706020507" pitchFamily="18" charset="2"/>
              </a:rPr>
              <a:t>(</a:t>
            </a:r>
            <a:r>
              <a:rPr lang="en-US" altLang="en-US" b="1" i="1" dirty="0">
                <a:latin typeface="Arial" panose="020B0604020202020204" pitchFamily="34" charset="0"/>
                <a:cs typeface="Arial" panose="020B0604020202020204" pitchFamily="34" charset="0"/>
                <a:sym typeface="Symbol" panose="05050102010706020507" pitchFamily="18" charset="2"/>
              </a:rPr>
              <a:t>n</a:t>
            </a:r>
            <a:r>
              <a:rPr lang="en-US" altLang="en-US" dirty="0">
                <a:latin typeface="Arial" panose="020B0604020202020204" pitchFamily="34" charset="0"/>
                <a:cs typeface="Arial" panose="020B0604020202020204" pitchFamily="34" charset="0"/>
                <a:sym typeface="Symbol" panose="05050102010706020507" pitchFamily="18" charset="2"/>
              </a:rPr>
              <a:t>)” </a:t>
            </a:r>
            <a:r>
              <a:rPr lang="en-US" altLang="en-US" dirty="0">
                <a:latin typeface="Arial" panose="020B0604020202020204" pitchFamily="34" charset="0"/>
                <a:cs typeface="Arial" panose="020B0604020202020204" pitchFamily="34" charset="0"/>
              </a:rPr>
              <a:t>instead of “</a:t>
            </a:r>
            <a:r>
              <a:rPr lang="en-US" altLang="en-US" dirty="0">
                <a:latin typeface="Arial" panose="020B0604020202020204" pitchFamily="34" charset="0"/>
                <a:cs typeface="Arial" panose="020B0604020202020204" pitchFamily="34" charset="0"/>
                <a:sym typeface="Symbol" panose="05050102010706020507" pitchFamily="18" charset="2"/>
              </a:rPr>
              <a:t>3</a:t>
            </a:r>
            <a:r>
              <a:rPr lang="en-US" altLang="en-US" b="1" i="1" dirty="0">
                <a:latin typeface="Arial" panose="020B0604020202020204" pitchFamily="34" charset="0"/>
                <a:cs typeface="Arial" panose="020B0604020202020204" pitchFamily="34" charset="0"/>
                <a:sym typeface="Symbol" panose="05050102010706020507" pitchFamily="18" charset="2"/>
              </a:rPr>
              <a:t>n</a:t>
            </a:r>
            <a:r>
              <a:rPr lang="en-US" altLang="en-US" b="1" dirty="0">
                <a:latin typeface="Arial" panose="020B0604020202020204" pitchFamily="34" charset="0"/>
                <a:cs typeface="Arial" panose="020B0604020202020204" pitchFamily="34" charset="0"/>
                <a:sym typeface="Symbol" panose="05050102010706020507" pitchFamily="18" charset="2"/>
              </a:rPr>
              <a:t> </a:t>
            </a:r>
            <a:r>
              <a:rPr lang="en-US" altLang="en-US" dirty="0">
                <a:latin typeface="Arial" panose="020B0604020202020204" pitchFamily="34" charset="0"/>
                <a:cs typeface="Arial" panose="020B0604020202020204" pitchFamily="34" charset="0"/>
                <a:sym typeface="Symbol" panose="05050102010706020507" pitchFamily="18" charset="2"/>
              </a:rPr>
              <a:t>+</a:t>
            </a:r>
            <a:r>
              <a:rPr lang="en-US" altLang="en-US" b="1" dirty="0">
                <a:latin typeface="Arial" panose="020B0604020202020204" pitchFamily="34" charset="0"/>
                <a:cs typeface="Arial" panose="020B0604020202020204" pitchFamily="34" charset="0"/>
                <a:sym typeface="Symbol" panose="05050102010706020507" pitchFamily="18" charset="2"/>
              </a:rPr>
              <a:t> </a:t>
            </a:r>
            <a:r>
              <a:rPr lang="en-US" altLang="en-US" dirty="0">
                <a:latin typeface="Arial" panose="020B0604020202020204" pitchFamily="34" charset="0"/>
                <a:cs typeface="Arial" panose="020B0604020202020204" pitchFamily="34" charset="0"/>
                <a:sym typeface="Symbol" panose="05050102010706020507" pitchFamily="18" charset="2"/>
              </a:rPr>
              <a:t>5 is </a:t>
            </a:r>
            <a:r>
              <a:rPr lang="en-US" altLang="en-US" b="1" i="1" dirty="0">
                <a:latin typeface="Arial" panose="020B0604020202020204" pitchFamily="34" charset="0"/>
                <a:cs typeface="Arial" panose="020B0604020202020204" pitchFamily="34" charset="0"/>
                <a:sym typeface="Symbol" panose="05050102010706020507" pitchFamily="18" charset="2"/>
              </a:rPr>
              <a:t>O</a:t>
            </a:r>
            <a:r>
              <a:rPr lang="en-US" altLang="en-US" dirty="0">
                <a:latin typeface="Arial" panose="020B0604020202020204" pitchFamily="34" charset="0"/>
                <a:cs typeface="Arial" panose="020B0604020202020204" pitchFamily="34" charset="0"/>
                <a:sym typeface="Symbol" panose="05050102010706020507" pitchFamily="18" charset="2"/>
              </a:rPr>
              <a:t>(3</a:t>
            </a:r>
            <a:r>
              <a:rPr lang="en-US" altLang="en-US" b="1" i="1" dirty="0">
                <a:latin typeface="Arial" panose="020B0604020202020204" pitchFamily="34" charset="0"/>
                <a:cs typeface="Arial" panose="020B0604020202020204" pitchFamily="34" charset="0"/>
                <a:sym typeface="Symbol" panose="05050102010706020507" pitchFamily="18" charset="2"/>
              </a:rPr>
              <a:t>n</a:t>
            </a:r>
            <a:r>
              <a:rPr lang="en-US" altLang="en-US" dirty="0">
                <a:latin typeface="Arial" panose="020B0604020202020204" pitchFamily="34" charset="0"/>
                <a:cs typeface="Arial" panose="020B0604020202020204" pitchFamily="34" charset="0"/>
                <a:sym typeface="Symbol" panose="05050102010706020507" pitchFamily="18" charset="2"/>
              </a:rPr>
              <a:t>)”</a:t>
            </a:r>
            <a:endParaRPr lang="en-US" altLang="en-US" dirty="0">
              <a:latin typeface="Arial" panose="020B0604020202020204" pitchFamily="34" charset="0"/>
              <a:cs typeface="Arial" panose="020B0604020202020204" pitchFamily="34" charset="0"/>
              <a:sym typeface="Symbol" panose="05050102010706020507" pitchFamily="18" charset="2"/>
            </a:endParaRP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938213" y="2668587"/>
            <a:ext cx="10515600" cy="1731963"/>
          </a:xfrm>
        </p:spPr>
        <p:txBody>
          <a:bodyPr>
            <a:normAutofit/>
          </a:bodyPr>
          <a:lstStyle/>
          <a:p>
            <a:pPr marL="0" indent="0" algn="ctr">
              <a:buNone/>
            </a:pPr>
            <a:r>
              <a:rPr lang="en-US" sz="8800" dirty="0" smtClean="0">
                <a:latin typeface="Algerian" panose="04020705040A02060702" pitchFamily="82" charset="0"/>
              </a:rPr>
              <a:t>THE END</a:t>
            </a:r>
            <a:endParaRPr lang="en-US" sz="8800" dirty="0">
              <a:latin typeface="Algerian" panose="04020705040A02060702" pitchFamily="82"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28132</Words>
  <Application>WPS Presentation</Application>
  <PresentationFormat>Widescreen</PresentationFormat>
  <Paragraphs>1247</Paragraphs>
  <Slides>98</Slides>
  <Notes>21</Notes>
  <HiddenSlides>0</HiddenSlides>
  <MMClips>0</MMClips>
  <ScaleCrop>false</ScaleCrop>
  <HeadingPairs>
    <vt:vector size="8" baseType="variant">
      <vt:variant>
        <vt:lpstr>已用的字体</vt:lpstr>
      </vt:variant>
      <vt:variant>
        <vt:i4>25</vt:i4>
      </vt:variant>
      <vt:variant>
        <vt:lpstr>主题</vt:lpstr>
      </vt:variant>
      <vt:variant>
        <vt:i4>1</vt:i4>
      </vt:variant>
      <vt:variant>
        <vt:lpstr>嵌入 OLE 服务器</vt:lpstr>
      </vt:variant>
      <vt:variant>
        <vt:i4>55</vt:i4>
      </vt:variant>
      <vt:variant>
        <vt:lpstr>幻灯片标题</vt:lpstr>
      </vt:variant>
      <vt:variant>
        <vt:i4>98</vt:i4>
      </vt:variant>
    </vt:vector>
  </HeadingPairs>
  <TitlesOfParts>
    <vt:vector size="179" baseType="lpstr">
      <vt:lpstr>Arial</vt:lpstr>
      <vt:lpstr>SimSun</vt:lpstr>
      <vt:lpstr>Wingdings</vt:lpstr>
      <vt:lpstr>MS PGothic</vt:lpstr>
      <vt:lpstr>Times</vt:lpstr>
      <vt:lpstr>Times New Roman</vt:lpstr>
      <vt:lpstr>Calibri</vt:lpstr>
      <vt:lpstr>Microsoft YaHei</vt:lpstr>
      <vt:lpstr>Arial Unicode MS</vt:lpstr>
      <vt:lpstr>Calibri Light</vt:lpstr>
      <vt:lpstr>Consolas</vt:lpstr>
      <vt:lpstr>Symbol</vt:lpstr>
      <vt:lpstr>Monotype Sorts</vt:lpstr>
      <vt:lpstr>Wingdings</vt:lpstr>
      <vt:lpstr>Gulim</vt:lpstr>
      <vt:lpstr>Times-Bold</vt:lpstr>
      <vt:lpstr>Segoe Print</vt:lpstr>
      <vt:lpstr>Times-Roman</vt:lpstr>
      <vt:lpstr>Times-Italic</vt:lpstr>
      <vt:lpstr>Cambria Math</vt:lpstr>
      <vt:lpstr>Chalkboard Bold</vt:lpstr>
      <vt:lpstr>Tahoma</vt:lpstr>
      <vt:lpstr>Algerian</vt:lpstr>
      <vt:lpstr>Gabriola</vt:lpstr>
      <vt:lpstr>Aldhabi</vt:lpstr>
      <vt:lpstr>Office Theme</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Adama Science and Technology University</vt:lpstr>
      <vt:lpstr>Abstract data type (ADT)</vt:lpstr>
      <vt:lpstr>Abstract Data Types</vt:lpstr>
      <vt:lpstr>The ADT List</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What is a Flowchart?</vt:lpstr>
      <vt:lpstr>Basic Flowchart Symbols</vt:lpstr>
      <vt:lpstr>Basic Flowchart Symbols</vt:lpstr>
      <vt:lpstr>Basic Flowchart Symbols</vt:lpstr>
      <vt:lpstr>Basic Flowchart Symbols</vt:lpstr>
      <vt:lpstr>Four Flowchart Structures</vt:lpstr>
      <vt:lpstr>Sequence Structure</vt:lpstr>
      <vt:lpstr>Decision Structure</vt:lpstr>
      <vt:lpstr>Decision Structure</vt:lpstr>
      <vt:lpstr>Decision Structure</vt:lpstr>
      <vt:lpstr>Decision Structure</vt:lpstr>
      <vt:lpstr>Decision Structure</vt:lpstr>
      <vt:lpstr>Repetition Structure</vt:lpstr>
      <vt:lpstr>Repetition Structure</vt:lpstr>
      <vt:lpstr>Repetition Structure</vt:lpstr>
      <vt:lpstr>Repetition Structure</vt:lpstr>
      <vt:lpstr>Controlling a Repetition Structure</vt:lpstr>
      <vt:lpstr>Controlling a Repetition Structure</vt:lpstr>
      <vt:lpstr>A Pre-Test Repetition Structure</vt:lpstr>
      <vt:lpstr>A Pre-Test Repetition Structure</vt:lpstr>
      <vt:lpstr>A Post-Test Repetition Structure</vt:lpstr>
      <vt:lpstr>A Post-Test Repetition Structure</vt:lpstr>
      <vt:lpstr>Case Structure</vt:lpstr>
      <vt:lpstr>Case Structure</vt:lpstr>
      <vt:lpstr>Case Structure</vt:lpstr>
      <vt:lpstr>Combining Structures</vt:lpstr>
      <vt:lpstr>Combining Structures</vt:lpstr>
      <vt:lpstr>Pseudocode</vt:lpstr>
      <vt:lpstr>PowerPoint 演示文稿</vt:lpstr>
      <vt:lpstr>Pseudocode Details</vt:lpstr>
      <vt:lpstr>Properties of algorithms</vt:lpstr>
      <vt:lpstr>Algorithm Examples?</vt:lpstr>
      <vt:lpstr>PowerPoint 演示文稿</vt:lpstr>
      <vt:lpstr>Algorithmic Performance </vt:lpstr>
      <vt:lpstr>PowerPoint 演示文稿</vt:lpstr>
      <vt:lpstr>PowerPoint 演示文稿</vt:lpstr>
      <vt:lpstr>PowerPoint 演示文稿</vt:lpstr>
      <vt:lpstr>Worst-Case/ Best-Case/ Average-Case Analysis</vt:lpstr>
      <vt:lpstr>PowerPoint 演示文稿</vt:lpstr>
      <vt:lpstr>PowerPoint 演示文稿</vt:lpstr>
      <vt:lpstr>PowerPoint 演示文稿</vt:lpstr>
      <vt:lpstr>Primitive Operations</vt:lpstr>
      <vt:lpstr>PowerPoint 演示文稿</vt:lpstr>
      <vt:lpstr>More Rules</vt:lpstr>
      <vt:lpstr>Counting Primitive Operations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Growth-Rate Functions</vt:lpstr>
      <vt:lpstr>Growth-Rate Functions</vt:lpstr>
      <vt:lpstr>A Comparison of Growth-Rate Functions</vt:lpstr>
      <vt:lpstr>A Comparison of Growth-Rate Functions (cont.)</vt:lpstr>
      <vt:lpstr>PowerPoint 演示文稿</vt:lpstr>
      <vt:lpstr>Properties of Growth-Rate Functions</vt:lpstr>
      <vt:lpstr>Some Mathematical Facts</vt:lpstr>
      <vt:lpstr>Growth-Rate Functions – Example1</vt:lpstr>
      <vt:lpstr>Growth-Rate Functions – Example2</vt:lpstr>
      <vt:lpstr>Growth-Rate Functions – Example3</vt:lpstr>
      <vt:lpstr>Asymptotic Notation</vt:lpstr>
      <vt:lpstr>                </vt:lpstr>
      <vt:lpstr>               </vt:lpstr>
      <vt:lpstr>		Big-	     Theta notation</vt:lpstr>
      <vt:lpstr>                </vt:lpstr>
      <vt:lpstr>PowerPoint 演示文稿</vt:lpstr>
      <vt:lpstr>PowerPoint 演示文稿</vt:lpstr>
      <vt:lpstr>              </vt:lpstr>
      <vt:lpstr>              </vt:lpstr>
      <vt:lpstr>              </vt:lpstr>
      <vt:lpstr>              </vt:lpstr>
      <vt:lpstr>                </vt:lpstr>
      <vt:lpstr>                </vt:lpstr>
      <vt:lpstr>                </vt:lpstr>
      <vt:lpstr>                </vt:lpstr>
      <vt:lpstr>                </vt:lpstr>
      <vt:lpstr>Examples</vt:lpstr>
      <vt:lpstr>Typical Growth Rates</vt:lpstr>
      <vt:lpstr>Some Rules of Thumb</vt:lpstr>
      <vt:lpstr>Exercise</vt:lpstr>
      <vt:lpstr>Euclid’s Algorithm</vt:lpstr>
      <vt:lpstr>Exponentiation</vt:lpstr>
      <vt:lpstr>PowerPoint 演示文稿</vt:lpstr>
      <vt:lpstr>Big-Oh Rules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Amir Ibrahim</dc:creator>
  <cp:lastModifiedBy>miheretab</cp:lastModifiedBy>
  <cp:revision>128</cp:revision>
  <dcterms:created xsi:type="dcterms:W3CDTF">2018-10-23T14:44:00Z</dcterms:created>
  <dcterms:modified xsi:type="dcterms:W3CDTF">2023-03-16T01:08:35Z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7CCE21D910D2499AA801CE88591072A5</vt:lpwstr>
  </property>
  <property fmtid="{D5CDD505-2E9C-101B-9397-08002B2CF9AE}" pid="3" name="KSOProductBuildVer">
    <vt:lpwstr>1033-11.2.0.11486</vt:lpwstr>
  </property>
</Properties>
</file>